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7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8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9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20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21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2" r:id="rId3"/>
    <p:sldMasterId id="2147483724" r:id="rId4"/>
    <p:sldMasterId id="2147483736" r:id="rId5"/>
    <p:sldMasterId id="2147483748" r:id="rId6"/>
    <p:sldMasterId id="2147483760" r:id="rId7"/>
    <p:sldMasterId id="2147483772" r:id="rId8"/>
    <p:sldMasterId id="2147483784" r:id="rId9"/>
    <p:sldMasterId id="2147483811" r:id="rId10"/>
    <p:sldMasterId id="2147483823" r:id="rId11"/>
    <p:sldMasterId id="2147483847" r:id="rId12"/>
    <p:sldMasterId id="2147483859" r:id="rId13"/>
    <p:sldMasterId id="2147483884" r:id="rId14"/>
    <p:sldMasterId id="2147483896" r:id="rId15"/>
    <p:sldMasterId id="2147483898" r:id="rId16"/>
    <p:sldMasterId id="2147483900" r:id="rId17"/>
    <p:sldMasterId id="2147483912" r:id="rId18"/>
    <p:sldMasterId id="2147483927" r:id="rId19"/>
    <p:sldMasterId id="2147483989" r:id="rId20"/>
    <p:sldMasterId id="2147484001" r:id="rId21"/>
    <p:sldMasterId id="2147484025" r:id="rId22"/>
  </p:sldMasterIdLst>
  <p:notesMasterIdLst>
    <p:notesMasterId r:id="rId72"/>
  </p:notesMasterIdLst>
  <p:handoutMasterIdLst>
    <p:handoutMasterId r:id="rId73"/>
  </p:handoutMasterIdLst>
  <p:sldIdLst>
    <p:sldId id="287" r:id="rId23"/>
    <p:sldId id="288" r:id="rId24"/>
    <p:sldId id="289" r:id="rId25"/>
    <p:sldId id="272" r:id="rId26"/>
    <p:sldId id="271" r:id="rId27"/>
    <p:sldId id="273" r:id="rId28"/>
    <p:sldId id="275" r:id="rId29"/>
    <p:sldId id="320" r:id="rId30"/>
    <p:sldId id="286" r:id="rId31"/>
    <p:sldId id="337" r:id="rId32"/>
    <p:sldId id="318" r:id="rId33"/>
    <p:sldId id="319" r:id="rId34"/>
    <p:sldId id="317" r:id="rId35"/>
    <p:sldId id="294" r:id="rId36"/>
    <p:sldId id="295" r:id="rId37"/>
    <p:sldId id="296" r:id="rId38"/>
    <p:sldId id="300" r:id="rId39"/>
    <p:sldId id="302" r:id="rId40"/>
    <p:sldId id="303" r:id="rId41"/>
    <p:sldId id="304" r:id="rId42"/>
    <p:sldId id="311" r:id="rId43"/>
    <p:sldId id="305" r:id="rId44"/>
    <p:sldId id="338" r:id="rId45"/>
    <p:sldId id="283" r:id="rId46"/>
    <p:sldId id="285" r:id="rId47"/>
    <p:sldId id="336" r:id="rId48"/>
    <p:sldId id="281" r:id="rId49"/>
    <p:sldId id="284" r:id="rId50"/>
    <p:sldId id="321" r:id="rId51"/>
    <p:sldId id="324" r:id="rId52"/>
    <p:sldId id="326" r:id="rId53"/>
    <p:sldId id="329" r:id="rId54"/>
    <p:sldId id="330" r:id="rId55"/>
    <p:sldId id="332" r:id="rId56"/>
    <p:sldId id="327" r:id="rId57"/>
    <p:sldId id="335" r:id="rId58"/>
    <p:sldId id="334" r:id="rId59"/>
    <p:sldId id="340" r:id="rId60"/>
    <p:sldId id="341" r:id="rId61"/>
    <p:sldId id="343" r:id="rId62"/>
    <p:sldId id="346" r:id="rId63"/>
    <p:sldId id="348" r:id="rId64"/>
    <p:sldId id="347" r:id="rId65"/>
    <p:sldId id="349" r:id="rId66"/>
    <p:sldId id="342" r:id="rId67"/>
    <p:sldId id="339" r:id="rId68"/>
    <p:sldId id="307" r:id="rId69"/>
    <p:sldId id="308" r:id="rId70"/>
    <p:sldId id="309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7">
          <p15:clr>
            <a:srgbClr val="A4A3A4"/>
          </p15:clr>
        </p15:guide>
        <p15:guide id="2" orient="horz" pos="1103">
          <p15:clr>
            <a:srgbClr val="A4A3A4"/>
          </p15:clr>
        </p15:guide>
        <p15:guide id="3" pos="199">
          <p15:clr>
            <a:srgbClr val="A4A3A4"/>
          </p15:clr>
        </p15:guide>
        <p15:guide id="4" pos="5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TAN (Nobuyuki Tanaka)" initials="N(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34" autoAdjust="0"/>
  </p:normalViewPr>
  <p:slideViewPr>
    <p:cSldViewPr snapToGrid="0" snapToObjects="1">
      <p:cViewPr varScale="1">
        <p:scale>
          <a:sx n="78" d="100"/>
          <a:sy n="78" d="100"/>
        </p:scale>
        <p:origin x="360" y="90"/>
      </p:cViewPr>
      <p:guideLst>
        <p:guide orient="horz" pos="3587"/>
        <p:guide orient="horz" pos="1103"/>
        <p:guide pos="199"/>
        <p:guide pos="55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21/10/2016</a:t>
            </a:fld>
            <a:endParaRPr lang="en-GB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09389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209389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21/10/2016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39364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17554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217554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0613" y="795338"/>
            <a:ext cx="5094287" cy="3821112"/>
          </a:xfrm>
          <a:ln/>
        </p:spPr>
      </p:sp>
      <p:sp>
        <p:nvSpPr>
          <p:cNvPr id="519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19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657790E-B3ED-4A7D-98F5-9D99632EAA05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ja-JP" altLang="en-US" sz="1300" b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85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4088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4088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4088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4088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244F91DA-6E21-4910-9320-FDD594868F9C}" type="slidenum">
              <a:rPr lang="en-US" altLang="ja-JP" b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ja-JP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798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5408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5408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5408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5408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3629B48-34C4-4A17-B841-654C16C36E9D}" type="slidenum">
              <a:rPr lang="en-US" altLang="ja-JP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altLang="ja-JP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657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6163" y="788988"/>
            <a:ext cx="5054600" cy="3792537"/>
          </a:xfrm>
          <a:ln/>
        </p:spPr>
      </p:sp>
      <p:sp>
        <p:nvSpPr>
          <p:cNvPr id="6154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6154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57D5E4F-9846-4B53-804C-294EE3C1B945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ja-JP" sz="1300" b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5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0100" y="857250"/>
            <a:ext cx="5494338" cy="4122738"/>
          </a:xfrm>
          <a:ln/>
        </p:spPr>
      </p:sp>
      <p:sp>
        <p:nvSpPr>
          <p:cNvPr id="6164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6164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63670D6-A29F-4097-9327-6B1DBE2336A6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ja-JP" sz="1300" b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5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12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5212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BDD80A4-8DBD-45FF-99B9-F1D90C4DE780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300" b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3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5556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15963" indent="-274638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01725" indent="-219075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41463" indent="-219075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1982788" indent="-219075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399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8971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3543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115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130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rPr>
              <a:t>Treatment of T2DM-Denmark (Vancouver)-Feb_2014</a:t>
            </a:r>
          </a:p>
        </p:txBody>
      </p:sp>
    </p:spTree>
    <p:extLst>
      <p:ext uri="{BB962C8B-B14F-4D97-AF65-F5344CB8AC3E}">
        <p14:creationId xmlns:p14="http://schemas.microsoft.com/office/powerpoint/2010/main" val="3324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7947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7947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7947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7947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293A726-4DFA-4035-94EB-C7D984AB49E1}" type="slidenum">
              <a:rPr lang="en-US" altLang="ja-JP" sz="1200" b="0" smtClean="0">
                <a:solidFill>
                  <a:srgbClr val="000000"/>
                </a:solidFill>
                <a:latin typeface="Helvetica" panose="020B0604020202020204" pitchFamily="34" charset="0"/>
              </a:rPr>
              <a:pPr/>
              <a:t>12</a:t>
            </a:fld>
            <a:endParaRPr lang="en-US" altLang="ja-JP" sz="1200" b="0" smtClean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537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46860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741363"/>
            <a:ext cx="4937125" cy="3703637"/>
          </a:xfrm>
          <a:ln/>
        </p:spPr>
      </p:sp>
      <p:sp>
        <p:nvSpPr>
          <p:cNvPr id="5683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683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CF33EC-6881-4A91-9EEB-29DDA9ECCF16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ja-JP" sz="13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4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741363"/>
            <a:ext cx="4937125" cy="3703637"/>
          </a:xfrm>
          <a:ln/>
        </p:spPr>
      </p:sp>
      <p:sp>
        <p:nvSpPr>
          <p:cNvPr id="5703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03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25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81A03C0-2A37-4CD9-9ECB-DA7D39D27FB5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ja-JP" sz="13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5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572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24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12E9DC-5E24-4D6C-ABF0-92FB40793DB4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ja-JP" sz="13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3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59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5959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271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76162EA-7297-4731-B6CC-82695B6D7942}" type="slidenum">
              <a:rPr lang="en-US" altLang="ja-JP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ja-JP" sz="13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4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3400"/>
            <a:ext cx="3551237" cy="2662238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8503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120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75416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F43378-B4B3-466A-9086-F1598586876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77154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AF00F65-B4A2-46B9-BD8B-AF1F22B4F97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1500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BCCA3B2-1023-4FFB-9B63-E4D4486B3DC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9342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F74E2F-2F3B-4213-9359-6E4CF6184D9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69964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A41B3C-F3F5-47DE-94EF-9CE1D94889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0581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2A72B3-AE94-4531-9005-D1E07C8F2B7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52145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AE896B-94BA-4284-B381-0D34072F5AC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74179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8D3CB4-E86A-467B-89B6-198568AC5DA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30455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7CF472-51C5-4E89-A770-2849D8857D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1342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CD0024-63AD-4A9F-A143-8B8EE707013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328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5277" y="344489"/>
            <a:ext cx="2041525" cy="5543551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15940" y="344489"/>
            <a:ext cx="5976937" cy="5543551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11988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31A558-C3CB-49BC-BB3E-53A55C4C21B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76951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B592CE-40E8-47F5-9C83-5B15A804E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3463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ED7026-0B33-4AE0-868E-04B1F289DD6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8989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BF7605-AA4B-4003-ABAC-596E5F4DA70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93810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685D44-1E4E-4DB4-97FD-8A5E4632BC5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25315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40DF4C-3569-4874-88A3-F06E6491671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8306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BD9894-3C5C-4BE4-9DD9-C14E11BB9D1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87586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379C5-FBA2-4751-A005-0151E4E86B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78257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180B4A-690C-45E8-BFE5-00CEF02E4A8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50053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346FA0-BF89-480A-AB24-7C81E6ED6F8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355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0225" y="225426"/>
            <a:ext cx="7772400" cy="1470025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0225" y="265906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8017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AEFFEA-C5FE-48E0-85F6-A4D1F7D243C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94239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1B19AD-9D87-4775-8004-9B20C9ED5AC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584120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2E9298-2A3C-4B43-B5D9-79FB643BEB4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4500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9126DD-B348-439A-A767-F2BABC416C3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70935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D20C01-B3A2-414D-BF30-5E7AEFBBD9B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61982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75860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80820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23829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5940" y="1600200"/>
            <a:ext cx="4008437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6777" y="1600200"/>
            <a:ext cx="4010025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28590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398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2063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21040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9613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824787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72054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1659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5276" y="344489"/>
            <a:ext cx="2049463" cy="554355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344489"/>
            <a:ext cx="5997575" cy="55435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63311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6DBAD5-8F28-4681-B3BB-E282447B1ED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02139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21AA-DCA5-43B3-BA5B-B9E802E096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19875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F28A28-691B-457D-B53E-C8F60A83573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12014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A5D202-C766-485D-B639-0A3B00F8689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866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8558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7F32E9-6E4B-4293-85FE-10090E71596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62199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D8767D-4CB9-4D65-99CD-724B21D8D76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49194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3C34E9-7FEE-471C-B161-FBB58319FD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06157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E3B308-82E1-43C6-855E-08A1F4E6C0B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32237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285FC6-3A09-401A-9330-649DDAC28CC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14042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2711C9-A93B-473D-9658-30DE9D3D5F6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10341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5DFC86-A3A9-46FE-8782-7C9AB417C3F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43119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2A306F-BC15-40B9-871D-3ADE21D4AA5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48071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656" y="2130531"/>
            <a:ext cx="7772688" cy="146977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312" y="3886777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3479" indent="0" algn="ctr">
              <a:buNone/>
              <a:defRPr/>
            </a:lvl2pPr>
            <a:lvl3pPr marL="826960" indent="0" algn="ctr">
              <a:buNone/>
              <a:defRPr/>
            </a:lvl3pPr>
            <a:lvl4pPr marL="1240444" indent="0" algn="ctr">
              <a:buNone/>
              <a:defRPr/>
            </a:lvl4pPr>
            <a:lvl5pPr marL="1653923" indent="0" algn="ctr">
              <a:buNone/>
              <a:defRPr/>
            </a:lvl5pPr>
            <a:lvl6pPr marL="2067402" indent="0" algn="ctr">
              <a:buNone/>
              <a:defRPr/>
            </a:lvl6pPr>
            <a:lvl7pPr marL="2480887" indent="0" algn="ctr">
              <a:buNone/>
              <a:defRPr/>
            </a:lvl7pPr>
            <a:lvl8pPr marL="2894368" indent="0" algn="ctr">
              <a:buNone/>
              <a:defRPr/>
            </a:lvl8pPr>
            <a:lvl9pPr marL="330785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00926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436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40" y="1600200"/>
            <a:ext cx="4008437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7" y="1600200"/>
            <a:ext cx="4010025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77326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668" y="4406482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479" indent="0">
              <a:buNone/>
              <a:defRPr sz="1600"/>
            </a:lvl2pPr>
            <a:lvl3pPr marL="826960" indent="0">
              <a:buNone/>
              <a:defRPr sz="1500"/>
            </a:lvl3pPr>
            <a:lvl4pPr marL="1240444" indent="0">
              <a:buNone/>
              <a:defRPr sz="1300"/>
            </a:lvl4pPr>
            <a:lvl5pPr marL="1653923" indent="0">
              <a:buNone/>
              <a:defRPr sz="1300"/>
            </a:lvl5pPr>
            <a:lvl6pPr marL="2067402" indent="0">
              <a:buNone/>
              <a:defRPr sz="1300"/>
            </a:lvl6pPr>
            <a:lvl7pPr marL="2480887" indent="0">
              <a:buNone/>
              <a:defRPr sz="1300"/>
            </a:lvl7pPr>
            <a:lvl8pPr marL="2894368" indent="0">
              <a:buNone/>
              <a:defRPr sz="1300"/>
            </a:lvl8pPr>
            <a:lvl9pPr marL="3307851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237970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71254" y="1905960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4028" y="1905960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95836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29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628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6628" y="2175185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493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493" y="2175185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00543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45458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298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54" y="273543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209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6654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72145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953" y="4800918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1953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3479" indent="0">
              <a:buNone/>
              <a:defRPr sz="2500"/>
            </a:lvl2pPr>
            <a:lvl3pPr marL="826960" indent="0">
              <a:buNone/>
              <a:defRPr sz="2200"/>
            </a:lvl3pPr>
            <a:lvl4pPr marL="1240444" indent="0">
              <a:buNone/>
              <a:defRPr sz="1800"/>
            </a:lvl4pPr>
            <a:lvl5pPr marL="1653923" indent="0">
              <a:buNone/>
              <a:defRPr sz="1800"/>
            </a:lvl5pPr>
            <a:lvl6pPr marL="2067402" indent="0">
              <a:buNone/>
              <a:defRPr sz="1800"/>
            </a:lvl6pPr>
            <a:lvl7pPr marL="2480887" indent="0">
              <a:buNone/>
              <a:defRPr sz="1800"/>
            </a:lvl7pPr>
            <a:lvl8pPr marL="2894368" indent="0">
              <a:buNone/>
              <a:defRPr sz="1800"/>
            </a:lvl8pPr>
            <a:lvl9pPr marL="3307851" indent="0">
              <a:buNone/>
              <a:defRPr sz="18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1953" y="5366630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379515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66718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26696" y="568626"/>
            <a:ext cx="1951814" cy="565597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71251" y="568626"/>
            <a:ext cx="5717161" cy="565597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768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kumimoji="1" sz="1600">
                <a:latin typeface="Arial" pitchFamily="34" charset="0"/>
              </a:defRPr>
            </a:lvl1pPr>
          </a:lstStyle>
          <a:p>
            <a:pPr>
              <a:defRPr/>
            </a:pPr>
            <a:fld id="{8CE6B438-5388-4195-BFDC-D84DCC5F7335}" type="datetime1">
              <a:rPr lang="en-US" altLang="ja-JP"/>
              <a:pPr>
                <a:defRPr/>
              </a:pPr>
              <a:t>10/21/2016</a:t>
            </a:fld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kumimoji="1" sz="1600">
                <a:latin typeface="Arial" pitchFamily="34" charset="0"/>
              </a:defRPr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 kumimoji="1" sz="1600">
                <a:latin typeface="Arial" pitchFamily="34" charset="0"/>
              </a:defRPr>
            </a:lvl1pPr>
          </a:lstStyle>
          <a:p>
            <a:pPr>
              <a:defRPr/>
            </a:pPr>
            <a:fld id="{9AE464AB-A00C-4F15-91D8-D407CBB72B2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0606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9847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kumimoji="1" sz="16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AD2239-2D0F-4A7D-92D9-EC2CA11A3381}" type="datetime1">
              <a:rPr lang="en-US"/>
              <a:pPr>
                <a:defRPr/>
              </a:pPr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kumimoji="1" sz="16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kumimoji="1" sz="16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1C2C8B-538B-4B78-9202-7CA1920EBFB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7507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656" y="2130531"/>
            <a:ext cx="7772688" cy="146977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312" y="3886779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3394" indent="0" algn="ctr">
              <a:buNone/>
              <a:defRPr/>
            </a:lvl2pPr>
            <a:lvl3pPr marL="826788" indent="0" algn="ctr">
              <a:buNone/>
              <a:defRPr/>
            </a:lvl3pPr>
            <a:lvl4pPr marL="1240186" indent="0" algn="ctr">
              <a:buNone/>
              <a:defRPr/>
            </a:lvl4pPr>
            <a:lvl5pPr marL="1653580" indent="0" algn="ctr">
              <a:buNone/>
              <a:defRPr/>
            </a:lvl5pPr>
            <a:lvl6pPr marL="2066972" indent="0" algn="ctr">
              <a:buNone/>
              <a:defRPr/>
            </a:lvl6pPr>
            <a:lvl7pPr marL="2480372" indent="0" algn="ctr">
              <a:buNone/>
              <a:defRPr/>
            </a:lvl7pPr>
            <a:lvl8pPr marL="2893768" indent="0" algn="ctr">
              <a:buNone/>
              <a:defRPr/>
            </a:lvl8pPr>
            <a:lvl9pPr marL="3307165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61664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69060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670" y="4406482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1670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394" indent="0">
              <a:buNone/>
              <a:defRPr sz="1600"/>
            </a:lvl2pPr>
            <a:lvl3pPr marL="826788" indent="0">
              <a:buNone/>
              <a:defRPr sz="1500"/>
            </a:lvl3pPr>
            <a:lvl4pPr marL="1240186" indent="0">
              <a:buNone/>
              <a:defRPr sz="1300"/>
            </a:lvl4pPr>
            <a:lvl5pPr marL="1653580" indent="0">
              <a:buNone/>
              <a:defRPr sz="1300"/>
            </a:lvl5pPr>
            <a:lvl6pPr marL="2066972" indent="0">
              <a:buNone/>
              <a:defRPr sz="1300"/>
            </a:lvl6pPr>
            <a:lvl7pPr marL="2480372" indent="0">
              <a:buNone/>
              <a:defRPr sz="1300"/>
            </a:lvl7pPr>
            <a:lvl8pPr marL="2893768" indent="0">
              <a:buNone/>
              <a:defRPr sz="1300"/>
            </a:lvl8pPr>
            <a:lvl9pPr marL="3307165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4509113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71256" y="1905961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4028" y="1905961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8479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31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628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394" indent="0">
              <a:buNone/>
              <a:defRPr sz="1800" b="1"/>
            </a:lvl2pPr>
            <a:lvl3pPr marL="826788" indent="0">
              <a:buNone/>
              <a:defRPr sz="1600" b="1"/>
            </a:lvl3pPr>
            <a:lvl4pPr marL="1240186" indent="0">
              <a:buNone/>
              <a:defRPr sz="1500" b="1"/>
            </a:lvl4pPr>
            <a:lvl5pPr marL="1653580" indent="0">
              <a:buNone/>
              <a:defRPr sz="1500" b="1"/>
            </a:lvl5pPr>
            <a:lvl6pPr marL="2066972" indent="0">
              <a:buNone/>
              <a:defRPr sz="1500" b="1"/>
            </a:lvl6pPr>
            <a:lvl7pPr marL="2480372" indent="0">
              <a:buNone/>
              <a:defRPr sz="1500" b="1"/>
            </a:lvl7pPr>
            <a:lvl8pPr marL="2893768" indent="0">
              <a:buNone/>
              <a:defRPr sz="1500" b="1"/>
            </a:lvl8pPr>
            <a:lvl9pPr marL="3307165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6628" y="2175185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493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394" indent="0">
              <a:buNone/>
              <a:defRPr sz="1800" b="1"/>
            </a:lvl2pPr>
            <a:lvl3pPr marL="826788" indent="0">
              <a:buNone/>
              <a:defRPr sz="1600" b="1"/>
            </a:lvl3pPr>
            <a:lvl4pPr marL="1240186" indent="0">
              <a:buNone/>
              <a:defRPr sz="1500" b="1"/>
            </a:lvl4pPr>
            <a:lvl5pPr marL="1653580" indent="0">
              <a:buNone/>
              <a:defRPr sz="1500" b="1"/>
            </a:lvl5pPr>
            <a:lvl6pPr marL="2066972" indent="0">
              <a:buNone/>
              <a:defRPr sz="1500" b="1"/>
            </a:lvl6pPr>
            <a:lvl7pPr marL="2480372" indent="0">
              <a:buNone/>
              <a:defRPr sz="1500" b="1"/>
            </a:lvl7pPr>
            <a:lvl8pPr marL="2893768" indent="0">
              <a:buNone/>
              <a:defRPr sz="1500" b="1"/>
            </a:lvl8pPr>
            <a:lvl9pPr marL="3307165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493" y="2175185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19315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1849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192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56" y="273545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210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6656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3394" indent="0">
              <a:buNone/>
              <a:defRPr sz="1100"/>
            </a:lvl2pPr>
            <a:lvl3pPr marL="826788" indent="0">
              <a:buNone/>
              <a:defRPr sz="900"/>
            </a:lvl3pPr>
            <a:lvl4pPr marL="1240186" indent="0">
              <a:buNone/>
              <a:defRPr sz="800"/>
            </a:lvl4pPr>
            <a:lvl5pPr marL="1653580" indent="0">
              <a:buNone/>
              <a:defRPr sz="800"/>
            </a:lvl5pPr>
            <a:lvl6pPr marL="2066972" indent="0">
              <a:buNone/>
              <a:defRPr sz="800"/>
            </a:lvl6pPr>
            <a:lvl7pPr marL="2480372" indent="0">
              <a:buNone/>
              <a:defRPr sz="800"/>
            </a:lvl7pPr>
            <a:lvl8pPr marL="2893768" indent="0">
              <a:buNone/>
              <a:defRPr sz="800"/>
            </a:lvl8pPr>
            <a:lvl9pPr marL="3307165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15154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953" y="4800920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1953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3394" indent="0">
              <a:buNone/>
              <a:defRPr sz="2500"/>
            </a:lvl2pPr>
            <a:lvl3pPr marL="826788" indent="0">
              <a:buNone/>
              <a:defRPr sz="2200"/>
            </a:lvl3pPr>
            <a:lvl4pPr marL="1240186" indent="0">
              <a:buNone/>
              <a:defRPr sz="1800"/>
            </a:lvl4pPr>
            <a:lvl5pPr marL="1653580" indent="0">
              <a:buNone/>
              <a:defRPr sz="1800"/>
            </a:lvl5pPr>
            <a:lvl6pPr marL="2066972" indent="0">
              <a:buNone/>
              <a:defRPr sz="1800"/>
            </a:lvl6pPr>
            <a:lvl7pPr marL="2480372" indent="0">
              <a:buNone/>
              <a:defRPr sz="1800"/>
            </a:lvl7pPr>
            <a:lvl8pPr marL="2893768" indent="0">
              <a:buNone/>
              <a:defRPr sz="1800"/>
            </a:lvl8pPr>
            <a:lvl9pPr marL="3307165" indent="0">
              <a:buNone/>
              <a:defRPr sz="18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1953" y="5366632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3394" indent="0">
              <a:buNone/>
              <a:defRPr sz="1100"/>
            </a:lvl2pPr>
            <a:lvl3pPr marL="826788" indent="0">
              <a:buNone/>
              <a:defRPr sz="900"/>
            </a:lvl3pPr>
            <a:lvl4pPr marL="1240186" indent="0">
              <a:buNone/>
              <a:defRPr sz="800"/>
            </a:lvl4pPr>
            <a:lvl5pPr marL="1653580" indent="0">
              <a:buNone/>
              <a:defRPr sz="800"/>
            </a:lvl5pPr>
            <a:lvl6pPr marL="2066972" indent="0">
              <a:buNone/>
              <a:defRPr sz="800"/>
            </a:lvl6pPr>
            <a:lvl7pPr marL="2480372" indent="0">
              <a:buNone/>
              <a:defRPr sz="800"/>
            </a:lvl7pPr>
            <a:lvl8pPr marL="2893768" indent="0">
              <a:buNone/>
              <a:defRPr sz="800"/>
            </a:lvl8pPr>
            <a:lvl9pPr marL="3307165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15873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0692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97953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26696" y="568626"/>
            <a:ext cx="1951814" cy="565597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71253" y="568626"/>
            <a:ext cx="5717161" cy="565597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98194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84B6861-45E3-485C-862D-19B31F20217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996102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5C4783C-850F-41B5-ABD7-D94D7B2903A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65464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06DE0AC-AB12-48E9-AA06-3D25885CAE6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1720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1627FD-FDDC-419A-94B6-97CA0B8C94B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843537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E07D93A-8970-4939-BBF2-E1C7A5FA70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40252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086CB15-0E17-490E-9BBB-8B5C5C050A6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7486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2192B2B-2129-44F7-B562-2F47D33E430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9916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EFE89C6-AC91-48BD-B3EA-AE2D6D2FCE9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05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9648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654DF2B-5114-4180-BC47-FE0A75893A2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778097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11539D9-0D95-43AB-959B-6A6A1BBA23B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86776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BC897D-A813-4A63-A5DF-F993829C2F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65136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45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5451BC0-5F3C-424B-B81C-1BC1DE39183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59917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95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9E02AE-1799-423C-9624-DF5E4E6A741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04710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7"/>
            <a:ext cx="8229600" cy="4525963"/>
          </a:xfr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BDD93E-F86E-4B4C-837E-70F2D28CC2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55298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CA983C-B874-425D-8479-34AE277EE3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676138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CCFA1B-78BD-4885-9F00-69020823DCA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90492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CAEE0D-F336-4BD6-99BB-F041F383CA9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15271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93C396-97C9-45C2-BE6A-44E09C95BE4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443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078286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CCF5D8-AED9-4257-862F-C2892BF319B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17849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E62E65-B135-4563-9225-83B3F3218C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0544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BF6EB8-B616-4AB5-94D9-17CA6B3B174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34683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3BA784-857F-4C48-B905-C7D59D415A9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87446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CA8F42-D728-4465-B684-8A65C17273A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39245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D3C9ED-A052-4BF5-A658-BDE5C5BD552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71195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D5445C-BAD0-441C-A7D5-242F35985AC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824212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D80F9D-1A40-4FEF-97EA-E1C699E18100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EA68D76-CB09-432B-88A1-765C5B52885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0165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2377CE-FA9F-4CAA-8221-A89F16317B95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C0E14E-7DDA-44DF-B219-F49FBC10D7A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7127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E4FED6-C946-41AB-9598-07FA034E85F5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F41FEB-9B7F-45F1-A39A-75D435EB82C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037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6049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97602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768EF2-7F1A-4DF7-83E4-FFF1FD0BBB40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E27E93-6479-4BD7-A00C-ACC61CCFE46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60784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2E3106-DCDD-49CB-92FE-A82C71FBE3A3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EFAE7D-D61F-4CB2-A6BA-85067FBBBCA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54070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D52315-8533-4A3E-BD52-497CAE3789B2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4F14EF5-3308-46D4-8267-0386EF7E304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115767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E85015-8B5A-4BE2-B68D-B85ABE3B4AE0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9CFD11-659D-4CCD-B7D4-06D845D75FE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33773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A328E-1242-4495-9F4F-3D15666328EE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AE46A9-47DB-4DC6-AC60-44B976466D4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12941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A9FE00-4652-40BC-8994-11BDE25EB9A8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7CA44E-ABD2-49BE-9FD1-9899EADA13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7394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5F21D4-BD9C-4105-973D-2C32B984BD66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92D9640-E4FE-4551-BC35-8F31EECF5BC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1720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2756CE-D519-475B-B5C4-BBD2587BA5EE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97D7A8-96FA-4009-A353-1FC4CF4384F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20411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67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21076383-F4DB-458E-9C9A-6B28385D11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42915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3DA50F5-1BC1-4F33-B4C2-ED7C4C4161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15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5217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9185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DDC7B46-2BD8-4080-8C98-9231623EF3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83608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054" y="19050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326" y="19050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217861B-14FA-4787-B5AD-5F4A167170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73595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8135622-D33D-42B2-AE23-C0C8AF6E80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068604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790F13B1-5E97-4487-B715-DC557E1E54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483911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1E1D513A-6049-4CC5-A642-668A81030B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1484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89" y="274514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23E6FA00-E316-4DE8-9947-595B40DE6B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8044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C82B97E-8E61-46C1-8265-97921EF092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97790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330F640-4C45-421A-9324-B0A1A7F982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16879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33" y="609600"/>
            <a:ext cx="569383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43334CE-D667-479F-B633-045D3A206F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17350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656" y="2130531"/>
            <a:ext cx="7772688" cy="146977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312" y="3886777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3479" indent="0" algn="ctr">
              <a:buNone/>
              <a:defRPr/>
            </a:lvl2pPr>
            <a:lvl3pPr marL="826960" indent="0" algn="ctr">
              <a:buNone/>
              <a:defRPr/>
            </a:lvl3pPr>
            <a:lvl4pPr marL="1240444" indent="0" algn="ctr">
              <a:buNone/>
              <a:defRPr/>
            </a:lvl4pPr>
            <a:lvl5pPr marL="1653923" indent="0" algn="ctr">
              <a:buNone/>
              <a:defRPr/>
            </a:lvl5pPr>
            <a:lvl6pPr marL="2067402" indent="0" algn="ctr">
              <a:buNone/>
              <a:defRPr/>
            </a:lvl6pPr>
            <a:lvl7pPr marL="2480887" indent="0" algn="ctr">
              <a:buNone/>
              <a:defRPr/>
            </a:lvl7pPr>
            <a:lvl8pPr marL="2894368" indent="0" algn="ctr">
              <a:buNone/>
              <a:defRPr/>
            </a:lvl8pPr>
            <a:lvl9pPr marL="330785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652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7" y="344489"/>
            <a:ext cx="2041525" cy="55435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40" y="344489"/>
            <a:ext cx="5976937" cy="55435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6087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10644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668" y="4406482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479" indent="0">
              <a:buNone/>
              <a:defRPr sz="1600"/>
            </a:lvl2pPr>
            <a:lvl3pPr marL="826960" indent="0">
              <a:buNone/>
              <a:defRPr sz="1500"/>
            </a:lvl3pPr>
            <a:lvl4pPr marL="1240444" indent="0">
              <a:buNone/>
              <a:defRPr sz="1300"/>
            </a:lvl4pPr>
            <a:lvl5pPr marL="1653923" indent="0">
              <a:buNone/>
              <a:defRPr sz="1300"/>
            </a:lvl5pPr>
            <a:lvl6pPr marL="2067402" indent="0">
              <a:buNone/>
              <a:defRPr sz="1300"/>
            </a:lvl6pPr>
            <a:lvl7pPr marL="2480887" indent="0">
              <a:buNone/>
              <a:defRPr sz="1300"/>
            </a:lvl7pPr>
            <a:lvl8pPr marL="2894368" indent="0">
              <a:buNone/>
              <a:defRPr sz="1300"/>
            </a:lvl8pPr>
            <a:lvl9pPr marL="3307851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986534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71254" y="1905960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4028" y="1905960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50572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29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628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6628" y="2175185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493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479" indent="0">
              <a:buNone/>
              <a:defRPr sz="1800" b="1"/>
            </a:lvl2pPr>
            <a:lvl3pPr marL="826960" indent="0">
              <a:buNone/>
              <a:defRPr sz="1600" b="1"/>
            </a:lvl3pPr>
            <a:lvl4pPr marL="1240444" indent="0">
              <a:buNone/>
              <a:defRPr sz="1500" b="1"/>
            </a:lvl4pPr>
            <a:lvl5pPr marL="1653923" indent="0">
              <a:buNone/>
              <a:defRPr sz="1500" b="1"/>
            </a:lvl5pPr>
            <a:lvl6pPr marL="2067402" indent="0">
              <a:buNone/>
              <a:defRPr sz="1500" b="1"/>
            </a:lvl6pPr>
            <a:lvl7pPr marL="2480887" indent="0">
              <a:buNone/>
              <a:defRPr sz="1500" b="1"/>
            </a:lvl7pPr>
            <a:lvl8pPr marL="2894368" indent="0">
              <a:buNone/>
              <a:defRPr sz="1500" b="1"/>
            </a:lvl8pPr>
            <a:lvl9pPr marL="3307851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493" y="2175185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8912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889439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634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54" y="273543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209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6654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680758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953" y="4800918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1953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3479" indent="0">
              <a:buNone/>
              <a:defRPr sz="2500"/>
            </a:lvl2pPr>
            <a:lvl3pPr marL="826960" indent="0">
              <a:buNone/>
              <a:defRPr sz="2200"/>
            </a:lvl3pPr>
            <a:lvl4pPr marL="1240444" indent="0">
              <a:buNone/>
              <a:defRPr sz="1800"/>
            </a:lvl4pPr>
            <a:lvl5pPr marL="1653923" indent="0">
              <a:buNone/>
              <a:defRPr sz="1800"/>
            </a:lvl5pPr>
            <a:lvl6pPr marL="2067402" indent="0">
              <a:buNone/>
              <a:defRPr sz="1800"/>
            </a:lvl6pPr>
            <a:lvl7pPr marL="2480887" indent="0">
              <a:buNone/>
              <a:defRPr sz="1800"/>
            </a:lvl7pPr>
            <a:lvl8pPr marL="2894368" indent="0">
              <a:buNone/>
              <a:defRPr sz="1800"/>
            </a:lvl8pPr>
            <a:lvl9pPr marL="3307851" indent="0">
              <a:buNone/>
              <a:defRPr sz="18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1953" y="5366630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3479" indent="0">
              <a:buNone/>
              <a:defRPr sz="1100"/>
            </a:lvl2pPr>
            <a:lvl3pPr marL="826960" indent="0">
              <a:buNone/>
              <a:defRPr sz="900"/>
            </a:lvl3pPr>
            <a:lvl4pPr marL="1240444" indent="0">
              <a:buNone/>
              <a:defRPr sz="800"/>
            </a:lvl4pPr>
            <a:lvl5pPr marL="1653923" indent="0">
              <a:buNone/>
              <a:defRPr sz="800"/>
            </a:lvl5pPr>
            <a:lvl6pPr marL="2067402" indent="0">
              <a:buNone/>
              <a:defRPr sz="800"/>
            </a:lvl6pPr>
            <a:lvl7pPr marL="2480887" indent="0">
              <a:buNone/>
              <a:defRPr sz="800"/>
            </a:lvl7pPr>
            <a:lvl8pPr marL="2894368" indent="0">
              <a:buNone/>
              <a:defRPr sz="800"/>
            </a:lvl8pPr>
            <a:lvl9pPr marL="3307851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7051034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38757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26696" y="568626"/>
            <a:ext cx="1951814" cy="565597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71251" y="568626"/>
            <a:ext cx="5717161" cy="565597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984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0269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9044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1207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5940" y="1600200"/>
            <a:ext cx="4008437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6777" y="1600200"/>
            <a:ext cx="4010025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5002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1747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0512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1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42200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40729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42977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5916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5276" y="344489"/>
            <a:ext cx="2049463" cy="554355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344489"/>
            <a:ext cx="5997575" cy="55435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1020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6788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084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91702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5940" y="1600200"/>
            <a:ext cx="4008437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6777" y="1600200"/>
            <a:ext cx="4010025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8333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5894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44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5940" y="1600200"/>
            <a:ext cx="4008437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76777" y="1600200"/>
            <a:ext cx="4010025" cy="42878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3649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06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45348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7165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7912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5276" y="344489"/>
            <a:ext cx="2049463" cy="554355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2" y="344489"/>
            <a:ext cx="5997575" cy="55435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4932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82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EC61-A1CC-4E29-AF32-6A7121620E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4157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5B25-3B1E-4255-8A4E-EC13A9C5746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7919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4E52-73AC-40A1-AD88-4A8A55E380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6096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5228-F2C7-41F4-BFA3-1823F57B468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0421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23A4-594B-4CDC-8DE3-466D0054CBD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96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1532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38AA9-1521-42AE-B00F-1E8F2A5ED9A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9207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E838-0870-48A8-8CCD-1F6CB97178C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66106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3" y="27309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BE9E-239C-4134-88BA-6314BB35091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4338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CD9A-30FD-4FF1-9FD6-702BA420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97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FEB9-547D-46F2-821A-DC7F6F83A03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7952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9F09-7B1F-4D97-BE6D-2C9024F9B9D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1686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11C5-74BC-4183-A41D-65E45B83940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1428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E542-4F5E-4564-B1A0-3908C66CF2B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2312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8A88-9098-4429-84BE-FBE235C5383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36643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57A46-DBFE-4236-AE02-E1B3D2D4485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157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720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1A49-5FF2-49DB-87E6-B991D172CA7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1523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01E08-55D7-4607-97B4-842F38E0C46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5296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86E0-1AC2-4460-82C9-F20766EE199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152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56A9-5E91-4E52-A5C5-6CFE22D6C32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7623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E0CE-B455-4B90-8A33-A4D1C3AEE3C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574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EEA6-B85C-4F57-9D30-379CCBF9E3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8168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7623-7997-410E-8976-8876DB6F562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8295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D88E20-0DAC-4501-82C3-AA2117AAF5B2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8107F1-F5D5-4FE5-8E5F-740C7780B25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221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3EAC09-1188-422F-87CE-D36F44DCF200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8080EB-D957-4B5C-A8E2-C1E16A7ECB8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907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276777-7FD6-4204-ADB1-9E0C4BF85E11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1DDDB2-7E0C-457F-8131-D3B048052E5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29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03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C93611-022B-4ED5-993B-7773C25B1064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87B64-181E-48E2-8B2E-F5E3AF758D3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2322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1B99A9-02BA-4E7E-80C9-0CD5A13779B8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AE7EA1-600D-4703-A66C-41E7D220EE3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647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998EEB-BFBE-4379-A2A6-283574F1B549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A0FFD6-4838-4298-8695-BC302039B25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020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A7237A-FDE1-4513-ABFD-9B842F3FDAA9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E7252A-6371-4C03-A2D3-EB46D778F75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1067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BC57D5-AA26-4931-86FA-3218A90F4D4A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6A7FB9-BFC3-4D8D-B791-B904D2FB691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993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F17A0C-8206-4598-ACA0-F1E1C1A1874B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7E1787-B2E4-4E6E-8ED3-D0740EDBFB0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459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17D3E0-566F-49BD-AB9B-6EE5E68F23A0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A6B8F8-DE9F-4C33-B7C4-75970636178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9987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27E8E4-07DD-4314-B8E8-2E97EAD2191C}" type="datetimeFigureOut">
              <a:rPr lang="ja-JP" altLang="en-US"/>
              <a:pPr>
                <a:defRPr/>
              </a:pPr>
              <a:t>2016/10/21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F67E46-8933-48DE-BE6A-7083F9670B2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203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656" y="2130531"/>
            <a:ext cx="7772688" cy="146977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312" y="3886779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3394" indent="0" algn="ctr">
              <a:buNone/>
              <a:defRPr/>
            </a:lvl2pPr>
            <a:lvl3pPr marL="826788" indent="0" algn="ctr">
              <a:buNone/>
              <a:defRPr/>
            </a:lvl3pPr>
            <a:lvl4pPr marL="1240186" indent="0" algn="ctr">
              <a:buNone/>
              <a:defRPr/>
            </a:lvl4pPr>
            <a:lvl5pPr marL="1653580" indent="0" algn="ctr">
              <a:buNone/>
              <a:defRPr/>
            </a:lvl5pPr>
            <a:lvl6pPr marL="2066972" indent="0" algn="ctr">
              <a:buNone/>
              <a:defRPr/>
            </a:lvl6pPr>
            <a:lvl7pPr marL="2480372" indent="0" algn="ctr">
              <a:buNone/>
              <a:defRPr/>
            </a:lvl7pPr>
            <a:lvl8pPr marL="2893768" indent="0" algn="ctr">
              <a:buNone/>
              <a:defRPr/>
            </a:lvl8pPr>
            <a:lvl9pPr marL="3307165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79431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639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3649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1670" y="4406482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1670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394" indent="0">
              <a:buNone/>
              <a:defRPr sz="1600"/>
            </a:lvl2pPr>
            <a:lvl3pPr marL="826788" indent="0">
              <a:buNone/>
              <a:defRPr sz="1500"/>
            </a:lvl3pPr>
            <a:lvl4pPr marL="1240186" indent="0">
              <a:buNone/>
              <a:defRPr sz="1300"/>
            </a:lvl4pPr>
            <a:lvl5pPr marL="1653580" indent="0">
              <a:buNone/>
              <a:defRPr sz="1300"/>
            </a:lvl5pPr>
            <a:lvl6pPr marL="2066972" indent="0">
              <a:buNone/>
              <a:defRPr sz="1300"/>
            </a:lvl6pPr>
            <a:lvl7pPr marL="2480372" indent="0">
              <a:buNone/>
              <a:defRPr sz="1300"/>
            </a:lvl7pPr>
            <a:lvl8pPr marL="2893768" indent="0">
              <a:buNone/>
              <a:defRPr sz="1300"/>
            </a:lvl8pPr>
            <a:lvl9pPr marL="3307165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7801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71256" y="1905961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4028" y="1905961"/>
            <a:ext cx="3834488" cy="431864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9323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31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6628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394" indent="0">
              <a:buNone/>
              <a:defRPr sz="1800" b="1"/>
            </a:lvl2pPr>
            <a:lvl3pPr marL="826788" indent="0">
              <a:buNone/>
              <a:defRPr sz="1600" b="1"/>
            </a:lvl3pPr>
            <a:lvl4pPr marL="1240186" indent="0">
              <a:buNone/>
              <a:defRPr sz="1500" b="1"/>
            </a:lvl4pPr>
            <a:lvl5pPr marL="1653580" indent="0">
              <a:buNone/>
              <a:defRPr sz="1500" b="1"/>
            </a:lvl5pPr>
            <a:lvl6pPr marL="2066972" indent="0">
              <a:buNone/>
              <a:defRPr sz="1500" b="1"/>
            </a:lvl6pPr>
            <a:lvl7pPr marL="2480372" indent="0">
              <a:buNone/>
              <a:defRPr sz="1500" b="1"/>
            </a:lvl7pPr>
            <a:lvl8pPr marL="2893768" indent="0">
              <a:buNone/>
              <a:defRPr sz="1500" b="1"/>
            </a:lvl8pPr>
            <a:lvl9pPr marL="3307165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6628" y="2175185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493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394" indent="0">
              <a:buNone/>
              <a:defRPr sz="1800" b="1"/>
            </a:lvl2pPr>
            <a:lvl3pPr marL="826788" indent="0">
              <a:buNone/>
              <a:defRPr sz="1600" b="1"/>
            </a:lvl3pPr>
            <a:lvl4pPr marL="1240186" indent="0">
              <a:buNone/>
              <a:defRPr sz="1500" b="1"/>
            </a:lvl4pPr>
            <a:lvl5pPr marL="1653580" indent="0">
              <a:buNone/>
              <a:defRPr sz="1500" b="1"/>
            </a:lvl5pPr>
            <a:lvl6pPr marL="2066972" indent="0">
              <a:buNone/>
              <a:defRPr sz="1500" b="1"/>
            </a:lvl6pPr>
            <a:lvl7pPr marL="2480372" indent="0">
              <a:buNone/>
              <a:defRPr sz="1500" b="1"/>
            </a:lvl7pPr>
            <a:lvl8pPr marL="2893768" indent="0">
              <a:buNone/>
              <a:defRPr sz="1500" b="1"/>
            </a:lvl8pPr>
            <a:lvl9pPr marL="3307165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493" y="2175185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27293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042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80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656" y="273545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210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6656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3394" indent="0">
              <a:buNone/>
              <a:defRPr sz="1100"/>
            </a:lvl2pPr>
            <a:lvl3pPr marL="826788" indent="0">
              <a:buNone/>
              <a:defRPr sz="900"/>
            </a:lvl3pPr>
            <a:lvl4pPr marL="1240186" indent="0">
              <a:buNone/>
              <a:defRPr sz="800"/>
            </a:lvl4pPr>
            <a:lvl5pPr marL="1653580" indent="0">
              <a:buNone/>
              <a:defRPr sz="800"/>
            </a:lvl5pPr>
            <a:lvl6pPr marL="2066972" indent="0">
              <a:buNone/>
              <a:defRPr sz="800"/>
            </a:lvl6pPr>
            <a:lvl7pPr marL="2480372" indent="0">
              <a:buNone/>
              <a:defRPr sz="800"/>
            </a:lvl7pPr>
            <a:lvl8pPr marL="2893768" indent="0">
              <a:buNone/>
              <a:defRPr sz="800"/>
            </a:lvl8pPr>
            <a:lvl9pPr marL="3307165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917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953" y="4800920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1953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3394" indent="0">
              <a:buNone/>
              <a:defRPr sz="2500"/>
            </a:lvl2pPr>
            <a:lvl3pPr marL="826788" indent="0">
              <a:buNone/>
              <a:defRPr sz="2200"/>
            </a:lvl3pPr>
            <a:lvl4pPr marL="1240186" indent="0">
              <a:buNone/>
              <a:defRPr sz="1800"/>
            </a:lvl4pPr>
            <a:lvl5pPr marL="1653580" indent="0">
              <a:buNone/>
              <a:defRPr sz="1800"/>
            </a:lvl5pPr>
            <a:lvl6pPr marL="2066972" indent="0">
              <a:buNone/>
              <a:defRPr sz="1800"/>
            </a:lvl6pPr>
            <a:lvl7pPr marL="2480372" indent="0">
              <a:buNone/>
              <a:defRPr sz="1800"/>
            </a:lvl7pPr>
            <a:lvl8pPr marL="2893768" indent="0">
              <a:buNone/>
              <a:defRPr sz="1800"/>
            </a:lvl8pPr>
            <a:lvl9pPr marL="3307165" indent="0">
              <a:buNone/>
              <a:defRPr sz="18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1953" y="5366632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3394" indent="0">
              <a:buNone/>
              <a:defRPr sz="1100"/>
            </a:lvl2pPr>
            <a:lvl3pPr marL="826788" indent="0">
              <a:buNone/>
              <a:defRPr sz="900"/>
            </a:lvl3pPr>
            <a:lvl4pPr marL="1240186" indent="0">
              <a:buNone/>
              <a:defRPr sz="800"/>
            </a:lvl4pPr>
            <a:lvl5pPr marL="1653580" indent="0">
              <a:buNone/>
              <a:defRPr sz="800"/>
            </a:lvl5pPr>
            <a:lvl6pPr marL="2066972" indent="0">
              <a:buNone/>
              <a:defRPr sz="800"/>
            </a:lvl6pPr>
            <a:lvl7pPr marL="2480372" indent="0">
              <a:buNone/>
              <a:defRPr sz="800"/>
            </a:lvl7pPr>
            <a:lvl8pPr marL="2893768" indent="0">
              <a:buNone/>
              <a:defRPr sz="800"/>
            </a:lvl8pPr>
            <a:lvl9pPr marL="3307165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94455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6704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26696" y="568626"/>
            <a:ext cx="1951814" cy="565597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71253" y="568626"/>
            <a:ext cx="5717161" cy="565597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07620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2BC27ED-D74D-45B3-A2FB-A5AC3D500AD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171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72226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923AADD-87DE-4488-9AD9-AA99B8C20F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7137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7BA53D1-64C8-4EA1-8DDA-9E32A0DC4D5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2764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5C4601-C1E8-4D74-921C-E6FDB521A63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21451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990699-F692-4193-8C8A-4D738B64B20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70576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FCB5B8-F976-44E2-9A96-63133B09F5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48156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460D718-0180-49A6-B17A-9CA42C82E4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15054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594DC90-8C64-4BAE-8DF9-48BF92880AB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51338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F527B3D-75C5-401A-99AF-F69A6B74C32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3619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20CCA7C-894A-4430-AE51-4E7363DC992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0343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01D9470-16BF-4A1B-832F-B1AFDEDA094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67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Lira_Blue_K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58763"/>
            <a:ext cx="81422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551" y="344488"/>
            <a:ext cx="7624763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00200"/>
            <a:ext cx="8170862" cy="42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25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0038"/>
        </a:buClr>
        <a:buChar char="•"/>
        <a:defRPr kumimoji="1" sz="2000">
          <a:solidFill>
            <a:srgbClr val="0019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>
          <a:solidFill>
            <a:srgbClr val="00196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600">
          <a:solidFill>
            <a:srgbClr val="00196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DA2CC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4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184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184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E7E89-57AD-4907-9BEF-E9838F75C73F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2534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4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184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184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48561-2ABC-4AAB-824D-D31F07EAA6E8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57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44488"/>
            <a:ext cx="8199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00200"/>
            <a:ext cx="8170862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7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0038"/>
        </a:buClr>
        <a:buChar char="•"/>
        <a:defRPr kumimoji="1" sz="2000">
          <a:solidFill>
            <a:srgbClr val="0019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rgbClr val="00196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600">
          <a:solidFill>
            <a:srgbClr val="00196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DA2CC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96A98-B1E3-4D8A-8F15-C81472532C2B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272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305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458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61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73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マスタ</a:t>
            </a:r>
            <a:r>
              <a:rPr lang="en-GB" altLang="ja-JP" smtClean="0"/>
              <a:t> </a:t>
            </a:r>
            <a:r>
              <a:rPr lang="ja-JP" altLang="en-GB" smtClean="0"/>
              <a:t>タイトルの書式設定</a:t>
            </a:r>
            <a:endParaRPr lang="en-GB" altLang="ja-JP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マスタ</a:t>
            </a:r>
            <a:r>
              <a:rPr lang="en-GB" altLang="ja-JP" smtClean="0"/>
              <a:t> </a:t>
            </a:r>
            <a:r>
              <a:rPr lang="ja-JP" altLang="en-GB" smtClean="0"/>
              <a:t>テキストの書式設定</a:t>
            </a:r>
            <a:endParaRPr lang="en-GB" altLang="ja-JP" smtClean="0"/>
          </a:p>
          <a:p>
            <a:pPr lvl="1"/>
            <a:r>
              <a:rPr lang="ja-JP" altLang="en-GB" smtClean="0"/>
              <a:t>第</a:t>
            </a:r>
            <a:r>
              <a:rPr lang="en-GB" altLang="ja-JP" smtClean="0"/>
              <a:t> 2 </a:t>
            </a:r>
            <a:r>
              <a:rPr lang="ja-JP" altLang="en-GB" smtClean="0"/>
              <a:t>レベル</a:t>
            </a:r>
            <a:endParaRPr lang="en-GB" altLang="ja-JP" smtClean="0"/>
          </a:p>
          <a:p>
            <a:pPr lvl="2"/>
            <a:r>
              <a:rPr lang="ja-JP" altLang="en-GB" smtClean="0"/>
              <a:t>第</a:t>
            </a:r>
            <a:r>
              <a:rPr lang="en-GB" altLang="ja-JP" smtClean="0"/>
              <a:t> 3 </a:t>
            </a:r>
            <a:r>
              <a:rPr lang="ja-JP" altLang="en-GB" smtClean="0"/>
              <a:t>レベル</a:t>
            </a:r>
            <a:endParaRPr lang="en-GB" altLang="ja-JP" smtClean="0"/>
          </a:p>
          <a:p>
            <a:pPr lvl="3"/>
            <a:r>
              <a:rPr lang="ja-JP" altLang="en-GB" smtClean="0"/>
              <a:t>第</a:t>
            </a:r>
            <a:r>
              <a:rPr lang="en-GB" altLang="ja-JP" smtClean="0"/>
              <a:t> 4 </a:t>
            </a:r>
            <a:r>
              <a:rPr lang="ja-JP" altLang="en-GB" smtClean="0"/>
              <a:t>レベル</a:t>
            </a:r>
            <a:endParaRPr lang="en-GB" altLang="ja-JP" smtClean="0"/>
          </a:p>
          <a:p>
            <a:pPr lvl="4"/>
            <a:r>
              <a:rPr lang="ja-JP" altLang="en-GB" smtClean="0"/>
              <a:t>第</a:t>
            </a:r>
            <a:r>
              <a:rPr lang="en-GB" altLang="ja-JP" smtClean="0"/>
              <a:t> 5 </a:t>
            </a:r>
            <a:r>
              <a:rPr lang="ja-JP" altLang="en-GB" smtClean="0"/>
              <a:t>レベル</a:t>
            </a:r>
            <a:endParaRPr lang="en-GB" altLang="ja-JP" smtClean="0"/>
          </a:p>
        </p:txBody>
      </p:sp>
    </p:spTree>
    <p:extLst>
      <p:ext uri="{BB962C8B-B14F-4D97-AF65-F5344CB8AC3E}">
        <p14:creationId xmlns:p14="http://schemas.microsoft.com/office/powerpoint/2010/main" val="33531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ヒラギノ角ゴ Pro W3" charset="-128"/>
          <a:cs typeface="ヒラギノ角ゴ Pro W3" pitchFamily="28" charset="-128"/>
        </a:defRPr>
      </a:lvl1pPr>
      <a:lvl2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ヒラギノ角ゴ Pro W3" charset="-128"/>
          <a:cs typeface="ヒラギノ角ゴ Pro W3" pitchFamily="28" charset="-128"/>
        </a:defRPr>
      </a:lvl2pPr>
      <a:lvl3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ヒラギノ角ゴ Pro W3" charset="-128"/>
          <a:cs typeface="ヒラギノ角ゴ Pro W3" pitchFamily="28" charset="-128"/>
        </a:defRPr>
      </a:lvl3pPr>
      <a:lvl4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ヒラギノ角ゴ Pro W3" charset="-128"/>
          <a:cs typeface="ヒラギノ角ゴ Pro W3" pitchFamily="28" charset="-128"/>
        </a:defRPr>
      </a:lvl4pPr>
      <a:lvl5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ヒラギノ角ゴ Pro W3" charset="-128"/>
          <a:cs typeface="ヒラギノ角ゴ Pro W3" pitchFamily="28" charset="-128"/>
        </a:defRPr>
      </a:lvl5pPr>
      <a:lvl6pPr marL="1389755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1803239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2216717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2630200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88938" indent="-292100" algn="l" defTabSz="412750" rtl="0" eaLnBrk="0" fontAlgn="base" hangingPunct="0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ヒラギノ角ゴ Pro W3" charset="-128"/>
          <a:cs typeface="ヒラギノ角ゴ Pro W3" pitchFamily="28" charset="-128"/>
        </a:defRPr>
      </a:lvl1pPr>
      <a:lvl2pPr marL="779463" indent="-258763" algn="l" defTabSz="412750" rtl="0" eaLnBrk="0" fontAlgn="base" hangingPunct="0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  <a:ea typeface="ヒラギノ角ゴ Pro W3" charset="-128"/>
          <a:cs typeface="ヒラギノ角ゴ Pro W3" pitchFamily="28" charset="-128"/>
        </a:defRPr>
      </a:lvl2pPr>
      <a:lvl3pPr marL="1169988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  <a:ea typeface="ヒラギノ角ゴ Pro W3" charset="-128"/>
          <a:cs typeface="ヒラギノ角ゴ Pro W3" pitchFamily="28" charset="-128"/>
        </a:defRPr>
      </a:lvl3pPr>
      <a:lvl4pPr marL="1560513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>
          <a:solidFill>
            <a:srgbClr val="000000"/>
          </a:solidFill>
          <a:latin typeface="+mn-lt"/>
          <a:ea typeface="ヒラギノ角ゴ Pro W3" charset="-128"/>
          <a:cs typeface="ヒラギノ角ゴ Pro W3" pitchFamily="28" charset="-128"/>
        </a:defRPr>
      </a:lvl4pPr>
      <a:lvl5pPr marL="1951038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>
          <a:solidFill>
            <a:srgbClr val="000000"/>
          </a:solidFill>
          <a:latin typeface="+mn-lt"/>
          <a:ea typeface="ヒラギノ角ゴ Pro W3" charset="-128"/>
          <a:cs typeface="ヒラギノ角ゴ Pro W3" pitchFamily="28" charset="-128"/>
        </a:defRPr>
      </a:lvl5pPr>
      <a:lvl6pPr marL="2366034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9510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2985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6472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479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960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444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923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402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887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368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851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2400">
                <a:solidFill>
                  <a:prstClr val="white"/>
                </a:solidFill>
                <a:latin typeface="Helvetica" charset="0"/>
                <a:ea typeface="ＭＳ Ｐゴシック" charset="-128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CE6C07-75D4-4CD2-937D-2A11F7155890}" type="datetime1">
              <a:rPr lang="en-US" altLang="ja-JP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10/21/2016</a:t>
            </a:fld>
            <a:endParaRPr lang="en-US" altLang="ja-JP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2400">
                <a:solidFill>
                  <a:prstClr val="white"/>
                </a:solidFill>
                <a:latin typeface="Helvetica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1" dirty="0">
              <a:ea typeface="ＭＳ Ｐゴシック" panose="020B0600070205080204" pitchFamily="50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2400">
                <a:solidFill>
                  <a:prstClr val="white"/>
                </a:solidFill>
                <a:latin typeface="Helvetica" charset="0"/>
                <a:ea typeface="ＭＳ Ｐゴシック" charset="-128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7AC397-8814-48A6-8DE9-B6892354F0CE}" type="slidenum">
              <a:rPr lang="en-US" altLang="ja-JP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65616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2133">
                <a:solidFill>
                  <a:prstClr val="white"/>
                </a:solidFill>
                <a:latin typeface="Helvetica" pitchFamily="34" charset="0"/>
                <a:ea typeface="+mn-ea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CF5FF8-880F-4F04-BB5F-072079A0875E}" type="datetime1">
              <a:rPr lang="en-US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10/21/2016</a:t>
            </a:fld>
            <a:endParaRPr lang="en-US" b="1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2133">
                <a:solidFill>
                  <a:prstClr val="white"/>
                </a:solidFill>
                <a:latin typeface="Helvetica" pitchFamily="34" charset="0"/>
                <a:ea typeface="+mn-ea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2133">
                <a:solidFill>
                  <a:prstClr val="white"/>
                </a:solidFill>
                <a:latin typeface="Helvetica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0D9917-D720-49C2-AB44-41610BD84649}" type="slidenum">
              <a:rPr lang="en-US" altLang="ja-JP" b="1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239975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ＭＳ Ｐゴシック" pitchFamily="-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ＭＳ Ｐゴシック" pitchFamily="-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ＭＳ Ｐゴシック" pitchFamily="-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  <a:ea typeface="ＭＳ Ｐゴシック" pitchFamily="-64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43" y="568325"/>
            <a:ext cx="78073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43" y="1906588"/>
            <a:ext cx="78073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3735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130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30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130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130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130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1389467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1802865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2216258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2629655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89315" indent="-292781" algn="l" defTabSz="413050" rtl="0" eaLnBrk="0" fontAlgn="base" hangingPunct="0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0209" indent="-259541" algn="l" defTabSz="413050" rtl="0" eaLnBrk="0" fontAlgn="base" hangingPunct="0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1102" indent="-194661" algn="l" defTabSz="413050" rtl="0" eaLnBrk="0" fontAlgn="base" hangingPunct="0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0416" indent="-194661" algn="l" defTabSz="413050" rtl="0" eaLnBrk="0" fontAlgn="base" hangingPunct="0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51307" indent="-194661" algn="l" defTabSz="413050" rtl="0" eaLnBrk="0" fontAlgn="base" hangingPunct="0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365543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8934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2323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5724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394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788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186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580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72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372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768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165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51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6B8DAD-66DE-4F52-9F41-963BDC92EE37}" type="slidenum">
              <a:rPr kumimoji="1" lang="en-US" altLang="ja-JP"/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235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CA99A-D90B-4E8C-B009-AD3784F4E22E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44551" y="344488"/>
            <a:ext cx="7624763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00200"/>
            <a:ext cx="8170862" cy="42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9900" y="-127000"/>
            <a:ext cx="5843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BDB2A4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379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0038"/>
        </a:buClr>
        <a:buChar char="•"/>
        <a:defRPr sz="2000">
          <a:solidFill>
            <a:srgbClr val="0019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196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00196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DA2CC"/>
        </a:buClr>
        <a:buChar char="•"/>
        <a:defRPr sz="1400">
          <a:solidFill>
            <a:srgbClr val="00196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sz="1400">
          <a:solidFill>
            <a:srgbClr val="0019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150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F24C3F-7BB5-4D8A-A62C-D2561F528DD0}" type="datetimeFigureOut">
              <a:rPr kumimoji="1" lang="ja-JP" altLang="en-US"/>
              <a:pPr>
                <a:defRPr/>
              </a:pPr>
              <a:t>2016/10/21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1BF844-6057-4A51-9F08-213368B85A83}" type="slidenum">
              <a:rPr kumimoji="1" lang="ja-JP" altLang="en-US"/>
              <a:pPr>
                <a:defRPr/>
              </a:pPr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72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244" b="1">
                <a:solidFill>
                  <a:srgbClr val="000000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44" b="1">
                <a:solidFill>
                  <a:srgbClr val="000000"/>
                </a:solidFill>
                <a:latin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1D0AB-B141-4EF1-8095-EE8DC5FB0684}" type="slidenum">
              <a:rPr lang="en-US" altLang="en-US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6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+mj-lt"/>
          <a:ea typeface="ＭＳ Ｐゴシック" pitchFamily="50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ＭＳ Ｐゴシック" pitchFamily="50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ＭＳ Ｐゴシック" pitchFamily="50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ＭＳ Ｐゴシック" pitchFamily="50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7308"/>
          </a:solidFill>
          <a:latin typeface="Helvetica" pitchFamily="34" charset="0"/>
          <a:ea typeface="ＭＳ Ｐゴシック" pitchFamily="50" charset="-128"/>
          <a:cs typeface="MS PGothic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 b="1">
          <a:solidFill>
            <a:srgbClr val="FF7308"/>
          </a:solidFill>
          <a:latin typeface="Helvetica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ＭＳ Ｐゴシック" pitchFamily="50" charset="-128"/>
          <a:cs typeface="MS PGothic" pitchFamily="34" charset="-128"/>
        </a:defRPr>
      </a:lvl1pPr>
      <a:lvl2pPr marL="660400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  <a:ea typeface="ＭＳ Ｐゴシック" pitchFamily="50" charset="-128"/>
          <a:cs typeface="MS PGothic" charset="0"/>
        </a:defRPr>
      </a:lvl2pPr>
      <a:lvl3pPr marL="1016000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 b="1">
          <a:solidFill>
            <a:schemeClr val="bg1"/>
          </a:solidFill>
          <a:latin typeface="+mn-lt"/>
          <a:ea typeface="ＭＳ Ｐゴシック" pitchFamily="50" charset="-128"/>
          <a:cs typeface="MS PGothic" charset="0"/>
        </a:defRPr>
      </a:lvl3pPr>
      <a:lvl4pPr marL="1422400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 b="1">
          <a:solidFill>
            <a:schemeClr val="bg1"/>
          </a:solidFill>
          <a:latin typeface="+mn-lt"/>
          <a:ea typeface="ＭＳ Ｐゴシック" pitchFamily="50" charset="-128"/>
          <a:cs typeface="MS PGothic" charset="0"/>
        </a:defRPr>
      </a:lvl4pPr>
      <a:lvl5pPr marL="1828800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bg1"/>
          </a:solidFill>
          <a:latin typeface="+mn-lt"/>
          <a:ea typeface="ＭＳ Ｐゴシック" pitchFamily="50" charset="-128"/>
          <a:cs typeface="MS PGothic" charset="0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73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40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1389755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1803239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2216717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2630200" indent="-195259" algn="l" defTabSz="413479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88938" indent="-292100" algn="l" defTabSz="412750" rtl="0" eaLnBrk="0" fontAlgn="base" hangingPunct="0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9463" indent="-258763" algn="l" defTabSz="412750" rtl="0" eaLnBrk="0" fontAlgn="base" hangingPunct="0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69988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0513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951038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366034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9510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2985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6472" indent="-195259" algn="l" defTabSz="413479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479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960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444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923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7402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887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4368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851" algn="l" defTabSz="82696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44488"/>
            <a:ext cx="81994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00200"/>
            <a:ext cx="8170862" cy="42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80038"/>
        </a:buClr>
        <a:buChar char="•"/>
        <a:defRPr kumimoji="1" sz="2000">
          <a:solidFill>
            <a:srgbClr val="00196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rgbClr val="001965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1600">
          <a:solidFill>
            <a:srgbClr val="001965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DA2CC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CCCDA"/>
        </a:buClr>
        <a:buChar char="•"/>
        <a:defRPr kumimoji="1" sz="1400">
          <a:solidFill>
            <a:srgbClr val="001965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344488"/>
            <a:ext cx="81994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Verdana" pitchFamily="34" charset="0"/>
              </a:rPr>
              <a:t>Click to edit Master title style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00200"/>
            <a:ext cx="8170862" cy="42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Verdana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Verdana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Verdana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Verdana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3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Verdan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charset="-128"/>
          <a:sym typeface="Verdana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lr>
          <a:srgbClr val="880038"/>
        </a:buClr>
        <a:buFont typeface="Arial" charset="0"/>
        <a:buChar char="•"/>
        <a:defRPr sz="2000">
          <a:solidFill>
            <a:srgbClr val="001965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rgbClr val="001965"/>
          </a:solidFill>
          <a:latin typeface="+mn-lt"/>
          <a:ea typeface="+mn-ea"/>
          <a:sym typeface="Verdana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600">
          <a:solidFill>
            <a:srgbClr val="001965"/>
          </a:solidFill>
          <a:latin typeface="+mn-lt"/>
          <a:ea typeface="+mn-ea"/>
          <a:sym typeface="Verdana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Clr>
          <a:srgbClr val="8DA2CC"/>
        </a:buClr>
        <a:buFont typeface="Arial" charset="0"/>
        <a:buChar char="•"/>
        <a:defRPr sz="1400">
          <a:solidFill>
            <a:srgbClr val="001965"/>
          </a:solidFill>
          <a:latin typeface="+mn-lt"/>
          <a:ea typeface="+mn-ea"/>
          <a:sym typeface="Verdana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Clr>
          <a:srgbClr val="ECCCDA"/>
        </a:buClr>
        <a:buFont typeface="Arial" charset="0"/>
        <a:buChar char="•"/>
        <a:defRPr sz="1400">
          <a:solidFill>
            <a:srgbClr val="001965"/>
          </a:solidFill>
          <a:latin typeface="+mn-lt"/>
          <a:ea typeface="+mn-ea"/>
          <a:sym typeface="Verdana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rgbClr val="ECCCDA"/>
        </a:buClr>
        <a:buFont typeface="Arial" charset="0"/>
        <a:buChar char="•"/>
        <a:defRPr sz="1400">
          <a:solidFill>
            <a:srgbClr val="001965"/>
          </a:solidFill>
          <a:latin typeface="+mn-lt"/>
          <a:ea typeface="+mn-ea"/>
          <a:sym typeface="Verdana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rgbClr val="ECCCDA"/>
        </a:buClr>
        <a:buFont typeface="Arial" charset="0"/>
        <a:buChar char="•"/>
        <a:defRPr sz="1400">
          <a:solidFill>
            <a:srgbClr val="001965"/>
          </a:solidFill>
          <a:latin typeface="+mn-lt"/>
          <a:ea typeface="+mn-ea"/>
          <a:sym typeface="Verdana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rgbClr val="ECCCDA"/>
        </a:buClr>
        <a:buFont typeface="Arial" charset="0"/>
        <a:buChar char="•"/>
        <a:defRPr sz="1400">
          <a:solidFill>
            <a:srgbClr val="001965"/>
          </a:solidFill>
          <a:latin typeface="+mn-lt"/>
          <a:ea typeface="+mn-ea"/>
          <a:sym typeface="Verdana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rgbClr val="ECCCDA"/>
        </a:buClr>
        <a:buFont typeface="Arial" charset="0"/>
        <a:buChar char="•"/>
        <a:defRPr sz="1400">
          <a:solidFill>
            <a:srgbClr val="001965"/>
          </a:solidFill>
          <a:latin typeface="+mn-lt"/>
          <a:ea typeface="+mn-ea"/>
          <a:sym typeface="Verdana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8" rIns="91399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9" tIns="45698" rIns="91399" bIns="456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5AD3-72AE-4D68-880D-491C7751663F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991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C41A0-64F0-44A8-AC47-F6A32132DDCD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90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150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8168FB-A8EC-4D1A-939D-8818A858A889}" type="datetimeFigureOut">
              <a:rPr kumimoji="1" lang="ja-JP" altLang="en-US"/>
              <a:pPr>
                <a:defRPr/>
              </a:pPr>
              <a:t>2016/10/21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A93B15-B6AF-4D0C-A457-5E0378371148}" type="slidenum">
              <a:rPr kumimoji="1" lang="ja-JP" altLang="en-US"/>
              <a:pPr>
                <a:defRPr/>
              </a:pPr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89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73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title text format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the outline text format</a:t>
            </a:r>
          </a:p>
          <a:p>
            <a:pPr lvl="1"/>
            <a:r>
              <a:rPr lang="en-GB" altLang="ja-JP" smtClean="0"/>
              <a:t>Second Outline Level</a:t>
            </a:r>
          </a:p>
          <a:p>
            <a:pPr lvl="2"/>
            <a:r>
              <a:rPr lang="en-GB" altLang="ja-JP" smtClean="0"/>
              <a:t>Third Outline Level</a:t>
            </a:r>
          </a:p>
          <a:p>
            <a:pPr lvl="3"/>
            <a:r>
              <a:rPr lang="en-GB" altLang="ja-JP" smtClean="0"/>
              <a:t>Fourth Outline Level</a:t>
            </a:r>
          </a:p>
          <a:p>
            <a:pPr lvl="4"/>
            <a:r>
              <a:rPr lang="en-GB" altLang="ja-JP" smtClean="0"/>
              <a:t>Fifth Outline Level</a:t>
            </a:r>
          </a:p>
          <a:p>
            <a:pPr lvl="4"/>
            <a:r>
              <a:rPr lang="en-GB" altLang="ja-JP" smtClean="0"/>
              <a:t>Sixth Outline Level</a:t>
            </a:r>
          </a:p>
          <a:p>
            <a:pPr lvl="4"/>
            <a:r>
              <a:rPr lang="en-GB" altLang="ja-JP" smtClean="0"/>
              <a:t>Seventh Outline Level</a:t>
            </a:r>
          </a:p>
          <a:p>
            <a:pPr lvl="4"/>
            <a:r>
              <a:rPr lang="en-GB" altLang="ja-JP" smtClean="0"/>
              <a:t>Eighth Outline Level</a:t>
            </a:r>
          </a:p>
          <a:p>
            <a:pPr lvl="4"/>
            <a:r>
              <a:rPr lang="en-GB" altLang="ja-JP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5172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1389467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1802865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2216258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2629655" indent="-195219" algn="l" defTabSz="41339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88938" indent="-292100" algn="l" defTabSz="412750" rtl="0" eaLnBrk="0" fontAlgn="base" hangingPunct="0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9463" indent="-258763" algn="l" defTabSz="412750" rtl="0" eaLnBrk="0" fontAlgn="base" hangingPunct="0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69988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58925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51038" indent="-193675" algn="l" defTabSz="412750" rtl="0" eaLnBrk="0" fontAlgn="base" hangingPunct="0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365543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78934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2323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05724" indent="-195219" algn="l" defTabSz="413394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394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6788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0186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580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72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0372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3768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7165" algn="l" defTabSz="8267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479DD-45A4-425E-9E6C-9EF1EBC27BBF}" type="slidenum">
              <a:rPr kumimoji="1"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148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Microsoft_Excel_97-2003_Worksheet7.xls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97-2003_Worksheet5.xls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7.emf"/><Relationship Id="rId5" Type="http://schemas.openxmlformats.org/officeDocument/2006/relationships/image" Target="../media/image25.emf"/><Relationship Id="rId10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Microsoft_Excel_97-2003_Worksheet4.xls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Microsoft_Excel_97-2003_Worksheet11.xls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Microsoft_Excel_97-2003_Worksheet9.xls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Microsoft_Excel_97-2003_Worksheet12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emf"/><Relationship Id="rId5" Type="http://schemas.openxmlformats.org/officeDocument/2006/relationships/image" Target="../media/image28.e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Microsoft_Excel_97-2003_Worksheet8.xls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7.emf"/><Relationship Id="rId5" Type="http://schemas.openxmlformats.org/officeDocument/2006/relationships/image" Target="../media/image35.emf"/><Relationship Id="rId10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Microsoft_Excel_97-2003_Worksheet13.xls"/><Relationship Id="rId9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0.emf"/><Relationship Id="rId5" Type="http://schemas.openxmlformats.org/officeDocument/2006/relationships/image" Target="../media/image38.emf"/><Relationship Id="rId10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Microsoft_Excel_97-2003_Worksheet16.xls"/><Relationship Id="rId9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Microsoft_Excel_97-2003_Worksheet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emf"/><Relationship Id="rId5" Type="http://schemas.openxmlformats.org/officeDocument/2006/relationships/image" Target="../media/image42.emf"/><Relationship Id="rId10" Type="http://schemas.openxmlformats.org/officeDocument/2006/relationships/oleObject" Target="../embeddings/Microsoft_Excel_97-2003_Worksheet21.xls"/><Relationship Id="rId4" Type="http://schemas.openxmlformats.org/officeDocument/2006/relationships/oleObject" Target="../embeddings/Microsoft_Excel_97-2003_Worksheet19.xls"/><Relationship Id="rId9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gttplu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emf"/><Relationship Id="rId5" Type="http://schemas.openxmlformats.org/officeDocument/2006/relationships/image" Target="../media/image14.emf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82638" y="5351463"/>
            <a:ext cx="5461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829" indent="-34282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of Endocrinology and Diabetes, </a:t>
            </a:r>
          </a:p>
          <a:p>
            <a:pPr marL="342829" indent="-34282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Saitama Medical Center, Saitama Medical University</a:t>
            </a:r>
          </a:p>
          <a:p>
            <a:pPr marL="342829" indent="-34282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ja-JP" altLang="en-US" sz="9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829" indent="-34282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ja-JP" altLang="en-US" sz="2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829" indent="-342829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Matsuda, Masafumi</a:t>
            </a:r>
            <a:endParaRPr kumimoji="1" lang="ja-JP" altLang="en-US" sz="16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18147" name="グループ化 8"/>
          <p:cNvGrpSpPr>
            <a:grpSpLocks/>
          </p:cNvGrpSpPr>
          <p:nvPr/>
        </p:nvGrpSpPr>
        <p:grpSpPr bwMode="auto">
          <a:xfrm>
            <a:off x="142875" y="5503863"/>
            <a:ext cx="614363" cy="633412"/>
            <a:chOff x="433136" y="3368841"/>
            <a:chExt cx="1057578" cy="1155032"/>
          </a:xfrm>
        </p:grpSpPr>
        <p:sp>
          <p:nvSpPr>
            <p:cNvPr id="518158" name="角丸四角形 9"/>
            <p:cNvSpPr>
              <a:spLocks noChangeArrowheads="1"/>
            </p:cNvSpPr>
            <p:nvPr/>
          </p:nvSpPr>
          <p:spPr bwMode="auto">
            <a:xfrm>
              <a:off x="433136" y="3368841"/>
              <a:ext cx="1057578" cy="11550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ja-JP" altLang="en-US" sz="1600" b="1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518159" name="図 11" descr="SaitamaMed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49" y="3597647"/>
              <a:ext cx="778676" cy="71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8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576513"/>
            <a:ext cx="2647950" cy="3495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149" name="AutoShape 2"/>
          <p:cNvSpPr>
            <a:spLocks noChangeArrowheads="1"/>
          </p:cNvSpPr>
          <p:nvPr/>
        </p:nvSpPr>
        <p:spPr bwMode="invGray">
          <a:xfrm>
            <a:off x="371475" y="273050"/>
            <a:ext cx="8421688" cy="215741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80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368300" y="529127"/>
            <a:ext cx="8407400" cy="140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b="1" dirty="0">
                <a:solidFill>
                  <a:srgbClr val="AAFF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G丸ｺﾞｼｯｸM-PRO" panose="020F0600000000000000" pitchFamily="50" charset="-128"/>
              </a:rPr>
              <a:t>Clinical implications of insulin resistance </a:t>
            </a:r>
            <a:r>
              <a:rPr lang="en-US" altLang="ja-JP" sz="3200" b="1" dirty="0" smtClean="0">
                <a:solidFill>
                  <a:srgbClr val="AAFF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G丸ｺﾞｼｯｸM-PRO" panose="020F0600000000000000" pitchFamily="50" charset="-128"/>
              </a:rPr>
              <a:t/>
            </a:r>
            <a:br>
              <a:rPr lang="en-US" altLang="ja-JP" sz="3200" b="1" dirty="0" smtClean="0">
                <a:solidFill>
                  <a:srgbClr val="AAFF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G丸ｺﾞｼｯｸM-PRO" panose="020F0600000000000000" pitchFamily="50" charset="-128"/>
              </a:rPr>
            </a:br>
            <a:r>
              <a:rPr lang="en-US" altLang="ja-JP" sz="3200" b="1" dirty="0" smtClean="0">
                <a:solidFill>
                  <a:srgbClr val="AAFF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G丸ｺﾞｼｯｸM-PRO" panose="020F0600000000000000" pitchFamily="50" charset="-128"/>
              </a:rPr>
              <a:t>in Pre-diabetic stage</a:t>
            </a:r>
            <a:endParaRPr lang="ja-JP" altLang="en-US" sz="2000" b="1" dirty="0">
              <a:solidFill>
                <a:srgbClr val="AAFFD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HG丸ｺﾞｼｯｸM-PRO" panose="020F0600000000000000" pitchFamily="50" charset="-128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2500313"/>
            <a:ext cx="624363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46th Annual Conference of Endocrine Society of India</a:t>
            </a:r>
            <a:endParaRPr kumimoji="1" lang="ja-JP" altLang="en-US" sz="2400" b="1" kern="10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63" y="6475413"/>
            <a:ext cx="9139237" cy="327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Endocrine Society of India</a:t>
            </a:r>
            <a:endParaRPr kumimoji="1" lang="ja-JP" altLang="en-US" sz="17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anose="020F0600000000000000" pitchFamily="50" charset="-128"/>
            </a:endParaRPr>
          </a:p>
        </p:txBody>
      </p:sp>
      <p:sp>
        <p:nvSpPr>
          <p:cNvPr id="518153" name="正方形/長方形 5"/>
          <p:cNvSpPr>
            <a:spLocks noChangeArrowheads="1"/>
          </p:cNvSpPr>
          <p:nvPr/>
        </p:nvSpPr>
        <p:spPr bwMode="auto">
          <a:xfrm>
            <a:off x="4763" y="3297238"/>
            <a:ext cx="623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dirty="0" smtClean="0">
                <a:solidFill>
                  <a:srgbClr val="CECEEF"/>
                </a:solidFill>
              </a:rPr>
              <a:t>Moderator: Dr.</a:t>
            </a:r>
            <a:r>
              <a:rPr lang="ja-JP" altLang="en-US" sz="1800" b="1" dirty="0" smtClean="0">
                <a:solidFill>
                  <a:srgbClr val="CECEEF"/>
                </a:solidFill>
              </a:rPr>
              <a:t> </a:t>
            </a:r>
            <a:r>
              <a:rPr lang="en-US" altLang="ja-JP" sz="1800" b="1" dirty="0" smtClean="0">
                <a:solidFill>
                  <a:srgbClr val="CECEEF"/>
                </a:solidFill>
              </a:rPr>
              <a:t>Sudip Chatterjee</a:t>
            </a:r>
            <a:endParaRPr lang="ja-JP" altLang="en-US" b="1" dirty="0" smtClean="0">
              <a:solidFill>
                <a:srgbClr val="CECEE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3925888"/>
            <a:ext cx="624363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Hotel Pullman New Delhi Aerocity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Asset No 02 GMR Hospitality District, New Delhi, 110037 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</a:rPr>
              <a:t>TEL:  +91 11 4608 0808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400" b="1" dirty="0">
                <a:solidFill>
                  <a:srgbClr val="BBE0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丸ｺﾞｼｯｸM-PRO" panose="020F0600000000000000" pitchFamily="50" charset="-128"/>
              </a:rPr>
              <a:t>23rd October 2016  1.50 - 2.40 pm</a:t>
            </a:r>
            <a:endParaRPr kumimoji="1" lang="ja-JP" altLang="en-US" sz="2400" b="1" dirty="0">
              <a:solidFill>
                <a:srgbClr val="BBE0E3"/>
              </a:solidFill>
              <a:effectLst>
                <a:outerShdw blurRad="38100" dist="38100" dir="2700000" algn="tl">
                  <a:srgbClr val="000000"/>
                </a:outerShdw>
              </a:effectLst>
              <a:ea typeface="HG丸ｺﾞｼｯｸM-PRO" panose="020F0600000000000000" pitchFamily="50" charset="-128"/>
            </a:endParaRPr>
          </a:p>
        </p:txBody>
      </p:sp>
      <p:sp>
        <p:nvSpPr>
          <p:cNvPr id="518155" name="正方形/長方形 4"/>
          <p:cNvSpPr>
            <a:spLocks noChangeArrowheads="1"/>
          </p:cNvSpPr>
          <p:nvPr/>
        </p:nvSpPr>
        <p:spPr bwMode="auto">
          <a:xfrm>
            <a:off x="688975" y="330200"/>
            <a:ext cx="555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="1" dirty="0" smtClean="0">
                <a:solidFill>
                  <a:srgbClr val="9C9CDF"/>
                </a:solidFill>
                <a:cs typeface="Arial" panose="020B0604020202020204" pitchFamily="34" charset="0"/>
              </a:rPr>
              <a:t>Meet the Professor Session</a:t>
            </a:r>
            <a:endParaRPr lang="ja-JP" altLang="en-US" sz="2400" b="1" dirty="0" smtClean="0">
              <a:solidFill>
                <a:srgbClr val="9C9CDF"/>
              </a:solidFill>
              <a:cs typeface="Arial" panose="020B0604020202020204" pitchFamily="34" charset="0"/>
            </a:endParaRPr>
          </a:p>
        </p:txBody>
      </p:sp>
      <p:sp>
        <p:nvSpPr>
          <p:cNvPr id="518156" name="テキスト ボックス 15"/>
          <p:cNvSpPr txBox="1">
            <a:spLocks noChangeArrowheads="1"/>
          </p:cNvSpPr>
          <p:nvPr/>
        </p:nvSpPr>
        <p:spPr bwMode="auto">
          <a:xfrm>
            <a:off x="6629400" y="2616200"/>
            <a:ext cx="221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400" dirty="0" smtClean="0">
                <a:solidFill>
                  <a:srgbClr val="BBE0E3"/>
                </a:solidFill>
              </a:rPr>
              <a:t>Blue Lighting at Kawagoe</a:t>
            </a:r>
            <a:endParaRPr lang="ja-JP" altLang="en-US" sz="1400" dirty="0" smtClean="0">
              <a:solidFill>
                <a:srgbClr val="BBE0E3"/>
              </a:solidFill>
            </a:endParaRPr>
          </a:p>
        </p:txBody>
      </p:sp>
      <p:sp>
        <p:nvSpPr>
          <p:cNvPr id="518157" name="テキスト ボックス 17"/>
          <p:cNvSpPr txBox="1">
            <a:spLocks noChangeArrowheads="1"/>
          </p:cNvSpPr>
          <p:nvPr/>
        </p:nvSpPr>
        <p:spPr bwMode="auto">
          <a:xfrm>
            <a:off x="7359650" y="5819775"/>
            <a:ext cx="1531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dirty="0" smtClean="0">
                <a:solidFill>
                  <a:srgbClr val="BBE0E3"/>
                </a:solidFill>
              </a:rPr>
              <a:t>November 14, 2009</a:t>
            </a:r>
            <a:endParaRPr lang="ja-JP" altLang="en-US" sz="1200" dirty="0" smtClean="0">
              <a:solidFill>
                <a:srgbClr val="BBE0E3"/>
              </a:solidFill>
            </a:endParaRPr>
          </a:p>
        </p:txBody>
      </p:sp>
      <p:sp>
        <p:nvSpPr>
          <p:cNvPr id="20" name="テキスト ボックス 1"/>
          <p:cNvSpPr txBox="1">
            <a:spLocks noChangeArrowheads="1"/>
          </p:cNvSpPr>
          <p:nvPr/>
        </p:nvSpPr>
        <p:spPr bwMode="auto">
          <a:xfrm>
            <a:off x="4708040" y="1973059"/>
            <a:ext cx="3815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7F7C9"/>
                </a:solidFill>
              </a:rPr>
              <a:t>http://</a:t>
            </a:r>
            <a:r>
              <a:rPr lang="en-US" altLang="ja-JP" sz="2000" dirty="0" smtClean="0">
                <a:solidFill>
                  <a:srgbClr val="F7F7C9"/>
                </a:solidFill>
              </a:rPr>
              <a:t>esicon2016mtp.telemed.jp</a:t>
            </a:r>
            <a:endParaRPr lang="ja-JP" altLang="en-US" sz="2000" dirty="0">
              <a:solidFill>
                <a:srgbClr val="F7F7C9"/>
              </a:solidFill>
            </a:endParaRPr>
          </a:p>
        </p:txBody>
      </p: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3958740" y="1636509"/>
            <a:ext cx="377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7F7C9"/>
                </a:solidFill>
              </a:rPr>
              <a:t>The slides are available from:</a:t>
            </a:r>
            <a:endParaRPr lang="ja-JP" altLang="en-US" sz="2000" dirty="0">
              <a:solidFill>
                <a:srgbClr val="F7F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56393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56-year-old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51.6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22.6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with her daughter, because her result of health check revealed increased HbA1c and fasting PG.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BP 106/72mmHg,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81/min,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waist 76cm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6.3%,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111mg/dL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0.53mg/dL,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4.6mg/dL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169mg/dL, TG 149mg/dL,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&lt;Therapeutic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1400 kcal/day diet, moderate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exercise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u="sng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voglibose 0.2mg tid</a:t>
            </a:r>
            <a:endParaRPr lang="ja-JP" altLang="en-US" sz="2400" b="1" u="sng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0" name="Picture 38" descr="Mus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6042">
            <a:off x="5454650" y="4559300"/>
            <a:ext cx="35639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31" name="Picture 37" descr="Li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456113"/>
            <a:ext cx="22733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32" name="Picture 35" descr="Pancrea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6" r="56291"/>
          <a:stretch>
            <a:fillRect/>
          </a:stretch>
        </p:blipFill>
        <p:spPr bwMode="auto">
          <a:xfrm rot="1221901">
            <a:off x="2916238" y="768350"/>
            <a:ext cx="427831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3"/>
          <p:cNvSpPr>
            <a:spLocks noChangeArrowheads="1"/>
          </p:cNvSpPr>
          <p:nvPr/>
        </p:nvSpPr>
        <p:spPr bwMode="auto">
          <a:xfrm>
            <a:off x="3262313" y="3651250"/>
            <a:ext cx="2800350" cy="82708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133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1750" name="Rectangle 263"/>
          <p:cNvSpPr>
            <a:spLocks noChangeArrowheads="1"/>
          </p:cNvSpPr>
          <p:nvPr/>
        </p:nvSpPr>
        <p:spPr bwMode="auto">
          <a:xfrm>
            <a:off x="665163" y="368300"/>
            <a:ext cx="8088312" cy="866775"/>
          </a:xfrm>
          <a:prstGeom prst="rect">
            <a:avLst/>
          </a:prstGeom>
          <a:solidFill>
            <a:srgbClr val="FF7F00"/>
          </a:solidFill>
          <a:ln w="9525">
            <a:solidFill>
              <a:srgbClr val="FF7F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333">
                <a:solidFill>
                  <a:srgbClr val="FFFFFF"/>
                </a:solidFill>
                <a:latin typeface="Arial" panose="020B0604020202020204" pitchFamily="34" charset="0"/>
              </a:rPr>
              <a:t>THE TRIUMVIRATE</a:t>
            </a:r>
          </a:p>
        </p:txBody>
      </p:sp>
      <p:sp>
        <p:nvSpPr>
          <p:cNvPr id="534535" name="Rectangle 265"/>
          <p:cNvSpPr>
            <a:spLocks noChangeArrowheads="1"/>
          </p:cNvSpPr>
          <p:nvPr/>
        </p:nvSpPr>
        <p:spPr bwMode="auto">
          <a:xfrm>
            <a:off x="2897188" y="1917700"/>
            <a:ext cx="3843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Impaired Insulin Secretion</a:t>
            </a:r>
            <a:endParaRPr lang="en-US" alt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266"/>
          <p:cNvSpPr>
            <a:spLocks noChangeArrowheads="1"/>
          </p:cNvSpPr>
          <p:nvPr/>
        </p:nvSpPr>
        <p:spPr bwMode="auto">
          <a:xfrm>
            <a:off x="3525838" y="3884613"/>
            <a:ext cx="22733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89">
                <a:solidFill>
                  <a:srgbClr val="000000"/>
                </a:solidFill>
              </a:rPr>
              <a:t>Hyperglycemia</a:t>
            </a:r>
          </a:p>
        </p:txBody>
      </p:sp>
      <p:sp>
        <p:nvSpPr>
          <p:cNvPr id="534537" name="Line 267"/>
          <p:cNvSpPr>
            <a:spLocks noChangeShapeType="1"/>
          </p:cNvSpPr>
          <p:nvPr/>
        </p:nvSpPr>
        <p:spPr bwMode="auto">
          <a:xfrm>
            <a:off x="4705350" y="2746375"/>
            <a:ext cx="0" cy="81280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1600" b="1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34538" name="Freeform 268"/>
          <p:cNvSpPr>
            <a:spLocks/>
          </p:cNvSpPr>
          <p:nvPr/>
        </p:nvSpPr>
        <p:spPr bwMode="auto">
          <a:xfrm>
            <a:off x="6245225" y="4005263"/>
            <a:ext cx="1296988" cy="458787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1600" b="1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34539" name="Freeform 269"/>
          <p:cNvSpPr>
            <a:spLocks/>
          </p:cNvSpPr>
          <p:nvPr/>
        </p:nvSpPr>
        <p:spPr bwMode="auto">
          <a:xfrm flipH="1">
            <a:off x="1820863" y="4006850"/>
            <a:ext cx="1296987" cy="460375"/>
          </a:xfrm>
          <a:custGeom>
            <a:avLst/>
            <a:gdLst>
              <a:gd name="T0" fmla="*/ 2147483646 w 919"/>
              <a:gd name="T1" fmla="*/ 2147483646 h 326"/>
              <a:gd name="T2" fmla="*/ 2147483646 w 919"/>
              <a:gd name="T3" fmla="*/ 2147483646 h 326"/>
              <a:gd name="T4" fmla="*/ 0 w 919"/>
              <a:gd name="T5" fmla="*/ 2147483646 h 326"/>
              <a:gd name="T6" fmla="*/ 0 60000 65536"/>
              <a:gd name="T7" fmla="*/ 0 60000 65536"/>
              <a:gd name="T8" fmla="*/ 0 60000 65536"/>
              <a:gd name="T9" fmla="*/ 0 w 919"/>
              <a:gd name="T10" fmla="*/ 0 h 326"/>
              <a:gd name="T11" fmla="*/ 919 w 91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9" h="326">
                <a:moveTo>
                  <a:pt x="917" y="326"/>
                </a:moveTo>
                <a:cubicBezTo>
                  <a:pt x="890" y="279"/>
                  <a:pt x="919" y="95"/>
                  <a:pt x="767" y="48"/>
                </a:cubicBezTo>
                <a:cubicBezTo>
                  <a:pt x="614" y="0"/>
                  <a:pt x="159" y="40"/>
                  <a:pt x="0" y="38"/>
                </a:cubicBezTo>
              </a:path>
            </a:pathLst>
          </a:custGeom>
          <a:noFill/>
          <a:ln w="152400">
            <a:solidFill>
              <a:schemeClr val="bg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1600" b="1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34540" name="Rectangle 294"/>
          <p:cNvSpPr>
            <a:spLocks noChangeArrowheads="1"/>
          </p:cNvSpPr>
          <p:nvPr/>
        </p:nvSpPr>
        <p:spPr bwMode="auto">
          <a:xfrm>
            <a:off x="6464300" y="4610100"/>
            <a:ext cx="15589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Decreased</a:t>
            </a:r>
            <a:br>
              <a:rPr lang="en-US" altLang="en-US" sz="2400" smtClean="0">
                <a:solidFill>
                  <a:srgbClr val="000000"/>
                </a:solidFill>
              </a:rPr>
            </a:br>
            <a:r>
              <a:rPr lang="en-US" altLang="en-US" sz="2400" smtClean="0">
                <a:solidFill>
                  <a:srgbClr val="000000"/>
                </a:solidFill>
              </a:rPr>
              <a:t>Glucose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Uptake</a:t>
            </a:r>
          </a:p>
        </p:txBody>
      </p:sp>
      <p:sp>
        <p:nvSpPr>
          <p:cNvPr id="31757" name="Rectangle 264"/>
          <p:cNvSpPr>
            <a:spLocks noChangeArrowheads="1"/>
          </p:cNvSpPr>
          <p:nvPr/>
        </p:nvSpPr>
        <p:spPr bwMode="auto">
          <a:xfrm>
            <a:off x="849313" y="4757738"/>
            <a:ext cx="14922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89">
                <a:solidFill>
                  <a:srgbClr val="FFFFFF"/>
                </a:solidFill>
              </a:rPr>
              <a:t>Increased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89">
                <a:solidFill>
                  <a:srgbClr val="FFFFFF"/>
                </a:solidFill>
              </a:rPr>
              <a:t>HGP</a:t>
            </a:r>
          </a:p>
        </p:txBody>
      </p:sp>
      <p:sp>
        <p:nvSpPr>
          <p:cNvPr id="534542" name="TextBox 13"/>
          <p:cNvSpPr txBox="1">
            <a:spLocks noChangeArrowheads="1"/>
          </p:cNvSpPr>
          <p:nvPr/>
        </p:nvSpPr>
        <p:spPr bwMode="auto">
          <a:xfrm>
            <a:off x="4691063" y="6059488"/>
            <a:ext cx="4127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 b="1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srgbClr val="FFCCFF"/>
                </a:solidFill>
              </a:rPr>
              <a:t>DeFronzo RA, Diabetes 37:667-687, 1988</a:t>
            </a:r>
          </a:p>
        </p:txBody>
      </p:sp>
    </p:spTree>
    <p:extLst>
      <p:ext uri="{BB962C8B-B14F-4D97-AF65-F5344CB8AC3E}">
        <p14:creationId xmlns:p14="http://schemas.microsoft.com/office/powerpoint/2010/main" val="362446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1760538" y="755650"/>
            <a:ext cx="5757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smtClean="0">
                <a:solidFill>
                  <a:srgbClr val="FF7F00"/>
                </a:solidFill>
                <a:latin typeface="Helvetica" panose="020B0604020202020204" pitchFamily="34" charset="0"/>
              </a:rPr>
              <a:t>ETIOLOGY OF T2DM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5757863" y="5522913"/>
            <a:ext cx="31146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89" smtClean="0">
                <a:solidFill>
                  <a:srgbClr val="FFFFFF"/>
                </a:solidFill>
                <a:ea typeface="ＭＳ Ｐゴシック" panose="020B0600070205080204" pitchFamily="50" charset="-128"/>
              </a:rPr>
              <a:t>Decreased Glucose</a:t>
            </a:r>
            <a:br>
              <a:rPr lang="en-US" altLang="en-US" sz="2489" smtClean="0">
                <a:solidFill>
                  <a:srgbClr val="FFFFFF"/>
                </a:solidFill>
                <a:ea typeface="ＭＳ Ｐゴシック" panose="020B0600070205080204" pitchFamily="50" charset="-128"/>
              </a:rPr>
            </a:br>
            <a:r>
              <a:rPr lang="en-US" altLang="en-US" sz="2489" smtClean="0">
                <a:solidFill>
                  <a:srgbClr val="FFFFFF"/>
                </a:solidFill>
                <a:ea typeface="ＭＳ Ｐゴシック" panose="020B0600070205080204" pitchFamily="50" charset="-128"/>
              </a:rPr>
              <a:t>Uptake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685925" y="5522913"/>
            <a:ext cx="14922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89" smtClean="0">
                <a:solidFill>
                  <a:srgbClr val="FFFFFF"/>
                </a:solidFill>
                <a:ea typeface="ＭＳ Ｐゴシック" panose="020B0600070205080204" pitchFamily="50" charset="-128"/>
              </a:rPr>
              <a:t>Increased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89" smtClean="0">
                <a:solidFill>
                  <a:srgbClr val="FFFFFF"/>
                </a:solidFill>
                <a:ea typeface="ＭＳ Ｐゴシック" panose="020B0600070205080204" pitchFamily="50" charset="-128"/>
              </a:rPr>
              <a:t>HGP</a:t>
            </a:r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2976563" y="3290888"/>
            <a:ext cx="3233737" cy="923925"/>
          </a:xfrm>
          <a:custGeom>
            <a:avLst/>
            <a:gdLst>
              <a:gd name="T0" fmla="*/ 2147483647 w 2292"/>
              <a:gd name="T1" fmla="*/ 2147483647 h 655"/>
              <a:gd name="T2" fmla="*/ 2147483647 w 2292"/>
              <a:gd name="T3" fmla="*/ 2147483647 h 655"/>
              <a:gd name="T4" fmla="*/ 2147483647 w 2292"/>
              <a:gd name="T5" fmla="*/ 2147483647 h 655"/>
              <a:gd name="T6" fmla="*/ 2147483647 w 2292"/>
              <a:gd name="T7" fmla="*/ 2147483647 h 655"/>
              <a:gd name="T8" fmla="*/ 2147483647 w 2292"/>
              <a:gd name="T9" fmla="*/ 2147483647 h 655"/>
              <a:gd name="T10" fmla="*/ 2147483647 w 2292"/>
              <a:gd name="T11" fmla="*/ 2147483647 h 655"/>
              <a:gd name="T12" fmla="*/ 2147483647 w 2292"/>
              <a:gd name="T13" fmla="*/ 2147483647 h 655"/>
              <a:gd name="T14" fmla="*/ 2147483647 w 2292"/>
              <a:gd name="T15" fmla="*/ 2147483647 h 655"/>
              <a:gd name="T16" fmla="*/ 2147483647 w 2292"/>
              <a:gd name="T17" fmla="*/ 2147483647 h 655"/>
              <a:gd name="T18" fmla="*/ 2147483647 w 2292"/>
              <a:gd name="T19" fmla="*/ 2147483647 h 655"/>
              <a:gd name="T20" fmla="*/ 2147483647 w 2292"/>
              <a:gd name="T21" fmla="*/ 2147483647 h 655"/>
              <a:gd name="T22" fmla="*/ 2147483647 w 2292"/>
              <a:gd name="T23" fmla="*/ 2147483647 h 655"/>
              <a:gd name="T24" fmla="*/ 2147483647 w 2292"/>
              <a:gd name="T25" fmla="*/ 2147483647 h 655"/>
              <a:gd name="T26" fmla="*/ 2147483647 w 2292"/>
              <a:gd name="T27" fmla="*/ 2147483647 h 655"/>
              <a:gd name="T28" fmla="*/ 2147483647 w 2292"/>
              <a:gd name="T29" fmla="*/ 2147483647 h 655"/>
              <a:gd name="T30" fmla="*/ 2147483647 w 2292"/>
              <a:gd name="T31" fmla="*/ 2147483647 h 655"/>
              <a:gd name="T32" fmla="*/ 2147483647 w 2292"/>
              <a:gd name="T33" fmla="*/ 2147483647 h 655"/>
              <a:gd name="T34" fmla="*/ 2147483647 w 2292"/>
              <a:gd name="T35" fmla="*/ 2147483647 h 655"/>
              <a:gd name="T36" fmla="*/ 2147483647 w 2292"/>
              <a:gd name="T37" fmla="*/ 2147483647 h 655"/>
              <a:gd name="T38" fmla="*/ 2147483647 w 2292"/>
              <a:gd name="T39" fmla="*/ 2147483647 h 655"/>
              <a:gd name="T40" fmla="*/ 2147483647 w 2292"/>
              <a:gd name="T41" fmla="*/ 2147483647 h 655"/>
              <a:gd name="T42" fmla="*/ 2147483647 w 2292"/>
              <a:gd name="T43" fmla="*/ 2147483647 h 655"/>
              <a:gd name="T44" fmla="*/ 2147483647 w 2292"/>
              <a:gd name="T45" fmla="*/ 2147483647 h 655"/>
              <a:gd name="T46" fmla="*/ 2147483647 w 2292"/>
              <a:gd name="T47" fmla="*/ 2147483647 h 655"/>
              <a:gd name="T48" fmla="*/ 2147483647 w 2292"/>
              <a:gd name="T49" fmla="*/ 2147483647 h 655"/>
              <a:gd name="T50" fmla="*/ 2147483647 w 2292"/>
              <a:gd name="T51" fmla="*/ 2147483647 h 655"/>
              <a:gd name="T52" fmla="*/ 2147483647 w 2292"/>
              <a:gd name="T53" fmla="*/ 2147483647 h 655"/>
              <a:gd name="T54" fmla="*/ 2147483647 w 2292"/>
              <a:gd name="T55" fmla="*/ 2147483647 h 655"/>
              <a:gd name="T56" fmla="*/ 2147483647 w 2292"/>
              <a:gd name="T57" fmla="*/ 2147483647 h 655"/>
              <a:gd name="T58" fmla="*/ 2147483647 w 2292"/>
              <a:gd name="T59" fmla="*/ 2147483647 h 655"/>
              <a:gd name="T60" fmla="*/ 2147483647 w 2292"/>
              <a:gd name="T61" fmla="*/ 2147483647 h 655"/>
              <a:gd name="T62" fmla="*/ 2147483647 w 2292"/>
              <a:gd name="T63" fmla="*/ 2147483647 h 655"/>
              <a:gd name="T64" fmla="*/ 2147483647 w 2292"/>
              <a:gd name="T65" fmla="*/ 2147483647 h 655"/>
              <a:gd name="T66" fmla="*/ 2147483647 w 2292"/>
              <a:gd name="T67" fmla="*/ 2147483647 h 655"/>
              <a:gd name="T68" fmla="*/ 2147483647 w 2292"/>
              <a:gd name="T69" fmla="*/ 2147483647 h 655"/>
              <a:gd name="T70" fmla="*/ 2147483647 w 2292"/>
              <a:gd name="T71" fmla="*/ 2147483647 h 655"/>
              <a:gd name="T72" fmla="*/ 2147483647 w 2292"/>
              <a:gd name="T73" fmla="*/ 2147483647 h 655"/>
              <a:gd name="T74" fmla="*/ 2147483647 w 2292"/>
              <a:gd name="T75" fmla="*/ 2147483647 h 655"/>
              <a:gd name="T76" fmla="*/ 2147483647 w 2292"/>
              <a:gd name="T77" fmla="*/ 2147483647 h 655"/>
              <a:gd name="T78" fmla="*/ 2147483647 w 2292"/>
              <a:gd name="T79" fmla="*/ 2147483647 h 655"/>
              <a:gd name="T80" fmla="*/ 2147483647 w 2292"/>
              <a:gd name="T81" fmla="*/ 2147483647 h 655"/>
              <a:gd name="T82" fmla="*/ 2147483647 w 2292"/>
              <a:gd name="T83" fmla="*/ 2147483647 h 655"/>
              <a:gd name="T84" fmla="*/ 2147483647 w 2292"/>
              <a:gd name="T85" fmla="*/ 0 h 6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292"/>
              <a:gd name="T130" fmla="*/ 0 h 655"/>
              <a:gd name="T131" fmla="*/ 2292 w 2292"/>
              <a:gd name="T132" fmla="*/ 655 h 6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292" h="655">
                <a:moveTo>
                  <a:pt x="1146" y="0"/>
                </a:moveTo>
                <a:lnTo>
                  <a:pt x="1204" y="1"/>
                </a:lnTo>
                <a:lnTo>
                  <a:pt x="1263" y="2"/>
                </a:lnTo>
                <a:lnTo>
                  <a:pt x="1320" y="4"/>
                </a:lnTo>
                <a:lnTo>
                  <a:pt x="1376" y="7"/>
                </a:lnTo>
                <a:lnTo>
                  <a:pt x="1431" y="10"/>
                </a:lnTo>
                <a:lnTo>
                  <a:pt x="1486" y="15"/>
                </a:lnTo>
                <a:lnTo>
                  <a:pt x="1539" y="20"/>
                </a:lnTo>
                <a:lnTo>
                  <a:pt x="1591" y="26"/>
                </a:lnTo>
                <a:lnTo>
                  <a:pt x="1642" y="32"/>
                </a:lnTo>
                <a:lnTo>
                  <a:pt x="1691" y="40"/>
                </a:lnTo>
                <a:lnTo>
                  <a:pt x="1739" y="47"/>
                </a:lnTo>
                <a:lnTo>
                  <a:pt x="1786" y="56"/>
                </a:lnTo>
                <a:lnTo>
                  <a:pt x="1830" y="65"/>
                </a:lnTo>
                <a:lnTo>
                  <a:pt x="1874" y="75"/>
                </a:lnTo>
                <a:lnTo>
                  <a:pt x="1916" y="85"/>
                </a:lnTo>
                <a:lnTo>
                  <a:pt x="1955" y="96"/>
                </a:lnTo>
                <a:lnTo>
                  <a:pt x="1993" y="108"/>
                </a:lnTo>
                <a:lnTo>
                  <a:pt x="2030" y="119"/>
                </a:lnTo>
                <a:lnTo>
                  <a:pt x="2064" y="132"/>
                </a:lnTo>
                <a:lnTo>
                  <a:pt x="2095" y="145"/>
                </a:lnTo>
                <a:lnTo>
                  <a:pt x="2125" y="158"/>
                </a:lnTo>
                <a:lnTo>
                  <a:pt x="2153" y="172"/>
                </a:lnTo>
                <a:lnTo>
                  <a:pt x="2178" y="186"/>
                </a:lnTo>
                <a:lnTo>
                  <a:pt x="2201" y="201"/>
                </a:lnTo>
                <a:lnTo>
                  <a:pt x="2222" y="215"/>
                </a:lnTo>
                <a:lnTo>
                  <a:pt x="2240" y="230"/>
                </a:lnTo>
                <a:lnTo>
                  <a:pt x="2256" y="246"/>
                </a:lnTo>
                <a:lnTo>
                  <a:pt x="2268" y="262"/>
                </a:lnTo>
                <a:lnTo>
                  <a:pt x="2279" y="278"/>
                </a:lnTo>
                <a:lnTo>
                  <a:pt x="2286" y="294"/>
                </a:lnTo>
                <a:lnTo>
                  <a:pt x="2290" y="311"/>
                </a:lnTo>
                <a:lnTo>
                  <a:pt x="2292" y="328"/>
                </a:lnTo>
                <a:lnTo>
                  <a:pt x="2290" y="345"/>
                </a:lnTo>
                <a:lnTo>
                  <a:pt x="2286" y="361"/>
                </a:lnTo>
                <a:lnTo>
                  <a:pt x="2279" y="377"/>
                </a:lnTo>
                <a:lnTo>
                  <a:pt x="2268" y="393"/>
                </a:lnTo>
                <a:lnTo>
                  <a:pt x="2256" y="410"/>
                </a:lnTo>
                <a:lnTo>
                  <a:pt x="2240" y="425"/>
                </a:lnTo>
                <a:lnTo>
                  <a:pt x="2222" y="440"/>
                </a:lnTo>
                <a:lnTo>
                  <a:pt x="2201" y="455"/>
                </a:lnTo>
                <a:lnTo>
                  <a:pt x="2178" y="470"/>
                </a:lnTo>
                <a:lnTo>
                  <a:pt x="2153" y="483"/>
                </a:lnTo>
                <a:lnTo>
                  <a:pt x="2125" y="497"/>
                </a:lnTo>
                <a:lnTo>
                  <a:pt x="2095" y="510"/>
                </a:lnTo>
                <a:lnTo>
                  <a:pt x="2064" y="524"/>
                </a:lnTo>
                <a:lnTo>
                  <a:pt x="2030" y="536"/>
                </a:lnTo>
                <a:lnTo>
                  <a:pt x="1993" y="548"/>
                </a:lnTo>
                <a:lnTo>
                  <a:pt x="1955" y="559"/>
                </a:lnTo>
                <a:lnTo>
                  <a:pt x="1916" y="570"/>
                </a:lnTo>
                <a:lnTo>
                  <a:pt x="1874" y="580"/>
                </a:lnTo>
                <a:lnTo>
                  <a:pt x="1830" y="590"/>
                </a:lnTo>
                <a:lnTo>
                  <a:pt x="1786" y="599"/>
                </a:lnTo>
                <a:lnTo>
                  <a:pt x="1739" y="608"/>
                </a:lnTo>
                <a:lnTo>
                  <a:pt x="1691" y="615"/>
                </a:lnTo>
                <a:lnTo>
                  <a:pt x="1642" y="623"/>
                </a:lnTo>
                <a:lnTo>
                  <a:pt x="1591" y="629"/>
                </a:lnTo>
                <a:lnTo>
                  <a:pt x="1539" y="635"/>
                </a:lnTo>
                <a:lnTo>
                  <a:pt x="1486" y="640"/>
                </a:lnTo>
                <a:lnTo>
                  <a:pt x="1431" y="645"/>
                </a:lnTo>
                <a:lnTo>
                  <a:pt x="1376" y="648"/>
                </a:lnTo>
                <a:lnTo>
                  <a:pt x="1320" y="651"/>
                </a:lnTo>
                <a:lnTo>
                  <a:pt x="1263" y="653"/>
                </a:lnTo>
                <a:lnTo>
                  <a:pt x="1204" y="654"/>
                </a:lnTo>
                <a:lnTo>
                  <a:pt x="1146" y="655"/>
                </a:lnTo>
                <a:lnTo>
                  <a:pt x="1087" y="654"/>
                </a:lnTo>
                <a:lnTo>
                  <a:pt x="1029" y="653"/>
                </a:lnTo>
                <a:lnTo>
                  <a:pt x="972" y="651"/>
                </a:lnTo>
                <a:lnTo>
                  <a:pt x="915" y="648"/>
                </a:lnTo>
                <a:lnTo>
                  <a:pt x="860" y="645"/>
                </a:lnTo>
                <a:lnTo>
                  <a:pt x="805" y="640"/>
                </a:lnTo>
                <a:lnTo>
                  <a:pt x="752" y="635"/>
                </a:lnTo>
                <a:lnTo>
                  <a:pt x="700" y="629"/>
                </a:lnTo>
                <a:lnTo>
                  <a:pt x="650" y="623"/>
                </a:lnTo>
                <a:lnTo>
                  <a:pt x="600" y="615"/>
                </a:lnTo>
                <a:lnTo>
                  <a:pt x="552" y="608"/>
                </a:lnTo>
                <a:lnTo>
                  <a:pt x="506" y="599"/>
                </a:lnTo>
                <a:lnTo>
                  <a:pt x="461" y="590"/>
                </a:lnTo>
                <a:lnTo>
                  <a:pt x="417" y="580"/>
                </a:lnTo>
                <a:lnTo>
                  <a:pt x="376" y="570"/>
                </a:lnTo>
                <a:lnTo>
                  <a:pt x="336" y="559"/>
                </a:lnTo>
                <a:lnTo>
                  <a:pt x="298" y="548"/>
                </a:lnTo>
                <a:lnTo>
                  <a:pt x="262" y="536"/>
                </a:lnTo>
                <a:lnTo>
                  <a:pt x="228" y="524"/>
                </a:lnTo>
                <a:lnTo>
                  <a:pt x="196" y="510"/>
                </a:lnTo>
                <a:lnTo>
                  <a:pt x="166" y="497"/>
                </a:lnTo>
                <a:lnTo>
                  <a:pt x="138" y="483"/>
                </a:lnTo>
                <a:lnTo>
                  <a:pt x="113" y="470"/>
                </a:lnTo>
                <a:lnTo>
                  <a:pt x="90" y="455"/>
                </a:lnTo>
                <a:lnTo>
                  <a:pt x="69" y="440"/>
                </a:lnTo>
                <a:lnTo>
                  <a:pt x="51" y="425"/>
                </a:lnTo>
                <a:lnTo>
                  <a:pt x="36" y="410"/>
                </a:lnTo>
                <a:lnTo>
                  <a:pt x="23" y="393"/>
                </a:lnTo>
                <a:lnTo>
                  <a:pt x="13" y="377"/>
                </a:lnTo>
                <a:lnTo>
                  <a:pt x="5" y="361"/>
                </a:lnTo>
                <a:lnTo>
                  <a:pt x="1" y="345"/>
                </a:lnTo>
                <a:lnTo>
                  <a:pt x="0" y="328"/>
                </a:lnTo>
                <a:lnTo>
                  <a:pt x="1" y="311"/>
                </a:lnTo>
                <a:lnTo>
                  <a:pt x="5" y="294"/>
                </a:lnTo>
                <a:lnTo>
                  <a:pt x="13" y="278"/>
                </a:lnTo>
                <a:lnTo>
                  <a:pt x="23" y="262"/>
                </a:lnTo>
                <a:lnTo>
                  <a:pt x="36" y="246"/>
                </a:lnTo>
                <a:lnTo>
                  <a:pt x="51" y="230"/>
                </a:lnTo>
                <a:lnTo>
                  <a:pt x="69" y="215"/>
                </a:lnTo>
                <a:lnTo>
                  <a:pt x="90" y="201"/>
                </a:lnTo>
                <a:lnTo>
                  <a:pt x="113" y="186"/>
                </a:lnTo>
                <a:lnTo>
                  <a:pt x="138" y="172"/>
                </a:lnTo>
                <a:lnTo>
                  <a:pt x="166" y="158"/>
                </a:lnTo>
                <a:lnTo>
                  <a:pt x="196" y="145"/>
                </a:lnTo>
                <a:lnTo>
                  <a:pt x="228" y="132"/>
                </a:lnTo>
                <a:lnTo>
                  <a:pt x="262" y="119"/>
                </a:lnTo>
                <a:lnTo>
                  <a:pt x="298" y="108"/>
                </a:lnTo>
                <a:lnTo>
                  <a:pt x="336" y="96"/>
                </a:lnTo>
                <a:lnTo>
                  <a:pt x="376" y="85"/>
                </a:lnTo>
                <a:lnTo>
                  <a:pt x="417" y="75"/>
                </a:lnTo>
                <a:lnTo>
                  <a:pt x="461" y="65"/>
                </a:lnTo>
                <a:lnTo>
                  <a:pt x="506" y="56"/>
                </a:lnTo>
                <a:lnTo>
                  <a:pt x="552" y="47"/>
                </a:lnTo>
                <a:lnTo>
                  <a:pt x="600" y="40"/>
                </a:lnTo>
                <a:lnTo>
                  <a:pt x="650" y="32"/>
                </a:lnTo>
                <a:lnTo>
                  <a:pt x="700" y="26"/>
                </a:lnTo>
                <a:lnTo>
                  <a:pt x="752" y="20"/>
                </a:lnTo>
                <a:lnTo>
                  <a:pt x="805" y="15"/>
                </a:lnTo>
                <a:lnTo>
                  <a:pt x="860" y="10"/>
                </a:lnTo>
                <a:lnTo>
                  <a:pt x="915" y="7"/>
                </a:lnTo>
                <a:lnTo>
                  <a:pt x="972" y="4"/>
                </a:lnTo>
                <a:lnTo>
                  <a:pt x="1029" y="2"/>
                </a:lnTo>
                <a:lnTo>
                  <a:pt x="1087" y="1"/>
                </a:lnTo>
                <a:lnTo>
                  <a:pt x="1146" y="0"/>
                </a:lnTo>
                <a:close/>
              </a:path>
            </a:pathLst>
          </a:custGeom>
          <a:solidFill>
            <a:srgbClr val="CC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251200" y="3497263"/>
            <a:ext cx="2647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22" smtClean="0">
                <a:solidFill>
                  <a:srgbClr val="FFFFFF"/>
                </a:solidFill>
                <a:ea typeface="ＭＳ Ｐゴシック" panose="020B0600070205080204" pitchFamily="50" charset="-128"/>
              </a:rPr>
              <a:t>Increased FFA</a:t>
            </a: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6438900" y="4595813"/>
            <a:ext cx="1795463" cy="798512"/>
          </a:xfrm>
          <a:custGeom>
            <a:avLst/>
            <a:gdLst>
              <a:gd name="T0" fmla="*/ 2147483647 w 1272"/>
              <a:gd name="T1" fmla="*/ 2147483647 h 566"/>
              <a:gd name="T2" fmla="*/ 2147483647 w 1272"/>
              <a:gd name="T3" fmla="*/ 2147483647 h 566"/>
              <a:gd name="T4" fmla="*/ 2147483647 w 1272"/>
              <a:gd name="T5" fmla="*/ 2147483647 h 566"/>
              <a:gd name="T6" fmla="*/ 2147483647 w 1272"/>
              <a:gd name="T7" fmla="*/ 2147483647 h 566"/>
              <a:gd name="T8" fmla="*/ 2147483647 w 1272"/>
              <a:gd name="T9" fmla="*/ 2147483647 h 566"/>
              <a:gd name="T10" fmla="*/ 2147483647 w 1272"/>
              <a:gd name="T11" fmla="*/ 2147483647 h 566"/>
              <a:gd name="T12" fmla="*/ 2147483647 w 1272"/>
              <a:gd name="T13" fmla="*/ 2147483647 h 566"/>
              <a:gd name="T14" fmla="*/ 2147483647 w 1272"/>
              <a:gd name="T15" fmla="*/ 2147483647 h 566"/>
              <a:gd name="T16" fmla="*/ 2147483647 w 1272"/>
              <a:gd name="T17" fmla="*/ 2147483647 h 566"/>
              <a:gd name="T18" fmla="*/ 2147483647 w 1272"/>
              <a:gd name="T19" fmla="*/ 2147483647 h 566"/>
              <a:gd name="T20" fmla="*/ 2147483647 w 1272"/>
              <a:gd name="T21" fmla="*/ 2147483647 h 566"/>
              <a:gd name="T22" fmla="*/ 2147483647 w 1272"/>
              <a:gd name="T23" fmla="*/ 2147483647 h 566"/>
              <a:gd name="T24" fmla="*/ 2147483647 w 1272"/>
              <a:gd name="T25" fmla="*/ 2147483647 h 566"/>
              <a:gd name="T26" fmla="*/ 2147483647 w 1272"/>
              <a:gd name="T27" fmla="*/ 2147483647 h 566"/>
              <a:gd name="T28" fmla="*/ 2147483647 w 1272"/>
              <a:gd name="T29" fmla="*/ 2147483647 h 566"/>
              <a:gd name="T30" fmla="*/ 2147483647 w 1272"/>
              <a:gd name="T31" fmla="*/ 2147483647 h 566"/>
              <a:gd name="T32" fmla="*/ 2147483647 w 1272"/>
              <a:gd name="T33" fmla="*/ 0 h 566"/>
              <a:gd name="T34" fmla="*/ 2147483647 w 1272"/>
              <a:gd name="T35" fmla="*/ 0 h 566"/>
              <a:gd name="T36" fmla="*/ 2147483647 w 1272"/>
              <a:gd name="T37" fmla="*/ 2147483647 h 566"/>
              <a:gd name="T38" fmla="*/ 2147483647 w 1272"/>
              <a:gd name="T39" fmla="*/ 2147483647 h 566"/>
              <a:gd name="T40" fmla="*/ 2147483647 w 1272"/>
              <a:gd name="T41" fmla="*/ 2147483647 h 566"/>
              <a:gd name="T42" fmla="*/ 2147483647 w 1272"/>
              <a:gd name="T43" fmla="*/ 2147483647 h 566"/>
              <a:gd name="T44" fmla="*/ 2147483647 w 1272"/>
              <a:gd name="T45" fmla="*/ 2147483647 h 566"/>
              <a:gd name="T46" fmla="*/ 2147483647 w 1272"/>
              <a:gd name="T47" fmla="*/ 2147483647 h 566"/>
              <a:gd name="T48" fmla="*/ 2147483647 w 1272"/>
              <a:gd name="T49" fmla="*/ 2147483647 h 566"/>
              <a:gd name="T50" fmla="*/ 2147483647 w 1272"/>
              <a:gd name="T51" fmla="*/ 2147483647 h 566"/>
              <a:gd name="T52" fmla="*/ 2147483647 w 1272"/>
              <a:gd name="T53" fmla="*/ 2147483647 h 566"/>
              <a:gd name="T54" fmla="*/ 2147483647 w 1272"/>
              <a:gd name="T55" fmla="*/ 2147483647 h 566"/>
              <a:gd name="T56" fmla="*/ 2147483647 w 1272"/>
              <a:gd name="T57" fmla="*/ 2147483647 h 566"/>
              <a:gd name="T58" fmla="*/ 2147483647 w 1272"/>
              <a:gd name="T59" fmla="*/ 2147483647 h 566"/>
              <a:gd name="T60" fmla="*/ 2147483647 w 1272"/>
              <a:gd name="T61" fmla="*/ 2147483647 h 566"/>
              <a:gd name="T62" fmla="*/ 2147483647 w 1272"/>
              <a:gd name="T63" fmla="*/ 2147483647 h 566"/>
              <a:gd name="T64" fmla="*/ 2147483647 w 1272"/>
              <a:gd name="T65" fmla="*/ 2147483647 h 566"/>
              <a:gd name="T66" fmla="*/ 2147483647 w 1272"/>
              <a:gd name="T67" fmla="*/ 2147483647 h 566"/>
              <a:gd name="T68" fmla="*/ 2147483647 w 1272"/>
              <a:gd name="T69" fmla="*/ 2147483647 h 566"/>
              <a:gd name="T70" fmla="*/ 2147483647 w 1272"/>
              <a:gd name="T71" fmla="*/ 2147483647 h 566"/>
              <a:gd name="T72" fmla="*/ 2147483647 w 1272"/>
              <a:gd name="T73" fmla="*/ 2147483647 h 566"/>
              <a:gd name="T74" fmla="*/ 2147483647 w 1272"/>
              <a:gd name="T75" fmla="*/ 2147483647 h 566"/>
              <a:gd name="T76" fmla="*/ 2147483647 w 1272"/>
              <a:gd name="T77" fmla="*/ 2147483647 h 566"/>
              <a:gd name="T78" fmla="*/ 2147483647 w 1272"/>
              <a:gd name="T79" fmla="*/ 2147483647 h 566"/>
              <a:gd name="T80" fmla="*/ 2147483647 w 1272"/>
              <a:gd name="T81" fmla="*/ 2147483647 h 566"/>
              <a:gd name="T82" fmla="*/ 2147483647 w 1272"/>
              <a:gd name="T83" fmla="*/ 2147483647 h 566"/>
              <a:gd name="T84" fmla="*/ 2147483647 w 1272"/>
              <a:gd name="T85" fmla="*/ 2147483647 h 566"/>
              <a:gd name="T86" fmla="*/ 2147483647 w 1272"/>
              <a:gd name="T87" fmla="*/ 2147483647 h 566"/>
              <a:gd name="T88" fmla="*/ 2147483647 w 1272"/>
              <a:gd name="T89" fmla="*/ 2147483647 h 566"/>
              <a:gd name="T90" fmla="*/ 2147483647 w 1272"/>
              <a:gd name="T91" fmla="*/ 2147483647 h 566"/>
              <a:gd name="T92" fmla="*/ 2147483647 w 1272"/>
              <a:gd name="T93" fmla="*/ 2147483647 h 566"/>
              <a:gd name="T94" fmla="*/ 2147483647 w 1272"/>
              <a:gd name="T95" fmla="*/ 2147483647 h 566"/>
              <a:gd name="T96" fmla="*/ 2147483647 w 1272"/>
              <a:gd name="T97" fmla="*/ 2147483647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72"/>
              <a:gd name="T148" fmla="*/ 0 h 566"/>
              <a:gd name="T149" fmla="*/ 1272 w 1272"/>
              <a:gd name="T150" fmla="*/ 566 h 5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72" h="566">
                <a:moveTo>
                  <a:pt x="0" y="203"/>
                </a:moveTo>
                <a:lnTo>
                  <a:pt x="5" y="199"/>
                </a:lnTo>
                <a:lnTo>
                  <a:pt x="13" y="195"/>
                </a:lnTo>
                <a:lnTo>
                  <a:pt x="21" y="190"/>
                </a:lnTo>
                <a:lnTo>
                  <a:pt x="31" y="185"/>
                </a:lnTo>
                <a:lnTo>
                  <a:pt x="42" y="179"/>
                </a:lnTo>
                <a:lnTo>
                  <a:pt x="53" y="172"/>
                </a:lnTo>
                <a:lnTo>
                  <a:pt x="66" y="165"/>
                </a:lnTo>
                <a:lnTo>
                  <a:pt x="80" y="158"/>
                </a:lnTo>
                <a:lnTo>
                  <a:pt x="95" y="150"/>
                </a:lnTo>
                <a:lnTo>
                  <a:pt x="111" y="142"/>
                </a:lnTo>
                <a:lnTo>
                  <a:pt x="128" y="134"/>
                </a:lnTo>
                <a:lnTo>
                  <a:pt x="145" y="126"/>
                </a:lnTo>
                <a:lnTo>
                  <a:pt x="164" y="118"/>
                </a:lnTo>
                <a:lnTo>
                  <a:pt x="183" y="109"/>
                </a:lnTo>
                <a:lnTo>
                  <a:pt x="203" y="100"/>
                </a:lnTo>
                <a:lnTo>
                  <a:pt x="223" y="92"/>
                </a:lnTo>
                <a:lnTo>
                  <a:pt x="244" y="84"/>
                </a:lnTo>
                <a:lnTo>
                  <a:pt x="266" y="75"/>
                </a:lnTo>
                <a:lnTo>
                  <a:pt x="288" y="67"/>
                </a:lnTo>
                <a:lnTo>
                  <a:pt x="311" y="59"/>
                </a:lnTo>
                <a:lnTo>
                  <a:pt x="334" y="51"/>
                </a:lnTo>
                <a:lnTo>
                  <a:pt x="358" y="44"/>
                </a:lnTo>
                <a:lnTo>
                  <a:pt x="381" y="38"/>
                </a:lnTo>
                <a:lnTo>
                  <a:pt x="406" y="31"/>
                </a:lnTo>
                <a:lnTo>
                  <a:pt x="430" y="25"/>
                </a:lnTo>
                <a:lnTo>
                  <a:pt x="455" y="20"/>
                </a:lnTo>
                <a:lnTo>
                  <a:pt x="480" y="14"/>
                </a:lnTo>
                <a:lnTo>
                  <a:pt x="505" y="10"/>
                </a:lnTo>
                <a:lnTo>
                  <a:pt x="529" y="7"/>
                </a:lnTo>
                <a:lnTo>
                  <a:pt x="555" y="4"/>
                </a:lnTo>
                <a:lnTo>
                  <a:pt x="580" y="2"/>
                </a:lnTo>
                <a:lnTo>
                  <a:pt x="605" y="1"/>
                </a:lnTo>
                <a:lnTo>
                  <a:pt x="620" y="0"/>
                </a:lnTo>
                <a:lnTo>
                  <a:pt x="636" y="0"/>
                </a:lnTo>
                <a:lnTo>
                  <a:pt x="652" y="0"/>
                </a:lnTo>
                <a:lnTo>
                  <a:pt x="668" y="1"/>
                </a:lnTo>
                <a:lnTo>
                  <a:pt x="684" y="2"/>
                </a:lnTo>
                <a:lnTo>
                  <a:pt x="701" y="4"/>
                </a:lnTo>
                <a:lnTo>
                  <a:pt x="717" y="6"/>
                </a:lnTo>
                <a:lnTo>
                  <a:pt x="734" y="9"/>
                </a:lnTo>
                <a:lnTo>
                  <a:pt x="751" y="13"/>
                </a:lnTo>
                <a:lnTo>
                  <a:pt x="768" y="17"/>
                </a:lnTo>
                <a:lnTo>
                  <a:pt x="786" y="21"/>
                </a:lnTo>
                <a:lnTo>
                  <a:pt x="804" y="25"/>
                </a:lnTo>
                <a:lnTo>
                  <a:pt x="821" y="30"/>
                </a:lnTo>
                <a:lnTo>
                  <a:pt x="840" y="36"/>
                </a:lnTo>
                <a:lnTo>
                  <a:pt x="859" y="41"/>
                </a:lnTo>
                <a:lnTo>
                  <a:pt x="878" y="47"/>
                </a:lnTo>
                <a:lnTo>
                  <a:pt x="898" y="53"/>
                </a:lnTo>
                <a:lnTo>
                  <a:pt x="917" y="59"/>
                </a:lnTo>
                <a:lnTo>
                  <a:pt x="937" y="66"/>
                </a:lnTo>
                <a:lnTo>
                  <a:pt x="958" y="73"/>
                </a:lnTo>
                <a:lnTo>
                  <a:pt x="979" y="80"/>
                </a:lnTo>
                <a:lnTo>
                  <a:pt x="1000" y="87"/>
                </a:lnTo>
                <a:lnTo>
                  <a:pt x="1022" y="95"/>
                </a:lnTo>
                <a:lnTo>
                  <a:pt x="1044" y="102"/>
                </a:lnTo>
                <a:lnTo>
                  <a:pt x="1067" y="110"/>
                </a:lnTo>
                <a:lnTo>
                  <a:pt x="1090" y="117"/>
                </a:lnTo>
                <a:lnTo>
                  <a:pt x="1113" y="125"/>
                </a:lnTo>
                <a:lnTo>
                  <a:pt x="1138" y="132"/>
                </a:lnTo>
                <a:lnTo>
                  <a:pt x="1162" y="139"/>
                </a:lnTo>
                <a:lnTo>
                  <a:pt x="1187" y="147"/>
                </a:lnTo>
                <a:lnTo>
                  <a:pt x="1213" y="154"/>
                </a:lnTo>
                <a:lnTo>
                  <a:pt x="1238" y="162"/>
                </a:lnTo>
                <a:lnTo>
                  <a:pt x="1272" y="357"/>
                </a:lnTo>
                <a:lnTo>
                  <a:pt x="1230" y="379"/>
                </a:lnTo>
                <a:lnTo>
                  <a:pt x="1189" y="399"/>
                </a:lnTo>
                <a:lnTo>
                  <a:pt x="1149" y="418"/>
                </a:lnTo>
                <a:lnTo>
                  <a:pt x="1109" y="436"/>
                </a:lnTo>
                <a:lnTo>
                  <a:pt x="1069" y="453"/>
                </a:lnTo>
                <a:lnTo>
                  <a:pt x="1030" y="469"/>
                </a:lnTo>
                <a:lnTo>
                  <a:pt x="991" y="484"/>
                </a:lnTo>
                <a:lnTo>
                  <a:pt x="953" y="498"/>
                </a:lnTo>
                <a:lnTo>
                  <a:pt x="915" y="510"/>
                </a:lnTo>
                <a:lnTo>
                  <a:pt x="877" y="521"/>
                </a:lnTo>
                <a:lnTo>
                  <a:pt x="839" y="532"/>
                </a:lnTo>
                <a:lnTo>
                  <a:pt x="802" y="540"/>
                </a:lnTo>
                <a:lnTo>
                  <a:pt x="764" y="548"/>
                </a:lnTo>
                <a:lnTo>
                  <a:pt x="727" y="554"/>
                </a:lnTo>
                <a:lnTo>
                  <a:pt x="690" y="559"/>
                </a:lnTo>
                <a:lnTo>
                  <a:pt x="652" y="563"/>
                </a:lnTo>
                <a:lnTo>
                  <a:pt x="614" y="565"/>
                </a:lnTo>
                <a:lnTo>
                  <a:pt x="577" y="566"/>
                </a:lnTo>
                <a:lnTo>
                  <a:pt x="539" y="565"/>
                </a:lnTo>
                <a:lnTo>
                  <a:pt x="501" y="562"/>
                </a:lnTo>
                <a:lnTo>
                  <a:pt x="462" y="559"/>
                </a:lnTo>
                <a:lnTo>
                  <a:pt x="424" y="554"/>
                </a:lnTo>
                <a:lnTo>
                  <a:pt x="384" y="547"/>
                </a:lnTo>
                <a:lnTo>
                  <a:pt x="345" y="538"/>
                </a:lnTo>
                <a:lnTo>
                  <a:pt x="305" y="528"/>
                </a:lnTo>
                <a:lnTo>
                  <a:pt x="265" y="516"/>
                </a:lnTo>
                <a:lnTo>
                  <a:pt x="224" y="502"/>
                </a:lnTo>
                <a:lnTo>
                  <a:pt x="182" y="487"/>
                </a:lnTo>
                <a:lnTo>
                  <a:pt x="140" y="470"/>
                </a:lnTo>
                <a:lnTo>
                  <a:pt x="96" y="452"/>
                </a:lnTo>
                <a:lnTo>
                  <a:pt x="53" y="431"/>
                </a:lnTo>
                <a:lnTo>
                  <a:pt x="8" y="408"/>
                </a:lnTo>
                <a:lnTo>
                  <a:pt x="0" y="20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6432550" y="4587875"/>
            <a:ext cx="862013" cy="303213"/>
          </a:xfrm>
          <a:custGeom>
            <a:avLst/>
            <a:gdLst>
              <a:gd name="T0" fmla="*/ 2147483647 w 610"/>
              <a:gd name="T1" fmla="*/ 0 h 215"/>
              <a:gd name="T2" fmla="*/ 2147483647 w 610"/>
              <a:gd name="T3" fmla="*/ 2147483647 h 215"/>
              <a:gd name="T4" fmla="*/ 2147483647 w 610"/>
              <a:gd name="T5" fmla="*/ 2147483647 h 215"/>
              <a:gd name="T6" fmla="*/ 2147483647 w 610"/>
              <a:gd name="T7" fmla="*/ 2147483647 h 215"/>
              <a:gd name="T8" fmla="*/ 2147483647 w 610"/>
              <a:gd name="T9" fmla="*/ 2147483647 h 215"/>
              <a:gd name="T10" fmla="*/ 2147483647 w 610"/>
              <a:gd name="T11" fmla="*/ 2147483647 h 215"/>
              <a:gd name="T12" fmla="*/ 2147483647 w 610"/>
              <a:gd name="T13" fmla="*/ 2147483647 h 215"/>
              <a:gd name="T14" fmla="*/ 2147483647 w 610"/>
              <a:gd name="T15" fmla="*/ 2147483647 h 215"/>
              <a:gd name="T16" fmla="*/ 2147483647 w 610"/>
              <a:gd name="T17" fmla="*/ 2147483647 h 215"/>
              <a:gd name="T18" fmla="*/ 2147483647 w 610"/>
              <a:gd name="T19" fmla="*/ 2147483647 h 215"/>
              <a:gd name="T20" fmla="*/ 2147483647 w 610"/>
              <a:gd name="T21" fmla="*/ 2147483647 h 215"/>
              <a:gd name="T22" fmla="*/ 2147483647 w 610"/>
              <a:gd name="T23" fmla="*/ 2147483647 h 215"/>
              <a:gd name="T24" fmla="*/ 2147483647 w 610"/>
              <a:gd name="T25" fmla="*/ 2147483647 h 215"/>
              <a:gd name="T26" fmla="*/ 2147483647 w 610"/>
              <a:gd name="T27" fmla="*/ 2147483647 h 215"/>
              <a:gd name="T28" fmla="*/ 2147483647 w 610"/>
              <a:gd name="T29" fmla="*/ 2147483647 h 215"/>
              <a:gd name="T30" fmla="*/ 2147483647 w 610"/>
              <a:gd name="T31" fmla="*/ 2147483647 h 215"/>
              <a:gd name="T32" fmla="*/ 0 w 610"/>
              <a:gd name="T33" fmla="*/ 2147483647 h 215"/>
              <a:gd name="T34" fmla="*/ 2147483647 w 610"/>
              <a:gd name="T35" fmla="*/ 2147483647 h 215"/>
              <a:gd name="T36" fmla="*/ 2147483647 w 610"/>
              <a:gd name="T37" fmla="*/ 2147483647 h 215"/>
              <a:gd name="T38" fmla="*/ 2147483647 w 610"/>
              <a:gd name="T39" fmla="*/ 2147483647 h 215"/>
              <a:gd name="T40" fmla="*/ 2147483647 w 610"/>
              <a:gd name="T41" fmla="*/ 2147483647 h 215"/>
              <a:gd name="T42" fmla="*/ 2147483647 w 610"/>
              <a:gd name="T43" fmla="*/ 2147483647 h 215"/>
              <a:gd name="T44" fmla="*/ 2147483647 w 610"/>
              <a:gd name="T45" fmla="*/ 2147483647 h 215"/>
              <a:gd name="T46" fmla="*/ 2147483647 w 610"/>
              <a:gd name="T47" fmla="*/ 2147483647 h 215"/>
              <a:gd name="T48" fmla="*/ 2147483647 w 610"/>
              <a:gd name="T49" fmla="*/ 2147483647 h 215"/>
              <a:gd name="T50" fmla="*/ 2147483647 w 610"/>
              <a:gd name="T51" fmla="*/ 2147483647 h 215"/>
              <a:gd name="T52" fmla="*/ 2147483647 w 610"/>
              <a:gd name="T53" fmla="*/ 2147483647 h 215"/>
              <a:gd name="T54" fmla="*/ 2147483647 w 610"/>
              <a:gd name="T55" fmla="*/ 2147483647 h 215"/>
              <a:gd name="T56" fmla="*/ 2147483647 w 610"/>
              <a:gd name="T57" fmla="*/ 2147483647 h 215"/>
              <a:gd name="T58" fmla="*/ 2147483647 w 610"/>
              <a:gd name="T59" fmla="*/ 2147483647 h 215"/>
              <a:gd name="T60" fmla="*/ 2147483647 w 610"/>
              <a:gd name="T61" fmla="*/ 2147483647 h 215"/>
              <a:gd name="T62" fmla="*/ 2147483647 w 610"/>
              <a:gd name="T63" fmla="*/ 2147483647 h 215"/>
              <a:gd name="T64" fmla="*/ 2147483647 w 610"/>
              <a:gd name="T65" fmla="*/ 2147483647 h 215"/>
              <a:gd name="T66" fmla="*/ 2147483647 w 610"/>
              <a:gd name="T67" fmla="*/ 2147483647 h 215"/>
              <a:gd name="T68" fmla="*/ 2147483647 w 610"/>
              <a:gd name="T69" fmla="*/ 2147483647 h 215"/>
              <a:gd name="T70" fmla="*/ 2147483647 w 610"/>
              <a:gd name="T71" fmla="*/ 0 h 21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0"/>
              <a:gd name="T109" fmla="*/ 0 h 215"/>
              <a:gd name="T110" fmla="*/ 610 w 610"/>
              <a:gd name="T111" fmla="*/ 215 h 21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0" h="215">
                <a:moveTo>
                  <a:pt x="608" y="0"/>
                </a:moveTo>
                <a:lnTo>
                  <a:pt x="609" y="0"/>
                </a:lnTo>
                <a:lnTo>
                  <a:pt x="584" y="1"/>
                </a:lnTo>
                <a:lnTo>
                  <a:pt x="558" y="3"/>
                </a:lnTo>
                <a:lnTo>
                  <a:pt x="532" y="6"/>
                </a:lnTo>
                <a:lnTo>
                  <a:pt x="508" y="9"/>
                </a:lnTo>
                <a:lnTo>
                  <a:pt x="483" y="13"/>
                </a:lnTo>
                <a:lnTo>
                  <a:pt x="457" y="18"/>
                </a:lnTo>
                <a:lnTo>
                  <a:pt x="433" y="23"/>
                </a:lnTo>
                <a:lnTo>
                  <a:pt x="408" y="29"/>
                </a:lnTo>
                <a:lnTo>
                  <a:pt x="383" y="37"/>
                </a:lnTo>
                <a:lnTo>
                  <a:pt x="360" y="44"/>
                </a:lnTo>
                <a:lnTo>
                  <a:pt x="336" y="50"/>
                </a:lnTo>
                <a:lnTo>
                  <a:pt x="313" y="58"/>
                </a:lnTo>
                <a:lnTo>
                  <a:pt x="290" y="66"/>
                </a:lnTo>
                <a:lnTo>
                  <a:pt x="267" y="74"/>
                </a:lnTo>
                <a:lnTo>
                  <a:pt x="246" y="83"/>
                </a:lnTo>
                <a:lnTo>
                  <a:pt x="224" y="91"/>
                </a:lnTo>
                <a:lnTo>
                  <a:pt x="204" y="99"/>
                </a:lnTo>
                <a:lnTo>
                  <a:pt x="184" y="108"/>
                </a:lnTo>
                <a:lnTo>
                  <a:pt x="165" y="117"/>
                </a:lnTo>
                <a:lnTo>
                  <a:pt x="146" y="125"/>
                </a:lnTo>
                <a:lnTo>
                  <a:pt x="129" y="133"/>
                </a:lnTo>
                <a:lnTo>
                  <a:pt x="111" y="141"/>
                </a:lnTo>
                <a:lnTo>
                  <a:pt x="96" y="150"/>
                </a:lnTo>
                <a:lnTo>
                  <a:pt x="81" y="157"/>
                </a:lnTo>
                <a:lnTo>
                  <a:pt x="67" y="165"/>
                </a:lnTo>
                <a:lnTo>
                  <a:pt x="54" y="172"/>
                </a:lnTo>
                <a:lnTo>
                  <a:pt x="42" y="178"/>
                </a:lnTo>
                <a:lnTo>
                  <a:pt x="31" y="185"/>
                </a:lnTo>
                <a:lnTo>
                  <a:pt x="21" y="190"/>
                </a:lnTo>
                <a:lnTo>
                  <a:pt x="13" y="194"/>
                </a:lnTo>
                <a:lnTo>
                  <a:pt x="5" y="199"/>
                </a:lnTo>
                <a:lnTo>
                  <a:pt x="0" y="203"/>
                </a:lnTo>
                <a:lnTo>
                  <a:pt x="8" y="215"/>
                </a:lnTo>
                <a:lnTo>
                  <a:pt x="13" y="212"/>
                </a:lnTo>
                <a:lnTo>
                  <a:pt x="21" y="207"/>
                </a:lnTo>
                <a:lnTo>
                  <a:pt x="28" y="203"/>
                </a:lnTo>
                <a:lnTo>
                  <a:pt x="38" y="197"/>
                </a:lnTo>
                <a:lnTo>
                  <a:pt x="49" y="191"/>
                </a:lnTo>
                <a:lnTo>
                  <a:pt x="61" y="185"/>
                </a:lnTo>
                <a:lnTo>
                  <a:pt x="74" y="178"/>
                </a:lnTo>
                <a:lnTo>
                  <a:pt x="88" y="171"/>
                </a:lnTo>
                <a:lnTo>
                  <a:pt x="103" y="163"/>
                </a:lnTo>
                <a:lnTo>
                  <a:pt x="118" y="155"/>
                </a:lnTo>
                <a:lnTo>
                  <a:pt x="136" y="147"/>
                </a:lnTo>
                <a:lnTo>
                  <a:pt x="152" y="139"/>
                </a:lnTo>
                <a:lnTo>
                  <a:pt x="171" y="131"/>
                </a:lnTo>
                <a:lnTo>
                  <a:pt x="190" y="122"/>
                </a:lnTo>
                <a:lnTo>
                  <a:pt x="210" y="113"/>
                </a:lnTo>
                <a:lnTo>
                  <a:pt x="230" y="105"/>
                </a:lnTo>
                <a:lnTo>
                  <a:pt x="251" y="97"/>
                </a:lnTo>
                <a:lnTo>
                  <a:pt x="273" y="88"/>
                </a:lnTo>
                <a:lnTo>
                  <a:pt x="294" y="80"/>
                </a:lnTo>
                <a:lnTo>
                  <a:pt x="318" y="72"/>
                </a:lnTo>
                <a:lnTo>
                  <a:pt x="341" y="64"/>
                </a:lnTo>
                <a:lnTo>
                  <a:pt x="364" y="57"/>
                </a:lnTo>
                <a:lnTo>
                  <a:pt x="388" y="50"/>
                </a:lnTo>
                <a:lnTo>
                  <a:pt x="411" y="44"/>
                </a:lnTo>
                <a:lnTo>
                  <a:pt x="436" y="38"/>
                </a:lnTo>
                <a:lnTo>
                  <a:pt x="460" y="33"/>
                </a:lnTo>
                <a:lnTo>
                  <a:pt x="485" y="28"/>
                </a:lnTo>
                <a:lnTo>
                  <a:pt x="510" y="24"/>
                </a:lnTo>
                <a:lnTo>
                  <a:pt x="535" y="20"/>
                </a:lnTo>
                <a:lnTo>
                  <a:pt x="559" y="18"/>
                </a:lnTo>
                <a:lnTo>
                  <a:pt x="585" y="16"/>
                </a:lnTo>
                <a:lnTo>
                  <a:pt x="609" y="15"/>
                </a:lnTo>
                <a:lnTo>
                  <a:pt x="610" y="15"/>
                </a:lnTo>
                <a:lnTo>
                  <a:pt x="609" y="15"/>
                </a:lnTo>
                <a:lnTo>
                  <a:pt x="610" y="15"/>
                </a:lnTo>
                <a:lnTo>
                  <a:pt x="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7291388" y="4586288"/>
            <a:ext cx="906462" cy="247650"/>
          </a:xfrm>
          <a:custGeom>
            <a:avLst/>
            <a:gdLst>
              <a:gd name="T0" fmla="*/ 2147483647 w 642"/>
              <a:gd name="T1" fmla="*/ 2147483647 h 176"/>
              <a:gd name="T2" fmla="*/ 2147483647 w 642"/>
              <a:gd name="T3" fmla="*/ 2147483647 h 176"/>
              <a:gd name="T4" fmla="*/ 2147483647 w 642"/>
              <a:gd name="T5" fmla="*/ 2147483647 h 176"/>
              <a:gd name="T6" fmla="*/ 2147483647 w 642"/>
              <a:gd name="T7" fmla="*/ 2147483647 h 176"/>
              <a:gd name="T8" fmla="*/ 2147483647 w 642"/>
              <a:gd name="T9" fmla="*/ 2147483647 h 176"/>
              <a:gd name="T10" fmla="*/ 2147483647 w 642"/>
              <a:gd name="T11" fmla="*/ 2147483647 h 176"/>
              <a:gd name="T12" fmla="*/ 2147483647 w 642"/>
              <a:gd name="T13" fmla="*/ 2147483647 h 176"/>
              <a:gd name="T14" fmla="*/ 2147483647 w 642"/>
              <a:gd name="T15" fmla="*/ 2147483647 h 176"/>
              <a:gd name="T16" fmla="*/ 2147483647 w 642"/>
              <a:gd name="T17" fmla="*/ 2147483647 h 176"/>
              <a:gd name="T18" fmla="*/ 2147483647 w 642"/>
              <a:gd name="T19" fmla="*/ 2147483647 h 176"/>
              <a:gd name="T20" fmla="*/ 2147483647 w 642"/>
              <a:gd name="T21" fmla="*/ 2147483647 h 176"/>
              <a:gd name="T22" fmla="*/ 2147483647 w 642"/>
              <a:gd name="T23" fmla="*/ 2147483647 h 176"/>
              <a:gd name="T24" fmla="*/ 2147483647 w 642"/>
              <a:gd name="T25" fmla="*/ 2147483647 h 176"/>
              <a:gd name="T26" fmla="*/ 2147483647 w 642"/>
              <a:gd name="T27" fmla="*/ 2147483647 h 176"/>
              <a:gd name="T28" fmla="*/ 2147483647 w 642"/>
              <a:gd name="T29" fmla="*/ 2147483647 h 176"/>
              <a:gd name="T30" fmla="*/ 2147483647 w 642"/>
              <a:gd name="T31" fmla="*/ 0 h 176"/>
              <a:gd name="T32" fmla="*/ 0 w 642"/>
              <a:gd name="T33" fmla="*/ 2147483647 h 176"/>
              <a:gd name="T34" fmla="*/ 2147483647 w 642"/>
              <a:gd name="T35" fmla="*/ 2147483647 h 176"/>
              <a:gd name="T36" fmla="*/ 2147483647 w 642"/>
              <a:gd name="T37" fmla="*/ 2147483647 h 176"/>
              <a:gd name="T38" fmla="*/ 2147483647 w 642"/>
              <a:gd name="T39" fmla="*/ 2147483647 h 176"/>
              <a:gd name="T40" fmla="*/ 2147483647 w 642"/>
              <a:gd name="T41" fmla="*/ 2147483647 h 176"/>
              <a:gd name="T42" fmla="*/ 2147483647 w 642"/>
              <a:gd name="T43" fmla="*/ 2147483647 h 176"/>
              <a:gd name="T44" fmla="*/ 2147483647 w 642"/>
              <a:gd name="T45" fmla="*/ 2147483647 h 176"/>
              <a:gd name="T46" fmla="*/ 2147483647 w 642"/>
              <a:gd name="T47" fmla="*/ 2147483647 h 176"/>
              <a:gd name="T48" fmla="*/ 2147483647 w 642"/>
              <a:gd name="T49" fmla="*/ 2147483647 h 176"/>
              <a:gd name="T50" fmla="*/ 2147483647 w 642"/>
              <a:gd name="T51" fmla="*/ 2147483647 h 176"/>
              <a:gd name="T52" fmla="*/ 2147483647 w 642"/>
              <a:gd name="T53" fmla="*/ 2147483647 h 176"/>
              <a:gd name="T54" fmla="*/ 2147483647 w 642"/>
              <a:gd name="T55" fmla="*/ 2147483647 h 176"/>
              <a:gd name="T56" fmla="*/ 2147483647 w 642"/>
              <a:gd name="T57" fmla="*/ 2147483647 h 176"/>
              <a:gd name="T58" fmla="*/ 2147483647 w 642"/>
              <a:gd name="T59" fmla="*/ 2147483647 h 176"/>
              <a:gd name="T60" fmla="*/ 2147483647 w 642"/>
              <a:gd name="T61" fmla="*/ 2147483647 h 176"/>
              <a:gd name="T62" fmla="*/ 2147483647 w 642"/>
              <a:gd name="T63" fmla="*/ 2147483647 h 176"/>
              <a:gd name="T64" fmla="*/ 2147483647 w 642"/>
              <a:gd name="T65" fmla="*/ 2147483647 h 176"/>
              <a:gd name="T66" fmla="*/ 2147483647 w 642"/>
              <a:gd name="T67" fmla="*/ 2147483647 h 176"/>
              <a:gd name="T68" fmla="*/ 2147483647 w 642"/>
              <a:gd name="T69" fmla="*/ 2147483647 h 176"/>
              <a:gd name="T70" fmla="*/ 2147483647 w 642"/>
              <a:gd name="T71" fmla="*/ 2147483647 h 1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2"/>
              <a:gd name="T109" fmla="*/ 0 h 176"/>
              <a:gd name="T110" fmla="*/ 642 w 642"/>
              <a:gd name="T111" fmla="*/ 176 h 17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2" h="176">
                <a:moveTo>
                  <a:pt x="642" y="168"/>
                </a:moveTo>
                <a:lnTo>
                  <a:pt x="636" y="162"/>
                </a:lnTo>
                <a:lnTo>
                  <a:pt x="611" y="155"/>
                </a:lnTo>
                <a:lnTo>
                  <a:pt x="586" y="147"/>
                </a:lnTo>
                <a:lnTo>
                  <a:pt x="560" y="140"/>
                </a:lnTo>
                <a:lnTo>
                  <a:pt x="536" y="132"/>
                </a:lnTo>
                <a:lnTo>
                  <a:pt x="512" y="125"/>
                </a:lnTo>
                <a:lnTo>
                  <a:pt x="488" y="117"/>
                </a:lnTo>
                <a:lnTo>
                  <a:pt x="465" y="110"/>
                </a:lnTo>
                <a:lnTo>
                  <a:pt x="443" y="102"/>
                </a:lnTo>
                <a:lnTo>
                  <a:pt x="420" y="95"/>
                </a:lnTo>
                <a:lnTo>
                  <a:pt x="398" y="87"/>
                </a:lnTo>
                <a:lnTo>
                  <a:pt x="377" y="80"/>
                </a:lnTo>
                <a:lnTo>
                  <a:pt x="356" y="73"/>
                </a:lnTo>
                <a:lnTo>
                  <a:pt x="336" y="66"/>
                </a:lnTo>
                <a:lnTo>
                  <a:pt x="315" y="60"/>
                </a:lnTo>
                <a:lnTo>
                  <a:pt x="296" y="53"/>
                </a:lnTo>
                <a:lnTo>
                  <a:pt x="276" y="47"/>
                </a:lnTo>
                <a:lnTo>
                  <a:pt x="257" y="41"/>
                </a:lnTo>
                <a:lnTo>
                  <a:pt x="238" y="36"/>
                </a:lnTo>
                <a:lnTo>
                  <a:pt x="220" y="30"/>
                </a:lnTo>
                <a:lnTo>
                  <a:pt x="201" y="25"/>
                </a:lnTo>
                <a:lnTo>
                  <a:pt x="184" y="20"/>
                </a:lnTo>
                <a:lnTo>
                  <a:pt x="166" y="16"/>
                </a:lnTo>
                <a:lnTo>
                  <a:pt x="148" y="12"/>
                </a:lnTo>
                <a:lnTo>
                  <a:pt x="131" y="9"/>
                </a:lnTo>
                <a:lnTo>
                  <a:pt x="114" y="6"/>
                </a:lnTo>
                <a:lnTo>
                  <a:pt x="98" y="4"/>
                </a:lnTo>
                <a:lnTo>
                  <a:pt x="80" y="2"/>
                </a:lnTo>
                <a:lnTo>
                  <a:pt x="64" y="1"/>
                </a:lnTo>
                <a:lnTo>
                  <a:pt x="48" y="0"/>
                </a:lnTo>
                <a:lnTo>
                  <a:pt x="32" y="0"/>
                </a:lnTo>
                <a:lnTo>
                  <a:pt x="16" y="0"/>
                </a:lnTo>
                <a:lnTo>
                  <a:pt x="0" y="1"/>
                </a:lnTo>
                <a:lnTo>
                  <a:pt x="2" y="16"/>
                </a:lnTo>
                <a:lnTo>
                  <a:pt x="16" y="15"/>
                </a:lnTo>
                <a:lnTo>
                  <a:pt x="32" y="15"/>
                </a:lnTo>
                <a:lnTo>
                  <a:pt x="48" y="15"/>
                </a:lnTo>
                <a:lnTo>
                  <a:pt x="63" y="16"/>
                </a:lnTo>
                <a:lnTo>
                  <a:pt x="79" y="17"/>
                </a:lnTo>
                <a:lnTo>
                  <a:pt x="95" y="19"/>
                </a:lnTo>
                <a:lnTo>
                  <a:pt x="112" y="21"/>
                </a:lnTo>
                <a:lnTo>
                  <a:pt x="129" y="24"/>
                </a:lnTo>
                <a:lnTo>
                  <a:pt x="145" y="27"/>
                </a:lnTo>
                <a:lnTo>
                  <a:pt x="162" y="31"/>
                </a:lnTo>
                <a:lnTo>
                  <a:pt x="180" y="35"/>
                </a:lnTo>
                <a:lnTo>
                  <a:pt x="198" y="40"/>
                </a:lnTo>
                <a:lnTo>
                  <a:pt x="215" y="44"/>
                </a:lnTo>
                <a:lnTo>
                  <a:pt x="234" y="50"/>
                </a:lnTo>
                <a:lnTo>
                  <a:pt x="253" y="55"/>
                </a:lnTo>
                <a:lnTo>
                  <a:pt x="272" y="61"/>
                </a:lnTo>
                <a:lnTo>
                  <a:pt x="291" y="67"/>
                </a:lnTo>
                <a:lnTo>
                  <a:pt x="311" y="73"/>
                </a:lnTo>
                <a:lnTo>
                  <a:pt x="331" y="80"/>
                </a:lnTo>
                <a:lnTo>
                  <a:pt x="352" y="87"/>
                </a:lnTo>
                <a:lnTo>
                  <a:pt x="372" y="94"/>
                </a:lnTo>
                <a:lnTo>
                  <a:pt x="394" y="101"/>
                </a:lnTo>
                <a:lnTo>
                  <a:pt x="416" y="108"/>
                </a:lnTo>
                <a:lnTo>
                  <a:pt x="438" y="116"/>
                </a:lnTo>
                <a:lnTo>
                  <a:pt x="461" y="123"/>
                </a:lnTo>
                <a:lnTo>
                  <a:pt x="484" y="131"/>
                </a:lnTo>
                <a:lnTo>
                  <a:pt x="507" y="138"/>
                </a:lnTo>
                <a:lnTo>
                  <a:pt x="531" y="146"/>
                </a:lnTo>
                <a:lnTo>
                  <a:pt x="556" y="153"/>
                </a:lnTo>
                <a:lnTo>
                  <a:pt x="581" y="161"/>
                </a:lnTo>
                <a:lnTo>
                  <a:pt x="606" y="168"/>
                </a:lnTo>
                <a:lnTo>
                  <a:pt x="633" y="176"/>
                </a:lnTo>
                <a:lnTo>
                  <a:pt x="627" y="170"/>
                </a:lnTo>
                <a:lnTo>
                  <a:pt x="642" y="168"/>
                </a:lnTo>
                <a:lnTo>
                  <a:pt x="641" y="163"/>
                </a:lnTo>
                <a:lnTo>
                  <a:pt x="636" y="162"/>
                </a:lnTo>
                <a:lnTo>
                  <a:pt x="642" y="1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8175625" y="4822825"/>
            <a:ext cx="69850" cy="287338"/>
          </a:xfrm>
          <a:custGeom>
            <a:avLst/>
            <a:gdLst>
              <a:gd name="T0" fmla="*/ 2147483647 w 49"/>
              <a:gd name="T1" fmla="*/ 2147483647 h 203"/>
              <a:gd name="T2" fmla="*/ 2147483647 w 49"/>
              <a:gd name="T3" fmla="*/ 2147483647 h 203"/>
              <a:gd name="T4" fmla="*/ 2147483647 w 49"/>
              <a:gd name="T5" fmla="*/ 0 h 203"/>
              <a:gd name="T6" fmla="*/ 0 w 49"/>
              <a:gd name="T7" fmla="*/ 2147483647 h 203"/>
              <a:gd name="T8" fmla="*/ 2147483647 w 49"/>
              <a:gd name="T9" fmla="*/ 2147483647 h 203"/>
              <a:gd name="T10" fmla="*/ 2147483647 w 49"/>
              <a:gd name="T11" fmla="*/ 2147483647 h 203"/>
              <a:gd name="T12" fmla="*/ 2147483647 w 49"/>
              <a:gd name="T13" fmla="*/ 2147483647 h 203"/>
              <a:gd name="T14" fmla="*/ 2147483647 w 49"/>
              <a:gd name="T15" fmla="*/ 2147483647 h 203"/>
              <a:gd name="T16" fmla="*/ 2147483647 w 49"/>
              <a:gd name="T17" fmla="*/ 2147483647 h 203"/>
              <a:gd name="T18" fmla="*/ 2147483647 w 49"/>
              <a:gd name="T19" fmla="*/ 2147483647 h 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9"/>
              <a:gd name="T31" fmla="*/ 0 h 203"/>
              <a:gd name="T32" fmla="*/ 49 w 49"/>
              <a:gd name="T33" fmla="*/ 203 h 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9" h="203">
                <a:moveTo>
                  <a:pt x="44" y="203"/>
                </a:moveTo>
                <a:lnTo>
                  <a:pt x="48" y="195"/>
                </a:lnTo>
                <a:lnTo>
                  <a:pt x="15" y="0"/>
                </a:lnTo>
                <a:lnTo>
                  <a:pt x="0" y="2"/>
                </a:lnTo>
                <a:lnTo>
                  <a:pt x="33" y="197"/>
                </a:lnTo>
                <a:lnTo>
                  <a:pt x="37" y="189"/>
                </a:lnTo>
                <a:lnTo>
                  <a:pt x="44" y="203"/>
                </a:lnTo>
                <a:lnTo>
                  <a:pt x="49" y="200"/>
                </a:lnTo>
                <a:lnTo>
                  <a:pt x="48" y="195"/>
                </a:lnTo>
                <a:lnTo>
                  <a:pt x="44" y="2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6440488" y="5089525"/>
            <a:ext cx="1797050" cy="314325"/>
          </a:xfrm>
          <a:custGeom>
            <a:avLst/>
            <a:gdLst>
              <a:gd name="T0" fmla="*/ 2147483647 w 1274"/>
              <a:gd name="T1" fmla="*/ 2147483647 h 223"/>
              <a:gd name="T2" fmla="*/ 2147483647 w 1274"/>
              <a:gd name="T3" fmla="*/ 2147483647 h 223"/>
              <a:gd name="T4" fmla="*/ 2147483647 w 1274"/>
              <a:gd name="T5" fmla="*/ 2147483647 h 223"/>
              <a:gd name="T6" fmla="*/ 2147483647 w 1274"/>
              <a:gd name="T7" fmla="*/ 2147483647 h 223"/>
              <a:gd name="T8" fmla="*/ 2147483647 w 1274"/>
              <a:gd name="T9" fmla="*/ 2147483647 h 223"/>
              <a:gd name="T10" fmla="*/ 2147483647 w 1274"/>
              <a:gd name="T11" fmla="*/ 2147483647 h 223"/>
              <a:gd name="T12" fmla="*/ 2147483647 w 1274"/>
              <a:gd name="T13" fmla="*/ 2147483647 h 223"/>
              <a:gd name="T14" fmla="*/ 2147483647 w 1274"/>
              <a:gd name="T15" fmla="*/ 2147483647 h 223"/>
              <a:gd name="T16" fmla="*/ 2147483647 w 1274"/>
              <a:gd name="T17" fmla="*/ 2147483647 h 223"/>
              <a:gd name="T18" fmla="*/ 2147483647 w 1274"/>
              <a:gd name="T19" fmla="*/ 2147483647 h 223"/>
              <a:gd name="T20" fmla="*/ 2147483647 w 1274"/>
              <a:gd name="T21" fmla="*/ 2147483647 h 223"/>
              <a:gd name="T22" fmla="*/ 2147483647 w 1274"/>
              <a:gd name="T23" fmla="*/ 2147483647 h 223"/>
              <a:gd name="T24" fmla="*/ 2147483647 w 1274"/>
              <a:gd name="T25" fmla="*/ 2147483647 h 223"/>
              <a:gd name="T26" fmla="*/ 2147483647 w 1274"/>
              <a:gd name="T27" fmla="*/ 2147483647 h 223"/>
              <a:gd name="T28" fmla="*/ 2147483647 w 1274"/>
              <a:gd name="T29" fmla="*/ 2147483647 h 223"/>
              <a:gd name="T30" fmla="*/ 2147483647 w 1274"/>
              <a:gd name="T31" fmla="*/ 2147483647 h 223"/>
              <a:gd name="T32" fmla="*/ 2147483647 w 1274"/>
              <a:gd name="T33" fmla="*/ 2147483647 h 223"/>
              <a:gd name="T34" fmla="*/ 2147483647 w 1274"/>
              <a:gd name="T35" fmla="*/ 2147483647 h 223"/>
              <a:gd name="T36" fmla="*/ 2147483647 w 1274"/>
              <a:gd name="T37" fmla="*/ 2147483647 h 223"/>
              <a:gd name="T38" fmla="*/ 2147483647 w 1274"/>
              <a:gd name="T39" fmla="*/ 2147483647 h 223"/>
              <a:gd name="T40" fmla="*/ 2147483647 w 1274"/>
              <a:gd name="T41" fmla="*/ 2147483647 h 223"/>
              <a:gd name="T42" fmla="*/ 2147483647 w 1274"/>
              <a:gd name="T43" fmla="*/ 2147483647 h 223"/>
              <a:gd name="T44" fmla="*/ 2147483647 w 1274"/>
              <a:gd name="T45" fmla="*/ 2147483647 h 223"/>
              <a:gd name="T46" fmla="*/ 2147483647 w 1274"/>
              <a:gd name="T47" fmla="*/ 2147483647 h 223"/>
              <a:gd name="T48" fmla="*/ 2147483647 w 1274"/>
              <a:gd name="T49" fmla="*/ 2147483647 h 223"/>
              <a:gd name="T50" fmla="*/ 2147483647 w 1274"/>
              <a:gd name="T51" fmla="*/ 2147483647 h 223"/>
              <a:gd name="T52" fmla="*/ 2147483647 w 1274"/>
              <a:gd name="T53" fmla="*/ 2147483647 h 223"/>
              <a:gd name="T54" fmla="*/ 2147483647 w 1274"/>
              <a:gd name="T55" fmla="*/ 2147483647 h 223"/>
              <a:gd name="T56" fmla="*/ 2147483647 w 1274"/>
              <a:gd name="T57" fmla="*/ 2147483647 h 223"/>
              <a:gd name="T58" fmla="*/ 2147483647 w 1274"/>
              <a:gd name="T59" fmla="*/ 2147483647 h 223"/>
              <a:gd name="T60" fmla="*/ 2147483647 w 1274"/>
              <a:gd name="T61" fmla="*/ 2147483647 h 223"/>
              <a:gd name="T62" fmla="*/ 2147483647 w 1274"/>
              <a:gd name="T63" fmla="*/ 2147483647 h 223"/>
              <a:gd name="T64" fmla="*/ 2147483647 w 1274"/>
              <a:gd name="T65" fmla="*/ 2147483647 h 223"/>
              <a:gd name="T66" fmla="*/ 2147483647 w 1274"/>
              <a:gd name="T67" fmla="*/ 2147483647 h 223"/>
              <a:gd name="T68" fmla="*/ 0 w 1274"/>
              <a:gd name="T69" fmla="*/ 2147483647 h 223"/>
              <a:gd name="T70" fmla="*/ 0 w 1274"/>
              <a:gd name="T71" fmla="*/ 2147483647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74"/>
              <a:gd name="T109" fmla="*/ 0 h 223"/>
              <a:gd name="T110" fmla="*/ 1274 w 1274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74" h="223">
                <a:moveTo>
                  <a:pt x="0" y="59"/>
                </a:moveTo>
                <a:lnTo>
                  <a:pt x="4" y="65"/>
                </a:lnTo>
                <a:lnTo>
                  <a:pt x="48" y="88"/>
                </a:lnTo>
                <a:lnTo>
                  <a:pt x="93" y="109"/>
                </a:lnTo>
                <a:lnTo>
                  <a:pt x="136" y="127"/>
                </a:lnTo>
                <a:lnTo>
                  <a:pt x="178" y="144"/>
                </a:lnTo>
                <a:lnTo>
                  <a:pt x="220" y="159"/>
                </a:lnTo>
                <a:lnTo>
                  <a:pt x="261" y="173"/>
                </a:lnTo>
                <a:lnTo>
                  <a:pt x="302" y="185"/>
                </a:lnTo>
                <a:lnTo>
                  <a:pt x="342" y="196"/>
                </a:lnTo>
                <a:lnTo>
                  <a:pt x="382" y="204"/>
                </a:lnTo>
                <a:lnTo>
                  <a:pt x="421" y="211"/>
                </a:lnTo>
                <a:lnTo>
                  <a:pt x="461" y="216"/>
                </a:lnTo>
                <a:lnTo>
                  <a:pt x="499" y="220"/>
                </a:lnTo>
                <a:lnTo>
                  <a:pt x="537" y="222"/>
                </a:lnTo>
                <a:lnTo>
                  <a:pt x="576" y="223"/>
                </a:lnTo>
                <a:lnTo>
                  <a:pt x="613" y="223"/>
                </a:lnTo>
                <a:lnTo>
                  <a:pt x="652" y="220"/>
                </a:lnTo>
                <a:lnTo>
                  <a:pt x="689" y="217"/>
                </a:lnTo>
                <a:lnTo>
                  <a:pt x="727" y="212"/>
                </a:lnTo>
                <a:lnTo>
                  <a:pt x="765" y="205"/>
                </a:lnTo>
                <a:lnTo>
                  <a:pt x="803" y="198"/>
                </a:lnTo>
                <a:lnTo>
                  <a:pt x="840" y="189"/>
                </a:lnTo>
                <a:lnTo>
                  <a:pt x="878" y="178"/>
                </a:lnTo>
                <a:lnTo>
                  <a:pt x="916" y="167"/>
                </a:lnTo>
                <a:lnTo>
                  <a:pt x="954" y="155"/>
                </a:lnTo>
                <a:lnTo>
                  <a:pt x="993" y="141"/>
                </a:lnTo>
                <a:lnTo>
                  <a:pt x="1032" y="126"/>
                </a:lnTo>
                <a:lnTo>
                  <a:pt x="1071" y="110"/>
                </a:lnTo>
                <a:lnTo>
                  <a:pt x="1111" y="93"/>
                </a:lnTo>
                <a:lnTo>
                  <a:pt x="1151" y="75"/>
                </a:lnTo>
                <a:lnTo>
                  <a:pt x="1191" y="56"/>
                </a:lnTo>
                <a:lnTo>
                  <a:pt x="1233" y="35"/>
                </a:lnTo>
                <a:lnTo>
                  <a:pt x="1274" y="14"/>
                </a:lnTo>
                <a:lnTo>
                  <a:pt x="1267" y="0"/>
                </a:lnTo>
                <a:lnTo>
                  <a:pt x="1226" y="22"/>
                </a:lnTo>
                <a:lnTo>
                  <a:pt x="1184" y="42"/>
                </a:lnTo>
                <a:lnTo>
                  <a:pt x="1145" y="61"/>
                </a:lnTo>
                <a:lnTo>
                  <a:pt x="1105" y="79"/>
                </a:lnTo>
                <a:lnTo>
                  <a:pt x="1065" y="96"/>
                </a:lnTo>
                <a:lnTo>
                  <a:pt x="1026" y="112"/>
                </a:lnTo>
                <a:lnTo>
                  <a:pt x="988" y="127"/>
                </a:lnTo>
                <a:lnTo>
                  <a:pt x="950" y="141"/>
                </a:lnTo>
                <a:lnTo>
                  <a:pt x="911" y="153"/>
                </a:lnTo>
                <a:lnTo>
                  <a:pt x="873" y="164"/>
                </a:lnTo>
                <a:lnTo>
                  <a:pt x="837" y="174"/>
                </a:lnTo>
                <a:lnTo>
                  <a:pt x="799" y="183"/>
                </a:lnTo>
                <a:lnTo>
                  <a:pt x="762" y="190"/>
                </a:lnTo>
                <a:lnTo>
                  <a:pt x="725" y="197"/>
                </a:lnTo>
                <a:lnTo>
                  <a:pt x="688" y="202"/>
                </a:lnTo>
                <a:lnTo>
                  <a:pt x="651" y="205"/>
                </a:lnTo>
                <a:lnTo>
                  <a:pt x="613" y="208"/>
                </a:lnTo>
                <a:lnTo>
                  <a:pt x="576" y="208"/>
                </a:lnTo>
                <a:lnTo>
                  <a:pt x="538" y="207"/>
                </a:lnTo>
                <a:lnTo>
                  <a:pt x="500" y="205"/>
                </a:lnTo>
                <a:lnTo>
                  <a:pt x="462" y="201"/>
                </a:lnTo>
                <a:lnTo>
                  <a:pt x="424" y="196"/>
                </a:lnTo>
                <a:lnTo>
                  <a:pt x="385" y="189"/>
                </a:lnTo>
                <a:lnTo>
                  <a:pt x="346" y="181"/>
                </a:lnTo>
                <a:lnTo>
                  <a:pt x="306" y="170"/>
                </a:lnTo>
                <a:lnTo>
                  <a:pt x="266" y="159"/>
                </a:lnTo>
                <a:lnTo>
                  <a:pt x="225" y="145"/>
                </a:lnTo>
                <a:lnTo>
                  <a:pt x="184" y="130"/>
                </a:lnTo>
                <a:lnTo>
                  <a:pt x="141" y="113"/>
                </a:lnTo>
                <a:lnTo>
                  <a:pt x="98" y="95"/>
                </a:lnTo>
                <a:lnTo>
                  <a:pt x="55" y="74"/>
                </a:lnTo>
                <a:lnTo>
                  <a:pt x="11" y="52"/>
                </a:lnTo>
                <a:lnTo>
                  <a:pt x="15" y="58"/>
                </a:lnTo>
                <a:lnTo>
                  <a:pt x="0" y="59"/>
                </a:lnTo>
                <a:lnTo>
                  <a:pt x="0" y="63"/>
                </a:lnTo>
                <a:lnTo>
                  <a:pt x="4" y="65"/>
                </a:lnTo>
                <a:lnTo>
                  <a:pt x="0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6427788" y="4873625"/>
            <a:ext cx="33337" cy="300038"/>
          </a:xfrm>
          <a:custGeom>
            <a:avLst/>
            <a:gdLst>
              <a:gd name="T0" fmla="*/ 2147483647 w 24"/>
              <a:gd name="T1" fmla="*/ 0 h 212"/>
              <a:gd name="T2" fmla="*/ 0 w 24"/>
              <a:gd name="T3" fmla="*/ 2147483647 h 212"/>
              <a:gd name="T4" fmla="*/ 2147483647 w 24"/>
              <a:gd name="T5" fmla="*/ 2147483647 h 212"/>
              <a:gd name="T6" fmla="*/ 2147483647 w 24"/>
              <a:gd name="T7" fmla="*/ 2147483647 h 212"/>
              <a:gd name="T8" fmla="*/ 2147483647 w 24"/>
              <a:gd name="T9" fmla="*/ 2147483647 h 212"/>
              <a:gd name="T10" fmla="*/ 2147483647 w 24"/>
              <a:gd name="T11" fmla="*/ 2147483647 h 212"/>
              <a:gd name="T12" fmla="*/ 2147483647 w 24"/>
              <a:gd name="T13" fmla="*/ 0 h 212"/>
              <a:gd name="T14" fmla="*/ 0 w 24"/>
              <a:gd name="T15" fmla="*/ 2147483647 h 212"/>
              <a:gd name="T16" fmla="*/ 0 w 24"/>
              <a:gd name="T17" fmla="*/ 2147483647 h 212"/>
              <a:gd name="T18" fmla="*/ 2147483647 w 24"/>
              <a:gd name="T19" fmla="*/ 0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212"/>
              <a:gd name="T32" fmla="*/ 24 w 24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212">
                <a:moveTo>
                  <a:pt x="4" y="0"/>
                </a:moveTo>
                <a:lnTo>
                  <a:pt x="0" y="6"/>
                </a:lnTo>
                <a:lnTo>
                  <a:pt x="9" y="212"/>
                </a:lnTo>
                <a:lnTo>
                  <a:pt x="24" y="211"/>
                </a:lnTo>
                <a:lnTo>
                  <a:pt x="15" y="5"/>
                </a:lnTo>
                <a:lnTo>
                  <a:pt x="12" y="12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6081713" y="4879975"/>
            <a:ext cx="452437" cy="320675"/>
          </a:xfrm>
          <a:custGeom>
            <a:avLst/>
            <a:gdLst>
              <a:gd name="T0" fmla="*/ 2147483647 w 321"/>
              <a:gd name="T1" fmla="*/ 2147483647 h 228"/>
              <a:gd name="T2" fmla="*/ 2147483647 w 321"/>
              <a:gd name="T3" fmla="*/ 2147483647 h 228"/>
              <a:gd name="T4" fmla="*/ 2147483647 w 321"/>
              <a:gd name="T5" fmla="*/ 2147483647 h 228"/>
              <a:gd name="T6" fmla="*/ 2147483647 w 321"/>
              <a:gd name="T7" fmla="*/ 2147483647 h 228"/>
              <a:gd name="T8" fmla="*/ 2147483647 w 321"/>
              <a:gd name="T9" fmla="*/ 2147483647 h 228"/>
              <a:gd name="T10" fmla="*/ 2147483647 w 321"/>
              <a:gd name="T11" fmla="*/ 2147483647 h 228"/>
              <a:gd name="T12" fmla="*/ 2147483647 w 321"/>
              <a:gd name="T13" fmla="*/ 2147483647 h 228"/>
              <a:gd name="T14" fmla="*/ 2147483647 w 321"/>
              <a:gd name="T15" fmla="*/ 2147483647 h 228"/>
              <a:gd name="T16" fmla="*/ 2147483647 w 321"/>
              <a:gd name="T17" fmla="*/ 2147483647 h 228"/>
              <a:gd name="T18" fmla="*/ 2147483647 w 321"/>
              <a:gd name="T19" fmla="*/ 2147483647 h 228"/>
              <a:gd name="T20" fmla="*/ 2147483647 w 321"/>
              <a:gd name="T21" fmla="*/ 2147483647 h 228"/>
              <a:gd name="T22" fmla="*/ 2147483647 w 321"/>
              <a:gd name="T23" fmla="*/ 2147483647 h 228"/>
              <a:gd name="T24" fmla="*/ 2147483647 w 321"/>
              <a:gd name="T25" fmla="*/ 0 h 228"/>
              <a:gd name="T26" fmla="*/ 2147483647 w 321"/>
              <a:gd name="T27" fmla="*/ 2147483647 h 228"/>
              <a:gd name="T28" fmla="*/ 2147483647 w 321"/>
              <a:gd name="T29" fmla="*/ 2147483647 h 228"/>
              <a:gd name="T30" fmla="*/ 2147483647 w 321"/>
              <a:gd name="T31" fmla="*/ 2147483647 h 228"/>
              <a:gd name="T32" fmla="*/ 2147483647 w 321"/>
              <a:gd name="T33" fmla="*/ 2147483647 h 228"/>
              <a:gd name="T34" fmla="*/ 2147483647 w 321"/>
              <a:gd name="T35" fmla="*/ 2147483647 h 228"/>
              <a:gd name="T36" fmla="*/ 2147483647 w 321"/>
              <a:gd name="T37" fmla="*/ 2147483647 h 228"/>
              <a:gd name="T38" fmla="*/ 2147483647 w 321"/>
              <a:gd name="T39" fmla="*/ 2147483647 h 228"/>
              <a:gd name="T40" fmla="*/ 2147483647 w 321"/>
              <a:gd name="T41" fmla="*/ 2147483647 h 228"/>
              <a:gd name="T42" fmla="*/ 2147483647 w 321"/>
              <a:gd name="T43" fmla="*/ 2147483647 h 228"/>
              <a:gd name="T44" fmla="*/ 2147483647 w 321"/>
              <a:gd name="T45" fmla="*/ 2147483647 h 228"/>
              <a:gd name="T46" fmla="*/ 2147483647 w 321"/>
              <a:gd name="T47" fmla="*/ 2147483647 h 228"/>
              <a:gd name="T48" fmla="*/ 2147483647 w 321"/>
              <a:gd name="T49" fmla="*/ 2147483647 h 228"/>
              <a:gd name="T50" fmla="*/ 2147483647 w 321"/>
              <a:gd name="T51" fmla="*/ 2147483647 h 228"/>
              <a:gd name="T52" fmla="*/ 2147483647 w 321"/>
              <a:gd name="T53" fmla="*/ 2147483647 h 228"/>
              <a:gd name="T54" fmla="*/ 2147483647 w 321"/>
              <a:gd name="T55" fmla="*/ 2147483647 h 228"/>
              <a:gd name="T56" fmla="*/ 0 w 321"/>
              <a:gd name="T57" fmla="*/ 2147483647 h 228"/>
              <a:gd name="T58" fmla="*/ 2147483647 w 321"/>
              <a:gd name="T59" fmla="*/ 2147483647 h 228"/>
              <a:gd name="T60" fmla="*/ 2147483647 w 321"/>
              <a:gd name="T61" fmla="*/ 2147483647 h 228"/>
              <a:gd name="T62" fmla="*/ 2147483647 w 321"/>
              <a:gd name="T63" fmla="*/ 2147483647 h 228"/>
              <a:gd name="T64" fmla="*/ 2147483647 w 321"/>
              <a:gd name="T65" fmla="*/ 2147483647 h 228"/>
              <a:gd name="T66" fmla="*/ 2147483647 w 321"/>
              <a:gd name="T67" fmla="*/ 2147483647 h 228"/>
              <a:gd name="T68" fmla="*/ 2147483647 w 321"/>
              <a:gd name="T69" fmla="*/ 2147483647 h 228"/>
              <a:gd name="T70" fmla="*/ 2147483647 w 321"/>
              <a:gd name="T71" fmla="*/ 2147483647 h 228"/>
              <a:gd name="T72" fmla="*/ 2147483647 w 321"/>
              <a:gd name="T73" fmla="*/ 2147483647 h 2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21"/>
              <a:gd name="T112" fmla="*/ 0 h 228"/>
              <a:gd name="T113" fmla="*/ 321 w 321"/>
              <a:gd name="T114" fmla="*/ 228 h 2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21" h="228">
                <a:moveTo>
                  <a:pt x="309" y="228"/>
                </a:moveTo>
                <a:lnTo>
                  <a:pt x="267" y="183"/>
                </a:lnTo>
                <a:lnTo>
                  <a:pt x="289" y="172"/>
                </a:lnTo>
                <a:lnTo>
                  <a:pt x="306" y="164"/>
                </a:lnTo>
                <a:lnTo>
                  <a:pt x="317" y="158"/>
                </a:lnTo>
                <a:lnTo>
                  <a:pt x="321" y="152"/>
                </a:lnTo>
                <a:lnTo>
                  <a:pt x="319" y="145"/>
                </a:lnTo>
                <a:lnTo>
                  <a:pt x="310" y="137"/>
                </a:lnTo>
                <a:lnTo>
                  <a:pt x="294" y="126"/>
                </a:lnTo>
                <a:lnTo>
                  <a:pt x="271" y="111"/>
                </a:lnTo>
                <a:lnTo>
                  <a:pt x="290" y="103"/>
                </a:lnTo>
                <a:lnTo>
                  <a:pt x="304" y="97"/>
                </a:lnTo>
                <a:lnTo>
                  <a:pt x="313" y="94"/>
                </a:lnTo>
                <a:lnTo>
                  <a:pt x="318" y="91"/>
                </a:lnTo>
                <a:lnTo>
                  <a:pt x="317" y="87"/>
                </a:lnTo>
                <a:lnTo>
                  <a:pt x="310" y="81"/>
                </a:lnTo>
                <a:lnTo>
                  <a:pt x="299" y="71"/>
                </a:lnTo>
                <a:lnTo>
                  <a:pt x="281" y="57"/>
                </a:lnTo>
                <a:lnTo>
                  <a:pt x="298" y="44"/>
                </a:lnTo>
                <a:lnTo>
                  <a:pt x="309" y="34"/>
                </a:lnTo>
                <a:lnTo>
                  <a:pt x="315" y="25"/>
                </a:lnTo>
                <a:lnTo>
                  <a:pt x="316" y="19"/>
                </a:lnTo>
                <a:lnTo>
                  <a:pt x="311" y="13"/>
                </a:lnTo>
                <a:lnTo>
                  <a:pt x="300" y="8"/>
                </a:lnTo>
                <a:lnTo>
                  <a:pt x="284" y="4"/>
                </a:lnTo>
                <a:lnTo>
                  <a:pt x="260" y="0"/>
                </a:lnTo>
                <a:lnTo>
                  <a:pt x="244" y="5"/>
                </a:lnTo>
                <a:lnTo>
                  <a:pt x="228" y="9"/>
                </a:lnTo>
                <a:lnTo>
                  <a:pt x="213" y="12"/>
                </a:lnTo>
                <a:lnTo>
                  <a:pt x="198" y="15"/>
                </a:lnTo>
                <a:lnTo>
                  <a:pt x="183" y="18"/>
                </a:lnTo>
                <a:lnTo>
                  <a:pt x="169" y="20"/>
                </a:lnTo>
                <a:lnTo>
                  <a:pt x="154" y="22"/>
                </a:lnTo>
                <a:lnTo>
                  <a:pt x="139" y="24"/>
                </a:lnTo>
                <a:lnTo>
                  <a:pt x="124" y="25"/>
                </a:lnTo>
                <a:lnTo>
                  <a:pt x="110" y="27"/>
                </a:lnTo>
                <a:lnTo>
                  <a:pt x="95" y="28"/>
                </a:lnTo>
                <a:lnTo>
                  <a:pt x="81" y="29"/>
                </a:lnTo>
                <a:lnTo>
                  <a:pt x="67" y="31"/>
                </a:lnTo>
                <a:lnTo>
                  <a:pt x="52" y="32"/>
                </a:lnTo>
                <a:lnTo>
                  <a:pt x="37" y="34"/>
                </a:lnTo>
                <a:lnTo>
                  <a:pt x="22" y="36"/>
                </a:lnTo>
                <a:lnTo>
                  <a:pt x="24" y="44"/>
                </a:lnTo>
                <a:lnTo>
                  <a:pt x="25" y="51"/>
                </a:lnTo>
                <a:lnTo>
                  <a:pt x="26" y="58"/>
                </a:lnTo>
                <a:lnTo>
                  <a:pt x="26" y="65"/>
                </a:lnTo>
                <a:lnTo>
                  <a:pt x="25" y="73"/>
                </a:lnTo>
                <a:lnTo>
                  <a:pt x="25" y="79"/>
                </a:lnTo>
                <a:lnTo>
                  <a:pt x="23" y="86"/>
                </a:lnTo>
                <a:lnTo>
                  <a:pt x="22" y="93"/>
                </a:lnTo>
                <a:lnTo>
                  <a:pt x="19" y="99"/>
                </a:lnTo>
                <a:lnTo>
                  <a:pt x="18" y="106"/>
                </a:lnTo>
                <a:lnTo>
                  <a:pt x="15" y="112"/>
                </a:lnTo>
                <a:lnTo>
                  <a:pt x="12" y="119"/>
                </a:lnTo>
                <a:lnTo>
                  <a:pt x="10" y="125"/>
                </a:lnTo>
                <a:lnTo>
                  <a:pt x="7" y="131"/>
                </a:lnTo>
                <a:lnTo>
                  <a:pt x="3" y="138"/>
                </a:lnTo>
                <a:lnTo>
                  <a:pt x="0" y="144"/>
                </a:lnTo>
                <a:lnTo>
                  <a:pt x="20" y="149"/>
                </a:lnTo>
                <a:lnTo>
                  <a:pt x="39" y="154"/>
                </a:lnTo>
                <a:lnTo>
                  <a:pt x="59" y="159"/>
                </a:lnTo>
                <a:lnTo>
                  <a:pt x="78" y="163"/>
                </a:lnTo>
                <a:lnTo>
                  <a:pt x="98" y="167"/>
                </a:lnTo>
                <a:lnTo>
                  <a:pt x="117" y="172"/>
                </a:lnTo>
                <a:lnTo>
                  <a:pt x="137" y="176"/>
                </a:lnTo>
                <a:lnTo>
                  <a:pt x="156" y="180"/>
                </a:lnTo>
                <a:lnTo>
                  <a:pt x="176" y="185"/>
                </a:lnTo>
                <a:lnTo>
                  <a:pt x="196" y="190"/>
                </a:lnTo>
                <a:lnTo>
                  <a:pt x="215" y="195"/>
                </a:lnTo>
                <a:lnTo>
                  <a:pt x="234" y="201"/>
                </a:lnTo>
                <a:lnTo>
                  <a:pt x="253" y="206"/>
                </a:lnTo>
                <a:lnTo>
                  <a:pt x="272" y="213"/>
                </a:lnTo>
                <a:lnTo>
                  <a:pt x="290" y="220"/>
                </a:lnTo>
                <a:lnTo>
                  <a:pt x="309" y="228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2" name="Freeform 14"/>
          <p:cNvSpPr>
            <a:spLocks/>
          </p:cNvSpPr>
          <p:nvPr/>
        </p:nvSpPr>
        <p:spPr bwMode="auto">
          <a:xfrm>
            <a:off x="6442075" y="5127625"/>
            <a:ext cx="82550" cy="80963"/>
          </a:xfrm>
          <a:custGeom>
            <a:avLst/>
            <a:gdLst>
              <a:gd name="T0" fmla="*/ 2147483647 w 59"/>
              <a:gd name="T1" fmla="*/ 0 h 57"/>
              <a:gd name="T2" fmla="*/ 2147483647 w 59"/>
              <a:gd name="T3" fmla="*/ 2147483647 h 57"/>
              <a:gd name="T4" fmla="*/ 2147483647 w 59"/>
              <a:gd name="T5" fmla="*/ 2147483647 h 57"/>
              <a:gd name="T6" fmla="*/ 2147483647 w 59"/>
              <a:gd name="T7" fmla="*/ 2147483647 h 57"/>
              <a:gd name="T8" fmla="*/ 2147483647 w 59"/>
              <a:gd name="T9" fmla="*/ 2147483647 h 57"/>
              <a:gd name="T10" fmla="*/ 2147483647 w 59"/>
              <a:gd name="T11" fmla="*/ 2147483647 h 57"/>
              <a:gd name="T12" fmla="*/ 2147483647 w 59"/>
              <a:gd name="T13" fmla="*/ 0 h 57"/>
              <a:gd name="T14" fmla="*/ 0 w 59"/>
              <a:gd name="T15" fmla="*/ 2147483647 h 57"/>
              <a:gd name="T16" fmla="*/ 2147483647 w 59"/>
              <a:gd name="T17" fmla="*/ 2147483647 h 57"/>
              <a:gd name="T18" fmla="*/ 2147483647 w 59"/>
              <a:gd name="T19" fmla="*/ 0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"/>
              <a:gd name="T31" fmla="*/ 0 h 57"/>
              <a:gd name="T32" fmla="*/ 59 w 59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" h="57">
                <a:moveTo>
                  <a:pt x="9" y="0"/>
                </a:moveTo>
                <a:lnTo>
                  <a:pt x="6" y="12"/>
                </a:lnTo>
                <a:lnTo>
                  <a:pt x="48" y="57"/>
                </a:lnTo>
                <a:lnTo>
                  <a:pt x="59" y="46"/>
                </a:lnTo>
                <a:lnTo>
                  <a:pt x="18" y="2"/>
                </a:lnTo>
                <a:lnTo>
                  <a:pt x="15" y="14"/>
                </a:lnTo>
                <a:lnTo>
                  <a:pt x="9" y="0"/>
                </a:lnTo>
                <a:lnTo>
                  <a:pt x="0" y="4"/>
                </a:lnTo>
                <a:lnTo>
                  <a:pt x="6" y="12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6443663" y="5026025"/>
            <a:ext cx="103187" cy="122238"/>
          </a:xfrm>
          <a:custGeom>
            <a:avLst/>
            <a:gdLst>
              <a:gd name="T0" fmla="*/ 2147483647 w 73"/>
              <a:gd name="T1" fmla="*/ 0 h 86"/>
              <a:gd name="T2" fmla="*/ 2147483647 w 73"/>
              <a:gd name="T3" fmla="*/ 2147483647 h 86"/>
              <a:gd name="T4" fmla="*/ 2147483647 w 73"/>
              <a:gd name="T5" fmla="*/ 2147483647 h 86"/>
              <a:gd name="T6" fmla="*/ 2147483647 w 73"/>
              <a:gd name="T7" fmla="*/ 2147483647 h 86"/>
              <a:gd name="T8" fmla="*/ 2147483647 w 73"/>
              <a:gd name="T9" fmla="*/ 2147483647 h 86"/>
              <a:gd name="T10" fmla="*/ 2147483647 w 73"/>
              <a:gd name="T11" fmla="*/ 2147483647 h 86"/>
              <a:gd name="T12" fmla="*/ 2147483647 w 73"/>
              <a:gd name="T13" fmla="*/ 2147483647 h 86"/>
              <a:gd name="T14" fmla="*/ 2147483647 w 73"/>
              <a:gd name="T15" fmla="*/ 2147483647 h 86"/>
              <a:gd name="T16" fmla="*/ 2147483647 w 73"/>
              <a:gd name="T17" fmla="*/ 2147483647 h 86"/>
              <a:gd name="T18" fmla="*/ 2147483647 w 73"/>
              <a:gd name="T19" fmla="*/ 2147483647 h 86"/>
              <a:gd name="T20" fmla="*/ 2147483647 w 73"/>
              <a:gd name="T21" fmla="*/ 2147483647 h 86"/>
              <a:gd name="T22" fmla="*/ 2147483647 w 73"/>
              <a:gd name="T23" fmla="*/ 2147483647 h 86"/>
              <a:gd name="T24" fmla="*/ 2147483647 w 73"/>
              <a:gd name="T25" fmla="*/ 2147483647 h 86"/>
              <a:gd name="T26" fmla="*/ 2147483647 w 73"/>
              <a:gd name="T27" fmla="*/ 2147483647 h 86"/>
              <a:gd name="T28" fmla="*/ 2147483647 w 73"/>
              <a:gd name="T29" fmla="*/ 2147483647 h 86"/>
              <a:gd name="T30" fmla="*/ 2147483647 w 73"/>
              <a:gd name="T31" fmla="*/ 2147483647 h 86"/>
              <a:gd name="T32" fmla="*/ 2147483647 w 73"/>
              <a:gd name="T33" fmla="*/ 2147483647 h 86"/>
              <a:gd name="T34" fmla="*/ 2147483647 w 73"/>
              <a:gd name="T35" fmla="*/ 2147483647 h 86"/>
              <a:gd name="T36" fmla="*/ 2147483647 w 73"/>
              <a:gd name="T37" fmla="*/ 0 h 86"/>
              <a:gd name="T38" fmla="*/ 2147483647 w 73"/>
              <a:gd name="T39" fmla="*/ 2147483647 h 86"/>
              <a:gd name="T40" fmla="*/ 2147483647 w 73"/>
              <a:gd name="T41" fmla="*/ 0 h 86"/>
              <a:gd name="T42" fmla="*/ 0 w 73"/>
              <a:gd name="T43" fmla="*/ 2147483647 h 86"/>
              <a:gd name="T44" fmla="*/ 2147483647 w 73"/>
              <a:gd name="T45" fmla="*/ 2147483647 h 86"/>
              <a:gd name="T46" fmla="*/ 2147483647 w 73"/>
              <a:gd name="T47" fmla="*/ 0 h 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"/>
              <a:gd name="T73" fmla="*/ 0 h 86"/>
              <a:gd name="T74" fmla="*/ 73 w 73"/>
              <a:gd name="T75" fmla="*/ 86 h 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" h="86">
                <a:moveTo>
                  <a:pt x="12" y="0"/>
                </a:moveTo>
                <a:lnTo>
                  <a:pt x="11" y="13"/>
                </a:lnTo>
                <a:lnTo>
                  <a:pt x="34" y="28"/>
                </a:lnTo>
                <a:lnTo>
                  <a:pt x="49" y="38"/>
                </a:lnTo>
                <a:lnTo>
                  <a:pt x="57" y="46"/>
                </a:lnTo>
                <a:lnTo>
                  <a:pt x="58" y="46"/>
                </a:lnTo>
                <a:lnTo>
                  <a:pt x="56" y="48"/>
                </a:lnTo>
                <a:lnTo>
                  <a:pt x="47" y="54"/>
                </a:lnTo>
                <a:lnTo>
                  <a:pt x="30" y="61"/>
                </a:lnTo>
                <a:lnTo>
                  <a:pt x="8" y="72"/>
                </a:lnTo>
                <a:lnTo>
                  <a:pt x="14" y="86"/>
                </a:lnTo>
                <a:lnTo>
                  <a:pt x="37" y="75"/>
                </a:lnTo>
                <a:lnTo>
                  <a:pt x="54" y="67"/>
                </a:lnTo>
                <a:lnTo>
                  <a:pt x="65" y="60"/>
                </a:lnTo>
                <a:lnTo>
                  <a:pt x="73" y="49"/>
                </a:lnTo>
                <a:lnTo>
                  <a:pt x="69" y="37"/>
                </a:lnTo>
                <a:lnTo>
                  <a:pt x="58" y="27"/>
                </a:lnTo>
                <a:lnTo>
                  <a:pt x="42" y="15"/>
                </a:lnTo>
                <a:lnTo>
                  <a:pt x="19" y="0"/>
                </a:lnTo>
                <a:lnTo>
                  <a:pt x="19" y="14"/>
                </a:lnTo>
                <a:lnTo>
                  <a:pt x="12" y="0"/>
                </a:lnTo>
                <a:lnTo>
                  <a:pt x="0" y="6"/>
                </a:lnTo>
                <a:lnTo>
                  <a:pt x="11" y="13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4" name="Freeform 16"/>
          <p:cNvSpPr>
            <a:spLocks/>
          </p:cNvSpPr>
          <p:nvPr/>
        </p:nvSpPr>
        <p:spPr bwMode="auto">
          <a:xfrm>
            <a:off x="6459538" y="4951413"/>
            <a:ext cx="80962" cy="95250"/>
          </a:xfrm>
          <a:custGeom>
            <a:avLst/>
            <a:gdLst>
              <a:gd name="T0" fmla="*/ 2147483647 w 57"/>
              <a:gd name="T1" fmla="*/ 0 h 67"/>
              <a:gd name="T2" fmla="*/ 2147483647 w 57"/>
              <a:gd name="T3" fmla="*/ 2147483647 h 67"/>
              <a:gd name="T4" fmla="*/ 2147483647 w 57"/>
              <a:gd name="T5" fmla="*/ 2147483647 h 67"/>
              <a:gd name="T6" fmla="*/ 2147483647 w 57"/>
              <a:gd name="T7" fmla="*/ 2147483647 h 67"/>
              <a:gd name="T8" fmla="*/ 2147483647 w 57"/>
              <a:gd name="T9" fmla="*/ 2147483647 h 67"/>
              <a:gd name="T10" fmla="*/ 2147483647 w 57"/>
              <a:gd name="T11" fmla="*/ 2147483647 h 67"/>
              <a:gd name="T12" fmla="*/ 2147483647 w 57"/>
              <a:gd name="T13" fmla="*/ 2147483647 h 67"/>
              <a:gd name="T14" fmla="*/ 2147483647 w 57"/>
              <a:gd name="T15" fmla="*/ 2147483647 h 67"/>
              <a:gd name="T16" fmla="*/ 2147483647 w 57"/>
              <a:gd name="T17" fmla="*/ 2147483647 h 67"/>
              <a:gd name="T18" fmla="*/ 0 w 57"/>
              <a:gd name="T19" fmla="*/ 2147483647 h 67"/>
              <a:gd name="T20" fmla="*/ 2147483647 w 57"/>
              <a:gd name="T21" fmla="*/ 2147483647 h 67"/>
              <a:gd name="T22" fmla="*/ 2147483647 w 57"/>
              <a:gd name="T23" fmla="*/ 2147483647 h 67"/>
              <a:gd name="T24" fmla="*/ 2147483647 w 57"/>
              <a:gd name="T25" fmla="*/ 2147483647 h 67"/>
              <a:gd name="T26" fmla="*/ 2147483647 w 57"/>
              <a:gd name="T27" fmla="*/ 2147483647 h 67"/>
              <a:gd name="T28" fmla="*/ 2147483647 w 57"/>
              <a:gd name="T29" fmla="*/ 2147483647 h 67"/>
              <a:gd name="T30" fmla="*/ 2147483647 w 57"/>
              <a:gd name="T31" fmla="*/ 2147483647 h 67"/>
              <a:gd name="T32" fmla="*/ 2147483647 w 57"/>
              <a:gd name="T33" fmla="*/ 2147483647 h 67"/>
              <a:gd name="T34" fmla="*/ 2147483647 w 57"/>
              <a:gd name="T35" fmla="*/ 2147483647 h 67"/>
              <a:gd name="T36" fmla="*/ 2147483647 w 57"/>
              <a:gd name="T37" fmla="*/ 0 h 67"/>
              <a:gd name="T38" fmla="*/ 2147483647 w 57"/>
              <a:gd name="T39" fmla="*/ 2147483647 h 67"/>
              <a:gd name="T40" fmla="*/ 2147483647 w 57"/>
              <a:gd name="T41" fmla="*/ 0 h 67"/>
              <a:gd name="T42" fmla="*/ 2147483647 w 57"/>
              <a:gd name="T43" fmla="*/ 2147483647 h 67"/>
              <a:gd name="T44" fmla="*/ 2147483647 w 57"/>
              <a:gd name="T45" fmla="*/ 2147483647 h 67"/>
              <a:gd name="T46" fmla="*/ 2147483647 w 57"/>
              <a:gd name="T47" fmla="*/ 0 h 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7"/>
              <a:gd name="T73" fmla="*/ 0 h 67"/>
              <a:gd name="T74" fmla="*/ 57 w 57"/>
              <a:gd name="T75" fmla="*/ 67 h 6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7" h="67">
                <a:moveTo>
                  <a:pt x="9" y="0"/>
                </a:moveTo>
                <a:lnTo>
                  <a:pt x="9" y="11"/>
                </a:lnTo>
                <a:lnTo>
                  <a:pt x="26" y="26"/>
                </a:lnTo>
                <a:lnTo>
                  <a:pt x="37" y="36"/>
                </a:lnTo>
                <a:lnTo>
                  <a:pt x="43" y="41"/>
                </a:lnTo>
                <a:lnTo>
                  <a:pt x="43" y="36"/>
                </a:lnTo>
                <a:lnTo>
                  <a:pt x="42" y="36"/>
                </a:lnTo>
                <a:lnTo>
                  <a:pt x="33" y="40"/>
                </a:lnTo>
                <a:lnTo>
                  <a:pt x="19" y="45"/>
                </a:lnTo>
                <a:lnTo>
                  <a:pt x="0" y="53"/>
                </a:lnTo>
                <a:lnTo>
                  <a:pt x="7" y="67"/>
                </a:lnTo>
                <a:lnTo>
                  <a:pt x="25" y="59"/>
                </a:lnTo>
                <a:lnTo>
                  <a:pt x="39" y="53"/>
                </a:lnTo>
                <a:lnTo>
                  <a:pt x="49" y="50"/>
                </a:lnTo>
                <a:lnTo>
                  <a:pt x="57" y="43"/>
                </a:lnTo>
                <a:lnTo>
                  <a:pt x="54" y="31"/>
                </a:lnTo>
                <a:lnTo>
                  <a:pt x="47" y="24"/>
                </a:lnTo>
                <a:lnTo>
                  <a:pt x="35" y="14"/>
                </a:lnTo>
                <a:lnTo>
                  <a:pt x="18" y="0"/>
                </a:lnTo>
                <a:lnTo>
                  <a:pt x="18" y="11"/>
                </a:lnTo>
                <a:lnTo>
                  <a:pt x="9" y="0"/>
                </a:lnTo>
                <a:lnTo>
                  <a:pt x="2" y="6"/>
                </a:lnTo>
                <a:lnTo>
                  <a:pt x="9" y="11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5" name="Freeform 17"/>
          <p:cNvSpPr>
            <a:spLocks/>
          </p:cNvSpPr>
          <p:nvPr/>
        </p:nvSpPr>
        <p:spPr bwMode="auto">
          <a:xfrm>
            <a:off x="6445250" y="4870450"/>
            <a:ext cx="92075" cy="96838"/>
          </a:xfrm>
          <a:custGeom>
            <a:avLst/>
            <a:gdLst>
              <a:gd name="T0" fmla="*/ 2147483647 w 65"/>
              <a:gd name="T1" fmla="*/ 2147483647 h 69"/>
              <a:gd name="T2" fmla="*/ 2147483647 w 65"/>
              <a:gd name="T3" fmla="*/ 2147483647 h 69"/>
              <a:gd name="T4" fmla="*/ 2147483647 w 65"/>
              <a:gd name="T5" fmla="*/ 2147483647 h 69"/>
              <a:gd name="T6" fmla="*/ 2147483647 w 65"/>
              <a:gd name="T7" fmla="*/ 2147483647 h 69"/>
              <a:gd name="T8" fmla="*/ 2147483647 w 65"/>
              <a:gd name="T9" fmla="*/ 2147483647 h 69"/>
              <a:gd name="T10" fmla="*/ 2147483647 w 65"/>
              <a:gd name="T11" fmla="*/ 2147483647 h 69"/>
              <a:gd name="T12" fmla="*/ 2147483647 w 65"/>
              <a:gd name="T13" fmla="*/ 2147483647 h 69"/>
              <a:gd name="T14" fmla="*/ 2147483647 w 65"/>
              <a:gd name="T15" fmla="*/ 2147483647 h 69"/>
              <a:gd name="T16" fmla="*/ 2147483647 w 65"/>
              <a:gd name="T17" fmla="*/ 2147483647 h 69"/>
              <a:gd name="T18" fmla="*/ 2147483647 w 65"/>
              <a:gd name="T19" fmla="*/ 2147483647 h 69"/>
              <a:gd name="T20" fmla="*/ 2147483647 w 65"/>
              <a:gd name="T21" fmla="*/ 2147483647 h 69"/>
              <a:gd name="T22" fmla="*/ 2147483647 w 65"/>
              <a:gd name="T23" fmla="*/ 2147483647 h 69"/>
              <a:gd name="T24" fmla="*/ 2147483647 w 65"/>
              <a:gd name="T25" fmla="*/ 2147483647 h 69"/>
              <a:gd name="T26" fmla="*/ 2147483647 w 65"/>
              <a:gd name="T27" fmla="*/ 2147483647 h 69"/>
              <a:gd name="T28" fmla="*/ 2147483647 w 65"/>
              <a:gd name="T29" fmla="*/ 2147483647 h 69"/>
              <a:gd name="T30" fmla="*/ 2147483647 w 65"/>
              <a:gd name="T31" fmla="*/ 2147483647 h 69"/>
              <a:gd name="T32" fmla="*/ 2147483647 w 65"/>
              <a:gd name="T33" fmla="*/ 2147483647 h 69"/>
              <a:gd name="T34" fmla="*/ 2147483647 w 65"/>
              <a:gd name="T35" fmla="*/ 2147483647 h 69"/>
              <a:gd name="T36" fmla="*/ 2147483647 w 65"/>
              <a:gd name="T37" fmla="*/ 0 h 69"/>
              <a:gd name="T38" fmla="*/ 0 w 65"/>
              <a:gd name="T39" fmla="*/ 0 h 69"/>
              <a:gd name="T40" fmla="*/ 2147483647 w 65"/>
              <a:gd name="T41" fmla="*/ 0 h 69"/>
              <a:gd name="T42" fmla="*/ 2147483647 w 65"/>
              <a:gd name="T43" fmla="*/ 0 h 69"/>
              <a:gd name="T44" fmla="*/ 0 w 65"/>
              <a:gd name="T45" fmla="*/ 0 h 69"/>
              <a:gd name="T46" fmla="*/ 2147483647 w 65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"/>
              <a:gd name="T73" fmla="*/ 0 h 69"/>
              <a:gd name="T74" fmla="*/ 65 w 65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" h="69">
                <a:moveTo>
                  <a:pt x="4" y="14"/>
                </a:moveTo>
                <a:lnTo>
                  <a:pt x="1" y="15"/>
                </a:lnTo>
                <a:lnTo>
                  <a:pt x="24" y="19"/>
                </a:lnTo>
                <a:lnTo>
                  <a:pt x="40" y="22"/>
                </a:lnTo>
                <a:lnTo>
                  <a:pt x="49" y="26"/>
                </a:lnTo>
                <a:lnTo>
                  <a:pt x="51" y="28"/>
                </a:lnTo>
                <a:lnTo>
                  <a:pt x="50" y="28"/>
                </a:lnTo>
                <a:lnTo>
                  <a:pt x="45" y="35"/>
                </a:lnTo>
                <a:lnTo>
                  <a:pt x="35" y="45"/>
                </a:lnTo>
                <a:lnTo>
                  <a:pt x="19" y="58"/>
                </a:lnTo>
                <a:lnTo>
                  <a:pt x="28" y="69"/>
                </a:lnTo>
                <a:lnTo>
                  <a:pt x="44" y="57"/>
                </a:lnTo>
                <a:lnTo>
                  <a:pt x="56" y="46"/>
                </a:lnTo>
                <a:lnTo>
                  <a:pt x="64" y="35"/>
                </a:lnTo>
                <a:lnTo>
                  <a:pt x="65" y="23"/>
                </a:lnTo>
                <a:lnTo>
                  <a:pt x="57" y="13"/>
                </a:lnTo>
                <a:lnTo>
                  <a:pt x="45" y="8"/>
                </a:lnTo>
                <a:lnTo>
                  <a:pt x="27" y="4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6" name="Freeform 18"/>
          <p:cNvSpPr>
            <a:spLocks/>
          </p:cNvSpPr>
          <p:nvPr/>
        </p:nvSpPr>
        <p:spPr bwMode="auto">
          <a:xfrm>
            <a:off x="6100763" y="4870450"/>
            <a:ext cx="350837" cy="71438"/>
          </a:xfrm>
          <a:custGeom>
            <a:avLst/>
            <a:gdLst>
              <a:gd name="T0" fmla="*/ 2147483647 w 249"/>
              <a:gd name="T1" fmla="*/ 2147483647 h 51"/>
              <a:gd name="T2" fmla="*/ 2147483647 w 249"/>
              <a:gd name="T3" fmla="*/ 2147483647 h 51"/>
              <a:gd name="T4" fmla="*/ 2147483647 w 249"/>
              <a:gd name="T5" fmla="*/ 2147483647 h 51"/>
              <a:gd name="T6" fmla="*/ 2147483647 w 249"/>
              <a:gd name="T7" fmla="*/ 2147483647 h 51"/>
              <a:gd name="T8" fmla="*/ 2147483647 w 249"/>
              <a:gd name="T9" fmla="*/ 2147483647 h 51"/>
              <a:gd name="T10" fmla="*/ 2147483647 w 249"/>
              <a:gd name="T11" fmla="*/ 2147483647 h 51"/>
              <a:gd name="T12" fmla="*/ 2147483647 w 249"/>
              <a:gd name="T13" fmla="*/ 2147483647 h 51"/>
              <a:gd name="T14" fmla="*/ 2147483647 w 249"/>
              <a:gd name="T15" fmla="*/ 2147483647 h 51"/>
              <a:gd name="T16" fmla="*/ 2147483647 w 249"/>
              <a:gd name="T17" fmla="*/ 2147483647 h 51"/>
              <a:gd name="T18" fmla="*/ 2147483647 w 249"/>
              <a:gd name="T19" fmla="*/ 2147483647 h 51"/>
              <a:gd name="T20" fmla="*/ 2147483647 w 249"/>
              <a:gd name="T21" fmla="*/ 2147483647 h 51"/>
              <a:gd name="T22" fmla="*/ 2147483647 w 249"/>
              <a:gd name="T23" fmla="*/ 2147483647 h 51"/>
              <a:gd name="T24" fmla="*/ 2147483647 w 249"/>
              <a:gd name="T25" fmla="*/ 2147483647 h 51"/>
              <a:gd name="T26" fmla="*/ 2147483647 w 249"/>
              <a:gd name="T27" fmla="*/ 2147483647 h 51"/>
              <a:gd name="T28" fmla="*/ 2147483647 w 249"/>
              <a:gd name="T29" fmla="*/ 2147483647 h 51"/>
              <a:gd name="T30" fmla="*/ 2147483647 w 249"/>
              <a:gd name="T31" fmla="*/ 2147483647 h 51"/>
              <a:gd name="T32" fmla="*/ 2147483647 w 249"/>
              <a:gd name="T33" fmla="*/ 2147483647 h 51"/>
              <a:gd name="T34" fmla="*/ 2147483647 w 249"/>
              <a:gd name="T35" fmla="*/ 2147483647 h 51"/>
              <a:gd name="T36" fmla="*/ 2147483647 w 249"/>
              <a:gd name="T37" fmla="*/ 0 h 51"/>
              <a:gd name="T38" fmla="*/ 2147483647 w 249"/>
              <a:gd name="T39" fmla="*/ 2147483647 h 51"/>
              <a:gd name="T40" fmla="*/ 2147483647 w 249"/>
              <a:gd name="T41" fmla="*/ 2147483647 h 51"/>
              <a:gd name="T42" fmla="*/ 2147483647 w 249"/>
              <a:gd name="T43" fmla="*/ 2147483647 h 51"/>
              <a:gd name="T44" fmla="*/ 2147483647 w 249"/>
              <a:gd name="T45" fmla="*/ 2147483647 h 51"/>
              <a:gd name="T46" fmla="*/ 2147483647 w 249"/>
              <a:gd name="T47" fmla="*/ 2147483647 h 51"/>
              <a:gd name="T48" fmla="*/ 2147483647 w 249"/>
              <a:gd name="T49" fmla="*/ 2147483647 h 51"/>
              <a:gd name="T50" fmla="*/ 2147483647 w 249"/>
              <a:gd name="T51" fmla="*/ 2147483647 h 51"/>
              <a:gd name="T52" fmla="*/ 2147483647 w 249"/>
              <a:gd name="T53" fmla="*/ 2147483647 h 51"/>
              <a:gd name="T54" fmla="*/ 2147483647 w 249"/>
              <a:gd name="T55" fmla="*/ 2147483647 h 51"/>
              <a:gd name="T56" fmla="*/ 2147483647 w 249"/>
              <a:gd name="T57" fmla="*/ 2147483647 h 51"/>
              <a:gd name="T58" fmla="*/ 2147483647 w 249"/>
              <a:gd name="T59" fmla="*/ 2147483647 h 51"/>
              <a:gd name="T60" fmla="*/ 2147483647 w 249"/>
              <a:gd name="T61" fmla="*/ 2147483647 h 51"/>
              <a:gd name="T62" fmla="*/ 2147483647 w 249"/>
              <a:gd name="T63" fmla="*/ 2147483647 h 51"/>
              <a:gd name="T64" fmla="*/ 2147483647 w 249"/>
              <a:gd name="T65" fmla="*/ 2147483647 h 51"/>
              <a:gd name="T66" fmla="*/ 2147483647 w 249"/>
              <a:gd name="T67" fmla="*/ 2147483647 h 51"/>
              <a:gd name="T68" fmla="*/ 2147483647 w 249"/>
              <a:gd name="T69" fmla="*/ 2147483647 h 51"/>
              <a:gd name="T70" fmla="*/ 2147483647 w 249"/>
              <a:gd name="T71" fmla="*/ 2147483647 h 51"/>
              <a:gd name="T72" fmla="*/ 2147483647 w 249"/>
              <a:gd name="T73" fmla="*/ 2147483647 h 51"/>
              <a:gd name="T74" fmla="*/ 0 w 249"/>
              <a:gd name="T75" fmla="*/ 2147483647 h 51"/>
              <a:gd name="T76" fmla="*/ 2147483647 w 249"/>
              <a:gd name="T77" fmla="*/ 2147483647 h 51"/>
              <a:gd name="T78" fmla="*/ 2147483647 w 249"/>
              <a:gd name="T79" fmla="*/ 2147483647 h 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9"/>
              <a:gd name="T121" fmla="*/ 0 h 51"/>
              <a:gd name="T122" fmla="*/ 249 w 249"/>
              <a:gd name="T123" fmla="*/ 51 h 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9" h="51">
                <a:moveTo>
                  <a:pt x="17" y="42"/>
                </a:moveTo>
                <a:lnTo>
                  <a:pt x="10" y="51"/>
                </a:lnTo>
                <a:lnTo>
                  <a:pt x="25" y="49"/>
                </a:lnTo>
                <a:lnTo>
                  <a:pt x="39" y="47"/>
                </a:lnTo>
                <a:lnTo>
                  <a:pt x="54" y="45"/>
                </a:lnTo>
                <a:lnTo>
                  <a:pt x="69" y="44"/>
                </a:lnTo>
                <a:lnTo>
                  <a:pt x="83" y="42"/>
                </a:lnTo>
                <a:lnTo>
                  <a:pt x="97" y="41"/>
                </a:lnTo>
                <a:lnTo>
                  <a:pt x="112" y="40"/>
                </a:lnTo>
                <a:lnTo>
                  <a:pt x="127" y="38"/>
                </a:lnTo>
                <a:lnTo>
                  <a:pt x="141" y="36"/>
                </a:lnTo>
                <a:lnTo>
                  <a:pt x="157" y="35"/>
                </a:lnTo>
                <a:lnTo>
                  <a:pt x="171" y="32"/>
                </a:lnTo>
                <a:lnTo>
                  <a:pt x="186" y="30"/>
                </a:lnTo>
                <a:lnTo>
                  <a:pt x="202" y="27"/>
                </a:lnTo>
                <a:lnTo>
                  <a:pt x="217" y="23"/>
                </a:lnTo>
                <a:lnTo>
                  <a:pt x="233" y="19"/>
                </a:lnTo>
                <a:lnTo>
                  <a:pt x="249" y="14"/>
                </a:lnTo>
                <a:lnTo>
                  <a:pt x="245" y="0"/>
                </a:lnTo>
                <a:lnTo>
                  <a:pt x="229" y="4"/>
                </a:lnTo>
                <a:lnTo>
                  <a:pt x="214" y="8"/>
                </a:lnTo>
                <a:lnTo>
                  <a:pt x="199" y="12"/>
                </a:lnTo>
                <a:lnTo>
                  <a:pt x="184" y="15"/>
                </a:lnTo>
                <a:lnTo>
                  <a:pt x="169" y="17"/>
                </a:lnTo>
                <a:lnTo>
                  <a:pt x="154" y="20"/>
                </a:lnTo>
                <a:lnTo>
                  <a:pt x="140" y="22"/>
                </a:lnTo>
                <a:lnTo>
                  <a:pt x="126" y="23"/>
                </a:lnTo>
                <a:lnTo>
                  <a:pt x="111" y="25"/>
                </a:lnTo>
                <a:lnTo>
                  <a:pt x="96" y="26"/>
                </a:lnTo>
                <a:lnTo>
                  <a:pt x="82" y="27"/>
                </a:lnTo>
                <a:lnTo>
                  <a:pt x="67" y="29"/>
                </a:lnTo>
                <a:lnTo>
                  <a:pt x="53" y="30"/>
                </a:lnTo>
                <a:lnTo>
                  <a:pt x="38" y="32"/>
                </a:lnTo>
                <a:lnTo>
                  <a:pt x="23" y="34"/>
                </a:lnTo>
                <a:lnTo>
                  <a:pt x="8" y="36"/>
                </a:lnTo>
                <a:lnTo>
                  <a:pt x="2" y="45"/>
                </a:lnTo>
                <a:lnTo>
                  <a:pt x="8" y="36"/>
                </a:lnTo>
                <a:lnTo>
                  <a:pt x="0" y="37"/>
                </a:lnTo>
                <a:lnTo>
                  <a:pt x="2" y="45"/>
                </a:lnTo>
                <a:lnTo>
                  <a:pt x="17" y="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7" name="Freeform 19"/>
          <p:cNvSpPr>
            <a:spLocks/>
          </p:cNvSpPr>
          <p:nvPr/>
        </p:nvSpPr>
        <p:spPr bwMode="auto">
          <a:xfrm>
            <a:off x="6067425" y="4929188"/>
            <a:ext cx="60325" cy="163512"/>
          </a:xfrm>
          <a:custGeom>
            <a:avLst/>
            <a:gdLst>
              <a:gd name="T0" fmla="*/ 2147483647 w 43"/>
              <a:gd name="T1" fmla="*/ 2147483647 h 116"/>
              <a:gd name="T2" fmla="*/ 2147483647 w 43"/>
              <a:gd name="T3" fmla="*/ 2147483647 h 116"/>
              <a:gd name="T4" fmla="*/ 2147483647 w 43"/>
              <a:gd name="T5" fmla="*/ 2147483647 h 116"/>
              <a:gd name="T6" fmla="*/ 2147483647 w 43"/>
              <a:gd name="T7" fmla="*/ 2147483647 h 116"/>
              <a:gd name="T8" fmla="*/ 2147483647 w 43"/>
              <a:gd name="T9" fmla="*/ 2147483647 h 116"/>
              <a:gd name="T10" fmla="*/ 2147483647 w 43"/>
              <a:gd name="T11" fmla="*/ 2147483647 h 116"/>
              <a:gd name="T12" fmla="*/ 2147483647 w 43"/>
              <a:gd name="T13" fmla="*/ 2147483647 h 116"/>
              <a:gd name="T14" fmla="*/ 2147483647 w 43"/>
              <a:gd name="T15" fmla="*/ 2147483647 h 116"/>
              <a:gd name="T16" fmla="*/ 2147483647 w 43"/>
              <a:gd name="T17" fmla="*/ 2147483647 h 116"/>
              <a:gd name="T18" fmla="*/ 2147483647 w 43"/>
              <a:gd name="T19" fmla="*/ 2147483647 h 116"/>
              <a:gd name="T20" fmla="*/ 2147483647 w 43"/>
              <a:gd name="T21" fmla="*/ 2147483647 h 116"/>
              <a:gd name="T22" fmla="*/ 2147483647 w 43"/>
              <a:gd name="T23" fmla="*/ 2147483647 h 116"/>
              <a:gd name="T24" fmla="*/ 2147483647 w 43"/>
              <a:gd name="T25" fmla="*/ 2147483647 h 116"/>
              <a:gd name="T26" fmla="*/ 2147483647 w 43"/>
              <a:gd name="T27" fmla="*/ 2147483647 h 116"/>
              <a:gd name="T28" fmla="*/ 2147483647 w 43"/>
              <a:gd name="T29" fmla="*/ 2147483647 h 116"/>
              <a:gd name="T30" fmla="*/ 2147483647 w 43"/>
              <a:gd name="T31" fmla="*/ 2147483647 h 116"/>
              <a:gd name="T32" fmla="*/ 2147483647 w 43"/>
              <a:gd name="T33" fmla="*/ 2147483647 h 116"/>
              <a:gd name="T34" fmla="*/ 2147483647 w 43"/>
              <a:gd name="T35" fmla="*/ 0 h 116"/>
              <a:gd name="T36" fmla="*/ 2147483647 w 43"/>
              <a:gd name="T37" fmla="*/ 2147483647 h 116"/>
              <a:gd name="T38" fmla="*/ 2147483647 w 43"/>
              <a:gd name="T39" fmla="*/ 2147483647 h 116"/>
              <a:gd name="T40" fmla="*/ 2147483647 w 43"/>
              <a:gd name="T41" fmla="*/ 2147483647 h 116"/>
              <a:gd name="T42" fmla="*/ 2147483647 w 43"/>
              <a:gd name="T43" fmla="*/ 2147483647 h 116"/>
              <a:gd name="T44" fmla="*/ 2147483647 w 43"/>
              <a:gd name="T45" fmla="*/ 2147483647 h 116"/>
              <a:gd name="T46" fmla="*/ 2147483647 w 43"/>
              <a:gd name="T47" fmla="*/ 2147483647 h 116"/>
              <a:gd name="T48" fmla="*/ 2147483647 w 43"/>
              <a:gd name="T49" fmla="*/ 2147483647 h 116"/>
              <a:gd name="T50" fmla="*/ 2147483647 w 43"/>
              <a:gd name="T51" fmla="*/ 2147483647 h 116"/>
              <a:gd name="T52" fmla="*/ 2147483647 w 43"/>
              <a:gd name="T53" fmla="*/ 2147483647 h 116"/>
              <a:gd name="T54" fmla="*/ 2147483647 w 43"/>
              <a:gd name="T55" fmla="*/ 2147483647 h 116"/>
              <a:gd name="T56" fmla="*/ 2147483647 w 43"/>
              <a:gd name="T57" fmla="*/ 2147483647 h 116"/>
              <a:gd name="T58" fmla="*/ 2147483647 w 43"/>
              <a:gd name="T59" fmla="*/ 2147483647 h 116"/>
              <a:gd name="T60" fmla="*/ 2147483647 w 43"/>
              <a:gd name="T61" fmla="*/ 2147483647 h 116"/>
              <a:gd name="T62" fmla="*/ 2147483647 w 43"/>
              <a:gd name="T63" fmla="*/ 2147483647 h 116"/>
              <a:gd name="T64" fmla="*/ 2147483647 w 43"/>
              <a:gd name="T65" fmla="*/ 2147483647 h 116"/>
              <a:gd name="T66" fmla="*/ 2147483647 w 43"/>
              <a:gd name="T67" fmla="*/ 2147483647 h 116"/>
              <a:gd name="T68" fmla="*/ 2147483647 w 43"/>
              <a:gd name="T69" fmla="*/ 2147483647 h 116"/>
              <a:gd name="T70" fmla="*/ 2147483647 w 43"/>
              <a:gd name="T71" fmla="*/ 2147483647 h 116"/>
              <a:gd name="T72" fmla="*/ 2147483647 w 43"/>
              <a:gd name="T73" fmla="*/ 2147483647 h 116"/>
              <a:gd name="T74" fmla="*/ 0 w 43"/>
              <a:gd name="T75" fmla="*/ 2147483647 h 116"/>
              <a:gd name="T76" fmla="*/ 2147483647 w 43"/>
              <a:gd name="T77" fmla="*/ 2147483647 h 116"/>
              <a:gd name="T78" fmla="*/ 2147483647 w 43"/>
              <a:gd name="T79" fmla="*/ 2147483647 h 1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3"/>
              <a:gd name="T121" fmla="*/ 0 h 116"/>
              <a:gd name="T122" fmla="*/ 43 w 43"/>
              <a:gd name="T123" fmla="*/ 116 h 11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3" h="116">
                <a:moveTo>
                  <a:pt x="12" y="102"/>
                </a:moveTo>
                <a:lnTo>
                  <a:pt x="17" y="113"/>
                </a:lnTo>
                <a:lnTo>
                  <a:pt x="20" y="106"/>
                </a:lnTo>
                <a:lnTo>
                  <a:pt x="24" y="100"/>
                </a:lnTo>
                <a:lnTo>
                  <a:pt x="27" y="93"/>
                </a:lnTo>
                <a:lnTo>
                  <a:pt x="29" y="87"/>
                </a:lnTo>
                <a:lnTo>
                  <a:pt x="32" y="80"/>
                </a:lnTo>
                <a:lnTo>
                  <a:pt x="35" y="73"/>
                </a:lnTo>
                <a:lnTo>
                  <a:pt x="36" y="66"/>
                </a:lnTo>
                <a:lnTo>
                  <a:pt x="39" y="60"/>
                </a:lnTo>
                <a:lnTo>
                  <a:pt x="40" y="53"/>
                </a:lnTo>
                <a:lnTo>
                  <a:pt x="42" y="45"/>
                </a:lnTo>
                <a:lnTo>
                  <a:pt x="43" y="38"/>
                </a:lnTo>
                <a:lnTo>
                  <a:pt x="43" y="31"/>
                </a:lnTo>
                <a:lnTo>
                  <a:pt x="43" y="23"/>
                </a:lnTo>
                <a:lnTo>
                  <a:pt x="43" y="15"/>
                </a:lnTo>
                <a:lnTo>
                  <a:pt x="41" y="8"/>
                </a:lnTo>
                <a:lnTo>
                  <a:pt x="40" y="0"/>
                </a:lnTo>
                <a:lnTo>
                  <a:pt x="25" y="3"/>
                </a:lnTo>
                <a:lnTo>
                  <a:pt x="27" y="10"/>
                </a:lnTo>
                <a:lnTo>
                  <a:pt x="28" y="18"/>
                </a:lnTo>
                <a:lnTo>
                  <a:pt x="28" y="24"/>
                </a:lnTo>
                <a:lnTo>
                  <a:pt x="28" y="30"/>
                </a:lnTo>
                <a:lnTo>
                  <a:pt x="28" y="37"/>
                </a:lnTo>
                <a:lnTo>
                  <a:pt x="27" y="43"/>
                </a:lnTo>
                <a:lnTo>
                  <a:pt x="25" y="49"/>
                </a:lnTo>
                <a:lnTo>
                  <a:pt x="24" y="56"/>
                </a:lnTo>
                <a:lnTo>
                  <a:pt x="22" y="62"/>
                </a:lnTo>
                <a:lnTo>
                  <a:pt x="21" y="68"/>
                </a:lnTo>
                <a:lnTo>
                  <a:pt x="18" y="75"/>
                </a:lnTo>
                <a:lnTo>
                  <a:pt x="16" y="81"/>
                </a:lnTo>
                <a:lnTo>
                  <a:pt x="13" y="87"/>
                </a:lnTo>
                <a:lnTo>
                  <a:pt x="10" y="93"/>
                </a:lnTo>
                <a:lnTo>
                  <a:pt x="6" y="99"/>
                </a:lnTo>
                <a:lnTo>
                  <a:pt x="3" y="106"/>
                </a:lnTo>
                <a:lnTo>
                  <a:pt x="9" y="116"/>
                </a:lnTo>
                <a:lnTo>
                  <a:pt x="3" y="106"/>
                </a:lnTo>
                <a:lnTo>
                  <a:pt x="0" y="114"/>
                </a:lnTo>
                <a:lnTo>
                  <a:pt x="9" y="116"/>
                </a:lnTo>
                <a:lnTo>
                  <a:pt x="12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8" name="Freeform 20"/>
          <p:cNvSpPr>
            <a:spLocks/>
          </p:cNvSpPr>
          <p:nvPr/>
        </p:nvSpPr>
        <p:spPr bwMode="auto">
          <a:xfrm>
            <a:off x="6080125" y="5073650"/>
            <a:ext cx="477838" cy="155575"/>
          </a:xfrm>
          <a:custGeom>
            <a:avLst/>
            <a:gdLst>
              <a:gd name="T0" fmla="*/ 2147483647 w 338"/>
              <a:gd name="T1" fmla="*/ 2147483647 h 111"/>
              <a:gd name="T2" fmla="*/ 2147483647 w 338"/>
              <a:gd name="T3" fmla="*/ 2147483647 h 111"/>
              <a:gd name="T4" fmla="*/ 2147483647 w 338"/>
              <a:gd name="T5" fmla="*/ 2147483647 h 111"/>
              <a:gd name="T6" fmla="*/ 2147483647 w 338"/>
              <a:gd name="T7" fmla="*/ 2147483647 h 111"/>
              <a:gd name="T8" fmla="*/ 2147483647 w 338"/>
              <a:gd name="T9" fmla="*/ 2147483647 h 111"/>
              <a:gd name="T10" fmla="*/ 2147483647 w 338"/>
              <a:gd name="T11" fmla="*/ 2147483647 h 111"/>
              <a:gd name="T12" fmla="*/ 2147483647 w 338"/>
              <a:gd name="T13" fmla="*/ 2147483647 h 111"/>
              <a:gd name="T14" fmla="*/ 2147483647 w 338"/>
              <a:gd name="T15" fmla="*/ 2147483647 h 111"/>
              <a:gd name="T16" fmla="*/ 2147483647 w 338"/>
              <a:gd name="T17" fmla="*/ 2147483647 h 111"/>
              <a:gd name="T18" fmla="*/ 2147483647 w 338"/>
              <a:gd name="T19" fmla="*/ 2147483647 h 111"/>
              <a:gd name="T20" fmla="*/ 2147483647 w 338"/>
              <a:gd name="T21" fmla="*/ 2147483647 h 111"/>
              <a:gd name="T22" fmla="*/ 2147483647 w 338"/>
              <a:gd name="T23" fmla="*/ 2147483647 h 111"/>
              <a:gd name="T24" fmla="*/ 2147483647 w 338"/>
              <a:gd name="T25" fmla="*/ 2147483647 h 111"/>
              <a:gd name="T26" fmla="*/ 2147483647 w 338"/>
              <a:gd name="T27" fmla="*/ 2147483647 h 111"/>
              <a:gd name="T28" fmla="*/ 2147483647 w 338"/>
              <a:gd name="T29" fmla="*/ 2147483647 h 111"/>
              <a:gd name="T30" fmla="*/ 2147483647 w 338"/>
              <a:gd name="T31" fmla="*/ 2147483647 h 111"/>
              <a:gd name="T32" fmla="*/ 2147483647 w 338"/>
              <a:gd name="T33" fmla="*/ 2147483647 h 111"/>
              <a:gd name="T34" fmla="*/ 2147483647 w 338"/>
              <a:gd name="T35" fmla="*/ 0 h 111"/>
              <a:gd name="T36" fmla="*/ 0 w 338"/>
              <a:gd name="T37" fmla="*/ 2147483647 h 111"/>
              <a:gd name="T38" fmla="*/ 2147483647 w 338"/>
              <a:gd name="T39" fmla="*/ 2147483647 h 111"/>
              <a:gd name="T40" fmla="*/ 2147483647 w 338"/>
              <a:gd name="T41" fmla="*/ 2147483647 h 111"/>
              <a:gd name="T42" fmla="*/ 2147483647 w 338"/>
              <a:gd name="T43" fmla="*/ 2147483647 h 111"/>
              <a:gd name="T44" fmla="*/ 2147483647 w 338"/>
              <a:gd name="T45" fmla="*/ 2147483647 h 111"/>
              <a:gd name="T46" fmla="*/ 2147483647 w 338"/>
              <a:gd name="T47" fmla="*/ 2147483647 h 111"/>
              <a:gd name="T48" fmla="*/ 2147483647 w 338"/>
              <a:gd name="T49" fmla="*/ 2147483647 h 111"/>
              <a:gd name="T50" fmla="*/ 2147483647 w 338"/>
              <a:gd name="T51" fmla="*/ 2147483647 h 111"/>
              <a:gd name="T52" fmla="*/ 2147483647 w 338"/>
              <a:gd name="T53" fmla="*/ 2147483647 h 111"/>
              <a:gd name="T54" fmla="*/ 2147483647 w 338"/>
              <a:gd name="T55" fmla="*/ 2147483647 h 111"/>
              <a:gd name="T56" fmla="*/ 2147483647 w 338"/>
              <a:gd name="T57" fmla="*/ 2147483647 h 111"/>
              <a:gd name="T58" fmla="*/ 2147483647 w 338"/>
              <a:gd name="T59" fmla="*/ 2147483647 h 111"/>
              <a:gd name="T60" fmla="*/ 2147483647 w 338"/>
              <a:gd name="T61" fmla="*/ 2147483647 h 111"/>
              <a:gd name="T62" fmla="*/ 2147483647 w 338"/>
              <a:gd name="T63" fmla="*/ 2147483647 h 111"/>
              <a:gd name="T64" fmla="*/ 2147483647 w 338"/>
              <a:gd name="T65" fmla="*/ 2147483647 h 111"/>
              <a:gd name="T66" fmla="*/ 2147483647 w 338"/>
              <a:gd name="T67" fmla="*/ 2147483647 h 111"/>
              <a:gd name="T68" fmla="*/ 2147483647 w 338"/>
              <a:gd name="T69" fmla="*/ 2147483647 h 111"/>
              <a:gd name="T70" fmla="*/ 2147483647 w 338"/>
              <a:gd name="T71" fmla="*/ 2147483647 h 111"/>
              <a:gd name="T72" fmla="*/ 2147483647 w 338"/>
              <a:gd name="T73" fmla="*/ 2147483647 h 111"/>
              <a:gd name="T74" fmla="*/ 2147483647 w 338"/>
              <a:gd name="T75" fmla="*/ 2147483647 h 111"/>
              <a:gd name="T76" fmla="*/ 2147483647 w 338"/>
              <a:gd name="T77" fmla="*/ 2147483647 h 111"/>
              <a:gd name="T78" fmla="*/ 2147483647 w 338"/>
              <a:gd name="T79" fmla="*/ 2147483647 h 11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38"/>
              <a:gd name="T121" fmla="*/ 0 h 111"/>
              <a:gd name="T122" fmla="*/ 338 w 338"/>
              <a:gd name="T123" fmla="*/ 111 h 11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38" h="111">
                <a:moveTo>
                  <a:pt x="304" y="96"/>
                </a:moveTo>
                <a:lnTo>
                  <a:pt x="312" y="84"/>
                </a:lnTo>
                <a:lnTo>
                  <a:pt x="294" y="76"/>
                </a:lnTo>
                <a:lnTo>
                  <a:pt x="275" y="69"/>
                </a:lnTo>
                <a:lnTo>
                  <a:pt x="256" y="62"/>
                </a:lnTo>
                <a:lnTo>
                  <a:pt x="237" y="57"/>
                </a:lnTo>
                <a:lnTo>
                  <a:pt x="218" y="51"/>
                </a:lnTo>
                <a:lnTo>
                  <a:pt x="198" y="45"/>
                </a:lnTo>
                <a:lnTo>
                  <a:pt x="179" y="41"/>
                </a:lnTo>
                <a:lnTo>
                  <a:pt x="159" y="36"/>
                </a:lnTo>
                <a:lnTo>
                  <a:pt x="140" y="31"/>
                </a:lnTo>
                <a:lnTo>
                  <a:pt x="120" y="27"/>
                </a:lnTo>
                <a:lnTo>
                  <a:pt x="100" y="23"/>
                </a:lnTo>
                <a:lnTo>
                  <a:pt x="81" y="19"/>
                </a:lnTo>
                <a:lnTo>
                  <a:pt x="61" y="14"/>
                </a:lnTo>
                <a:lnTo>
                  <a:pt x="42" y="9"/>
                </a:lnTo>
                <a:lnTo>
                  <a:pt x="23" y="5"/>
                </a:lnTo>
                <a:lnTo>
                  <a:pt x="3" y="0"/>
                </a:lnTo>
                <a:lnTo>
                  <a:pt x="0" y="14"/>
                </a:lnTo>
                <a:lnTo>
                  <a:pt x="19" y="20"/>
                </a:lnTo>
                <a:lnTo>
                  <a:pt x="38" y="24"/>
                </a:lnTo>
                <a:lnTo>
                  <a:pt x="58" y="29"/>
                </a:lnTo>
                <a:lnTo>
                  <a:pt x="77" y="34"/>
                </a:lnTo>
                <a:lnTo>
                  <a:pt x="97" y="38"/>
                </a:lnTo>
                <a:lnTo>
                  <a:pt x="117" y="42"/>
                </a:lnTo>
                <a:lnTo>
                  <a:pt x="136" y="46"/>
                </a:lnTo>
                <a:lnTo>
                  <a:pt x="156" y="51"/>
                </a:lnTo>
                <a:lnTo>
                  <a:pt x="175" y="55"/>
                </a:lnTo>
                <a:lnTo>
                  <a:pt x="195" y="60"/>
                </a:lnTo>
                <a:lnTo>
                  <a:pt x="213" y="65"/>
                </a:lnTo>
                <a:lnTo>
                  <a:pt x="232" y="70"/>
                </a:lnTo>
                <a:lnTo>
                  <a:pt x="251" y="76"/>
                </a:lnTo>
                <a:lnTo>
                  <a:pt x="270" y="83"/>
                </a:lnTo>
                <a:lnTo>
                  <a:pt x="288" y="90"/>
                </a:lnTo>
                <a:lnTo>
                  <a:pt x="307" y="98"/>
                </a:lnTo>
                <a:lnTo>
                  <a:pt x="315" y="85"/>
                </a:lnTo>
                <a:lnTo>
                  <a:pt x="307" y="98"/>
                </a:lnTo>
                <a:lnTo>
                  <a:pt x="338" y="111"/>
                </a:lnTo>
                <a:lnTo>
                  <a:pt x="315" y="85"/>
                </a:lnTo>
                <a:lnTo>
                  <a:pt x="304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49" name="Freeform 21"/>
          <p:cNvSpPr>
            <a:spLocks/>
          </p:cNvSpPr>
          <p:nvPr/>
        </p:nvSpPr>
        <p:spPr bwMode="auto">
          <a:xfrm>
            <a:off x="8131175" y="4808538"/>
            <a:ext cx="379413" cy="303212"/>
          </a:xfrm>
          <a:custGeom>
            <a:avLst/>
            <a:gdLst>
              <a:gd name="T0" fmla="*/ 2147483647 w 269"/>
              <a:gd name="T1" fmla="*/ 2147483647 h 214"/>
              <a:gd name="T2" fmla="*/ 2147483647 w 269"/>
              <a:gd name="T3" fmla="*/ 2147483647 h 214"/>
              <a:gd name="T4" fmla="*/ 2147483647 w 269"/>
              <a:gd name="T5" fmla="*/ 2147483647 h 214"/>
              <a:gd name="T6" fmla="*/ 2147483647 w 269"/>
              <a:gd name="T7" fmla="*/ 2147483647 h 214"/>
              <a:gd name="T8" fmla="*/ 2147483647 w 269"/>
              <a:gd name="T9" fmla="*/ 2147483647 h 214"/>
              <a:gd name="T10" fmla="*/ 2147483647 w 269"/>
              <a:gd name="T11" fmla="*/ 2147483647 h 214"/>
              <a:gd name="T12" fmla="*/ 2147483647 w 269"/>
              <a:gd name="T13" fmla="*/ 2147483647 h 214"/>
              <a:gd name="T14" fmla="*/ 2147483647 w 269"/>
              <a:gd name="T15" fmla="*/ 2147483647 h 214"/>
              <a:gd name="T16" fmla="*/ 2147483647 w 269"/>
              <a:gd name="T17" fmla="*/ 2147483647 h 214"/>
              <a:gd name="T18" fmla="*/ 2147483647 w 269"/>
              <a:gd name="T19" fmla="*/ 2147483647 h 214"/>
              <a:gd name="T20" fmla="*/ 2147483647 w 269"/>
              <a:gd name="T21" fmla="*/ 2147483647 h 214"/>
              <a:gd name="T22" fmla="*/ 2147483647 w 269"/>
              <a:gd name="T23" fmla="*/ 2147483647 h 214"/>
              <a:gd name="T24" fmla="*/ 2147483647 w 269"/>
              <a:gd name="T25" fmla="*/ 2147483647 h 214"/>
              <a:gd name="T26" fmla="*/ 2147483647 w 269"/>
              <a:gd name="T27" fmla="*/ 2147483647 h 214"/>
              <a:gd name="T28" fmla="*/ 2147483647 w 269"/>
              <a:gd name="T29" fmla="*/ 2147483647 h 214"/>
              <a:gd name="T30" fmla="*/ 2147483647 w 269"/>
              <a:gd name="T31" fmla="*/ 2147483647 h 214"/>
              <a:gd name="T32" fmla="*/ 2147483647 w 269"/>
              <a:gd name="T33" fmla="*/ 2147483647 h 214"/>
              <a:gd name="T34" fmla="*/ 2147483647 w 269"/>
              <a:gd name="T35" fmla="*/ 2147483647 h 214"/>
              <a:gd name="T36" fmla="*/ 2147483647 w 269"/>
              <a:gd name="T37" fmla="*/ 2147483647 h 214"/>
              <a:gd name="T38" fmla="*/ 2147483647 w 269"/>
              <a:gd name="T39" fmla="*/ 2147483647 h 214"/>
              <a:gd name="T40" fmla="*/ 2147483647 w 269"/>
              <a:gd name="T41" fmla="*/ 2147483647 h 214"/>
              <a:gd name="T42" fmla="*/ 2147483647 w 269"/>
              <a:gd name="T43" fmla="*/ 2147483647 h 214"/>
              <a:gd name="T44" fmla="*/ 2147483647 w 269"/>
              <a:gd name="T45" fmla="*/ 2147483647 h 214"/>
              <a:gd name="T46" fmla="*/ 2147483647 w 269"/>
              <a:gd name="T47" fmla="*/ 2147483647 h 214"/>
              <a:gd name="T48" fmla="*/ 2147483647 w 269"/>
              <a:gd name="T49" fmla="*/ 2147483647 h 214"/>
              <a:gd name="T50" fmla="*/ 0 w 269"/>
              <a:gd name="T51" fmla="*/ 0 h 214"/>
              <a:gd name="T52" fmla="*/ 2147483647 w 269"/>
              <a:gd name="T53" fmla="*/ 2147483647 h 214"/>
              <a:gd name="T54" fmla="*/ 2147483647 w 269"/>
              <a:gd name="T55" fmla="*/ 2147483647 h 214"/>
              <a:gd name="T56" fmla="*/ 2147483647 w 269"/>
              <a:gd name="T57" fmla="*/ 2147483647 h 214"/>
              <a:gd name="T58" fmla="*/ 2147483647 w 269"/>
              <a:gd name="T59" fmla="*/ 2147483647 h 214"/>
              <a:gd name="T60" fmla="*/ 2147483647 w 269"/>
              <a:gd name="T61" fmla="*/ 2147483647 h 214"/>
              <a:gd name="T62" fmla="*/ 2147483647 w 269"/>
              <a:gd name="T63" fmla="*/ 2147483647 h 214"/>
              <a:gd name="T64" fmla="*/ 2147483647 w 269"/>
              <a:gd name="T65" fmla="*/ 2147483647 h 214"/>
              <a:gd name="T66" fmla="*/ 2147483647 w 269"/>
              <a:gd name="T67" fmla="*/ 2147483647 h 214"/>
              <a:gd name="T68" fmla="*/ 2147483647 w 269"/>
              <a:gd name="T69" fmla="*/ 2147483647 h 214"/>
              <a:gd name="T70" fmla="*/ 2147483647 w 269"/>
              <a:gd name="T71" fmla="*/ 2147483647 h 214"/>
              <a:gd name="T72" fmla="*/ 2147483647 w 269"/>
              <a:gd name="T73" fmla="*/ 2147483647 h 214"/>
              <a:gd name="T74" fmla="*/ 2147483647 w 269"/>
              <a:gd name="T75" fmla="*/ 2147483647 h 214"/>
              <a:gd name="T76" fmla="*/ 2147483647 w 269"/>
              <a:gd name="T77" fmla="*/ 2147483647 h 214"/>
              <a:gd name="T78" fmla="*/ 2147483647 w 269"/>
              <a:gd name="T79" fmla="*/ 2147483647 h 214"/>
              <a:gd name="T80" fmla="*/ 2147483647 w 269"/>
              <a:gd name="T81" fmla="*/ 2147483647 h 214"/>
              <a:gd name="T82" fmla="*/ 2147483647 w 269"/>
              <a:gd name="T83" fmla="*/ 2147483647 h 214"/>
              <a:gd name="T84" fmla="*/ 2147483647 w 269"/>
              <a:gd name="T85" fmla="*/ 2147483647 h 214"/>
              <a:gd name="T86" fmla="*/ 2147483647 w 269"/>
              <a:gd name="T87" fmla="*/ 2147483647 h 214"/>
              <a:gd name="T88" fmla="*/ 2147483647 w 269"/>
              <a:gd name="T89" fmla="*/ 2147483647 h 214"/>
              <a:gd name="T90" fmla="*/ 2147483647 w 269"/>
              <a:gd name="T91" fmla="*/ 2147483647 h 214"/>
              <a:gd name="T92" fmla="*/ 2147483647 w 269"/>
              <a:gd name="T93" fmla="*/ 2147483647 h 214"/>
              <a:gd name="T94" fmla="*/ 2147483647 w 269"/>
              <a:gd name="T95" fmla="*/ 2147483647 h 214"/>
              <a:gd name="T96" fmla="*/ 2147483647 w 269"/>
              <a:gd name="T97" fmla="*/ 2147483647 h 214"/>
              <a:gd name="T98" fmla="*/ 2147483647 w 269"/>
              <a:gd name="T99" fmla="*/ 2147483647 h 214"/>
              <a:gd name="T100" fmla="*/ 2147483647 w 269"/>
              <a:gd name="T101" fmla="*/ 2147483647 h 214"/>
              <a:gd name="T102" fmla="*/ 2147483647 w 269"/>
              <a:gd name="T103" fmla="*/ 2147483647 h 214"/>
              <a:gd name="T104" fmla="*/ 2147483647 w 269"/>
              <a:gd name="T105" fmla="*/ 2147483647 h 214"/>
              <a:gd name="T106" fmla="*/ 2147483647 w 269"/>
              <a:gd name="T107" fmla="*/ 2147483647 h 214"/>
              <a:gd name="T108" fmla="*/ 2147483647 w 269"/>
              <a:gd name="T109" fmla="*/ 2147483647 h 214"/>
              <a:gd name="T110" fmla="*/ 2147483647 w 269"/>
              <a:gd name="T111" fmla="*/ 2147483647 h 214"/>
              <a:gd name="T112" fmla="*/ 2147483647 w 269"/>
              <a:gd name="T113" fmla="*/ 2147483647 h 214"/>
              <a:gd name="T114" fmla="*/ 2147483647 w 269"/>
              <a:gd name="T115" fmla="*/ 2147483647 h 214"/>
              <a:gd name="T116" fmla="*/ 2147483647 w 269"/>
              <a:gd name="T117" fmla="*/ 2147483647 h 2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9"/>
              <a:gd name="T178" fmla="*/ 0 h 214"/>
              <a:gd name="T179" fmla="*/ 269 w 269"/>
              <a:gd name="T180" fmla="*/ 214 h 2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9" h="214">
                <a:moveTo>
                  <a:pt x="56" y="214"/>
                </a:moveTo>
                <a:lnTo>
                  <a:pt x="5" y="194"/>
                </a:lnTo>
                <a:lnTo>
                  <a:pt x="28" y="184"/>
                </a:lnTo>
                <a:lnTo>
                  <a:pt x="45" y="177"/>
                </a:lnTo>
                <a:lnTo>
                  <a:pt x="55" y="172"/>
                </a:lnTo>
                <a:lnTo>
                  <a:pt x="59" y="167"/>
                </a:lnTo>
                <a:lnTo>
                  <a:pt x="57" y="162"/>
                </a:lnTo>
                <a:lnTo>
                  <a:pt x="48" y="155"/>
                </a:lnTo>
                <a:lnTo>
                  <a:pt x="31" y="145"/>
                </a:lnTo>
                <a:lnTo>
                  <a:pt x="8" y="130"/>
                </a:lnTo>
                <a:lnTo>
                  <a:pt x="27" y="122"/>
                </a:lnTo>
                <a:lnTo>
                  <a:pt x="39" y="115"/>
                </a:lnTo>
                <a:lnTo>
                  <a:pt x="46" y="109"/>
                </a:lnTo>
                <a:lnTo>
                  <a:pt x="48" y="104"/>
                </a:lnTo>
                <a:lnTo>
                  <a:pt x="44" y="97"/>
                </a:lnTo>
                <a:lnTo>
                  <a:pt x="36" y="89"/>
                </a:lnTo>
                <a:lnTo>
                  <a:pt x="22" y="78"/>
                </a:lnTo>
                <a:lnTo>
                  <a:pt x="4" y="63"/>
                </a:lnTo>
                <a:lnTo>
                  <a:pt x="20" y="57"/>
                </a:lnTo>
                <a:lnTo>
                  <a:pt x="33" y="52"/>
                </a:lnTo>
                <a:lnTo>
                  <a:pt x="41" y="47"/>
                </a:lnTo>
                <a:lnTo>
                  <a:pt x="44" y="41"/>
                </a:lnTo>
                <a:lnTo>
                  <a:pt x="41" y="35"/>
                </a:lnTo>
                <a:lnTo>
                  <a:pt x="34" y="26"/>
                </a:lnTo>
                <a:lnTo>
                  <a:pt x="20" y="15"/>
                </a:lnTo>
                <a:lnTo>
                  <a:pt x="0" y="0"/>
                </a:lnTo>
                <a:lnTo>
                  <a:pt x="268" y="67"/>
                </a:lnTo>
                <a:lnTo>
                  <a:pt x="265" y="74"/>
                </a:lnTo>
                <a:lnTo>
                  <a:pt x="263" y="82"/>
                </a:lnTo>
                <a:lnTo>
                  <a:pt x="261" y="89"/>
                </a:lnTo>
                <a:lnTo>
                  <a:pt x="259" y="96"/>
                </a:lnTo>
                <a:lnTo>
                  <a:pt x="258" y="104"/>
                </a:lnTo>
                <a:lnTo>
                  <a:pt x="258" y="111"/>
                </a:lnTo>
                <a:lnTo>
                  <a:pt x="257" y="118"/>
                </a:lnTo>
                <a:lnTo>
                  <a:pt x="257" y="125"/>
                </a:lnTo>
                <a:lnTo>
                  <a:pt x="258" y="132"/>
                </a:lnTo>
                <a:lnTo>
                  <a:pt x="258" y="139"/>
                </a:lnTo>
                <a:lnTo>
                  <a:pt x="259" y="146"/>
                </a:lnTo>
                <a:lnTo>
                  <a:pt x="261" y="154"/>
                </a:lnTo>
                <a:lnTo>
                  <a:pt x="262" y="161"/>
                </a:lnTo>
                <a:lnTo>
                  <a:pt x="265" y="168"/>
                </a:lnTo>
                <a:lnTo>
                  <a:pt x="267" y="175"/>
                </a:lnTo>
                <a:lnTo>
                  <a:pt x="269" y="181"/>
                </a:lnTo>
                <a:lnTo>
                  <a:pt x="255" y="181"/>
                </a:lnTo>
                <a:lnTo>
                  <a:pt x="242" y="180"/>
                </a:lnTo>
                <a:lnTo>
                  <a:pt x="228" y="180"/>
                </a:lnTo>
                <a:lnTo>
                  <a:pt x="216" y="180"/>
                </a:lnTo>
                <a:lnTo>
                  <a:pt x="203" y="181"/>
                </a:lnTo>
                <a:lnTo>
                  <a:pt x="190" y="181"/>
                </a:lnTo>
                <a:lnTo>
                  <a:pt x="177" y="183"/>
                </a:lnTo>
                <a:lnTo>
                  <a:pt x="164" y="184"/>
                </a:lnTo>
                <a:lnTo>
                  <a:pt x="152" y="185"/>
                </a:lnTo>
                <a:lnTo>
                  <a:pt x="139" y="188"/>
                </a:lnTo>
                <a:lnTo>
                  <a:pt x="126" y="191"/>
                </a:lnTo>
                <a:lnTo>
                  <a:pt x="113" y="194"/>
                </a:lnTo>
                <a:lnTo>
                  <a:pt x="99" y="198"/>
                </a:lnTo>
                <a:lnTo>
                  <a:pt x="85" y="203"/>
                </a:lnTo>
                <a:lnTo>
                  <a:pt x="71" y="208"/>
                </a:lnTo>
                <a:lnTo>
                  <a:pt x="56" y="214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0" name="Freeform 22"/>
          <p:cNvSpPr>
            <a:spLocks/>
          </p:cNvSpPr>
          <p:nvPr/>
        </p:nvSpPr>
        <p:spPr bwMode="auto">
          <a:xfrm>
            <a:off x="8112125" y="5073650"/>
            <a:ext cx="101600" cy="47625"/>
          </a:xfrm>
          <a:custGeom>
            <a:avLst/>
            <a:gdLst>
              <a:gd name="T0" fmla="*/ 2147483647 w 72"/>
              <a:gd name="T1" fmla="*/ 0 h 34"/>
              <a:gd name="T2" fmla="*/ 2147483647 w 72"/>
              <a:gd name="T3" fmla="*/ 2147483647 h 34"/>
              <a:gd name="T4" fmla="*/ 2147483647 w 72"/>
              <a:gd name="T5" fmla="*/ 2147483647 h 34"/>
              <a:gd name="T6" fmla="*/ 2147483647 w 72"/>
              <a:gd name="T7" fmla="*/ 2147483647 h 34"/>
              <a:gd name="T8" fmla="*/ 2147483647 w 72"/>
              <a:gd name="T9" fmla="*/ 0 h 34"/>
              <a:gd name="T10" fmla="*/ 2147483647 w 72"/>
              <a:gd name="T11" fmla="*/ 2147483647 h 34"/>
              <a:gd name="T12" fmla="*/ 2147483647 w 72"/>
              <a:gd name="T13" fmla="*/ 0 h 34"/>
              <a:gd name="T14" fmla="*/ 0 w 72"/>
              <a:gd name="T15" fmla="*/ 2147483647 h 34"/>
              <a:gd name="T16" fmla="*/ 2147483647 w 72"/>
              <a:gd name="T17" fmla="*/ 2147483647 h 34"/>
              <a:gd name="T18" fmla="*/ 2147483647 w 72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34"/>
              <a:gd name="T32" fmla="*/ 72 w 72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34">
                <a:moveTo>
                  <a:pt x="15" y="0"/>
                </a:moveTo>
                <a:lnTo>
                  <a:pt x="16" y="14"/>
                </a:lnTo>
                <a:lnTo>
                  <a:pt x="66" y="34"/>
                </a:lnTo>
                <a:lnTo>
                  <a:pt x="72" y="20"/>
                </a:lnTo>
                <a:lnTo>
                  <a:pt x="21" y="0"/>
                </a:lnTo>
                <a:lnTo>
                  <a:pt x="22" y="14"/>
                </a:lnTo>
                <a:lnTo>
                  <a:pt x="15" y="0"/>
                </a:lnTo>
                <a:lnTo>
                  <a:pt x="0" y="8"/>
                </a:lnTo>
                <a:lnTo>
                  <a:pt x="16" y="14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1" name="Freeform 23"/>
          <p:cNvSpPr>
            <a:spLocks/>
          </p:cNvSpPr>
          <p:nvPr/>
        </p:nvSpPr>
        <p:spPr bwMode="auto">
          <a:xfrm>
            <a:off x="8121650" y="4983163"/>
            <a:ext cx="103188" cy="109537"/>
          </a:xfrm>
          <a:custGeom>
            <a:avLst/>
            <a:gdLst>
              <a:gd name="T0" fmla="*/ 2147483647 w 74"/>
              <a:gd name="T1" fmla="*/ 0 h 78"/>
              <a:gd name="T2" fmla="*/ 2147483647 w 74"/>
              <a:gd name="T3" fmla="*/ 2147483647 h 78"/>
              <a:gd name="T4" fmla="*/ 2147483647 w 74"/>
              <a:gd name="T5" fmla="*/ 2147483647 h 78"/>
              <a:gd name="T6" fmla="*/ 2147483647 w 74"/>
              <a:gd name="T7" fmla="*/ 2147483647 h 78"/>
              <a:gd name="T8" fmla="*/ 2147483647 w 74"/>
              <a:gd name="T9" fmla="*/ 2147483647 h 78"/>
              <a:gd name="T10" fmla="*/ 2147483647 w 74"/>
              <a:gd name="T11" fmla="*/ 2147483647 h 78"/>
              <a:gd name="T12" fmla="*/ 2147483647 w 74"/>
              <a:gd name="T13" fmla="*/ 2147483647 h 78"/>
              <a:gd name="T14" fmla="*/ 2147483647 w 74"/>
              <a:gd name="T15" fmla="*/ 2147483647 h 78"/>
              <a:gd name="T16" fmla="*/ 2147483647 w 74"/>
              <a:gd name="T17" fmla="*/ 2147483647 h 78"/>
              <a:gd name="T18" fmla="*/ 2147483647 w 74"/>
              <a:gd name="T19" fmla="*/ 2147483647 h 78"/>
              <a:gd name="T20" fmla="*/ 2147483647 w 74"/>
              <a:gd name="T21" fmla="*/ 2147483647 h 78"/>
              <a:gd name="T22" fmla="*/ 2147483647 w 74"/>
              <a:gd name="T23" fmla="*/ 2147483647 h 78"/>
              <a:gd name="T24" fmla="*/ 2147483647 w 74"/>
              <a:gd name="T25" fmla="*/ 2147483647 h 78"/>
              <a:gd name="T26" fmla="*/ 2147483647 w 74"/>
              <a:gd name="T27" fmla="*/ 2147483647 h 78"/>
              <a:gd name="T28" fmla="*/ 2147483647 w 74"/>
              <a:gd name="T29" fmla="*/ 2147483647 h 78"/>
              <a:gd name="T30" fmla="*/ 2147483647 w 74"/>
              <a:gd name="T31" fmla="*/ 2147483647 h 78"/>
              <a:gd name="T32" fmla="*/ 2147483647 w 74"/>
              <a:gd name="T33" fmla="*/ 2147483647 h 78"/>
              <a:gd name="T34" fmla="*/ 2147483647 w 74"/>
              <a:gd name="T35" fmla="*/ 2147483647 h 78"/>
              <a:gd name="T36" fmla="*/ 2147483647 w 74"/>
              <a:gd name="T37" fmla="*/ 2147483647 h 78"/>
              <a:gd name="T38" fmla="*/ 2147483647 w 74"/>
              <a:gd name="T39" fmla="*/ 2147483647 h 78"/>
              <a:gd name="T40" fmla="*/ 2147483647 w 74"/>
              <a:gd name="T41" fmla="*/ 0 h 78"/>
              <a:gd name="T42" fmla="*/ 0 w 74"/>
              <a:gd name="T43" fmla="*/ 2147483647 h 78"/>
              <a:gd name="T44" fmla="*/ 2147483647 w 74"/>
              <a:gd name="T45" fmla="*/ 2147483647 h 78"/>
              <a:gd name="T46" fmla="*/ 2147483647 w 74"/>
              <a:gd name="T47" fmla="*/ 0 h 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"/>
              <a:gd name="T73" fmla="*/ 0 h 78"/>
              <a:gd name="T74" fmla="*/ 74 w 74"/>
              <a:gd name="T75" fmla="*/ 78 h 7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" h="78">
                <a:moveTo>
                  <a:pt x="12" y="0"/>
                </a:moveTo>
                <a:lnTo>
                  <a:pt x="11" y="14"/>
                </a:lnTo>
                <a:lnTo>
                  <a:pt x="34" y="28"/>
                </a:lnTo>
                <a:lnTo>
                  <a:pt x="51" y="38"/>
                </a:lnTo>
                <a:lnTo>
                  <a:pt x="59" y="44"/>
                </a:lnTo>
                <a:lnTo>
                  <a:pt x="59" y="43"/>
                </a:lnTo>
                <a:lnTo>
                  <a:pt x="58" y="42"/>
                </a:lnTo>
                <a:lnTo>
                  <a:pt x="49" y="47"/>
                </a:lnTo>
                <a:lnTo>
                  <a:pt x="32" y="54"/>
                </a:lnTo>
                <a:lnTo>
                  <a:pt x="9" y="64"/>
                </a:lnTo>
                <a:lnTo>
                  <a:pt x="16" y="78"/>
                </a:lnTo>
                <a:lnTo>
                  <a:pt x="38" y="68"/>
                </a:lnTo>
                <a:lnTo>
                  <a:pt x="55" y="61"/>
                </a:lnTo>
                <a:lnTo>
                  <a:pt x="66" y="55"/>
                </a:lnTo>
                <a:lnTo>
                  <a:pt x="74" y="45"/>
                </a:lnTo>
                <a:lnTo>
                  <a:pt x="69" y="34"/>
                </a:lnTo>
                <a:lnTo>
                  <a:pt x="59" y="26"/>
                </a:lnTo>
                <a:lnTo>
                  <a:pt x="42" y="15"/>
                </a:lnTo>
                <a:lnTo>
                  <a:pt x="19" y="1"/>
                </a:lnTo>
                <a:lnTo>
                  <a:pt x="19" y="14"/>
                </a:lnTo>
                <a:lnTo>
                  <a:pt x="12" y="0"/>
                </a:lnTo>
                <a:lnTo>
                  <a:pt x="0" y="7"/>
                </a:lnTo>
                <a:lnTo>
                  <a:pt x="11" y="14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2" name="Freeform 24"/>
          <p:cNvSpPr>
            <a:spLocks/>
          </p:cNvSpPr>
          <p:nvPr/>
        </p:nvSpPr>
        <p:spPr bwMode="auto">
          <a:xfrm>
            <a:off x="8116888" y="4887913"/>
            <a:ext cx="93662" cy="114300"/>
          </a:xfrm>
          <a:custGeom>
            <a:avLst/>
            <a:gdLst>
              <a:gd name="T0" fmla="*/ 2147483647 w 66"/>
              <a:gd name="T1" fmla="*/ 0 h 81"/>
              <a:gd name="T2" fmla="*/ 2147483647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2147483647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2147483647 w 66"/>
              <a:gd name="T35" fmla="*/ 2147483647 h 81"/>
              <a:gd name="T36" fmla="*/ 2147483647 w 66"/>
              <a:gd name="T37" fmla="*/ 2147483647 h 81"/>
              <a:gd name="T38" fmla="*/ 2147483647 w 66"/>
              <a:gd name="T39" fmla="*/ 2147483647 h 81"/>
              <a:gd name="T40" fmla="*/ 2147483647 w 66"/>
              <a:gd name="T41" fmla="*/ 0 h 81"/>
              <a:gd name="T42" fmla="*/ 0 w 66"/>
              <a:gd name="T43" fmla="*/ 2147483647 h 81"/>
              <a:gd name="T44" fmla="*/ 2147483647 w 66"/>
              <a:gd name="T45" fmla="*/ 2147483647 h 81"/>
              <a:gd name="T46" fmla="*/ 2147483647 w 66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6"/>
              <a:gd name="T73" fmla="*/ 0 h 81"/>
              <a:gd name="T74" fmla="*/ 66 w 66"/>
              <a:gd name="T75" fmla="*/ 81 h 8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6" h="81">
                <a:moveTo>
                  <a:pt x="11" y="0"/>
                </a:moveTo>
                <a:lnTo>
                  <a:pt x="10" y="13"/>
                </a:lnTo>
                <a:lnTo>
                  <a:pt x="28" y="28"/>
                </a:lnTo>
                <a:lnTo>
                  <a:pt x="41" y="39"/>
                </a:lnTo>
                <a:lnTo>
                  <a:pt x="48" y="46"/>
                </a:lnTo>
                <a:lnTo>
                  <a:pt x="51" y="49"/>
                </a:lnTo>
                <a:lnTo>
                  <a:pt x="51" y="48"/>
                </a:lnTo>
                <a:lnTo>
                  <a:pt x="45" y="52"/>
                </a:lnTo>
                <a:lnTo>
                  <a:pt x="33" y="59"/>
                </a:lnTo>
                <a:lnTo>
                  <a:pt x="15" y="67"/>
                </a:lnTo>
                <a:lnTo>
                  <a:pt x="22" y="81"/>
                </a:lnTo>
                <a:lnTo>
                  <a:pt x="40" y="72"/>
                </a:lnTo>
                <a:lnTo>
                  <a:pt x="53" y="65"/>
                </a:lnTo>
                <a:lnTo>
                  <a:pt x="62" y="57"/>
                </a:lnTo>
                <a:lnTo>
                  <a:pt x="66" y="46"/>
                </a:lnTo>
                <a:lnTo>
                  <a:pt x="60" y="37"/>
                </a:lnTo>
                <a:lnTo>
                  <a:pt x="51" y="28"/>
                </a:lnTo>
                <a:lnTo>
                  <a:pt x="37" y="17"/>
                </a:lnTo>
                <a:lnTo>
                  <a:pt x="19" y="2"/>
                </a:lnTo>
                <a:lnTo>
                  <a:pt x="17" y="14"/>
                </a:lnTo>
                <a:lnTo>
                  <a:pt x="11" y="0"/>
                </a:lnTo>
                <a:lnTo>
                  <a:pt x="0" y="5"/>
                </a:lnTo>
                <a:lnTo>
                  <a:pt x="10" y="13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3" name="Freeform 25"/>
          <p:cNvSpPr>
            <a:spLocks/>
          </p:cNvSpPr>
          <p:nvPr/>
        </p:nvSpPr>
        <p:spPr bwMode="auto">
          <a:xfrm>
            <a:off x="8083550" y="4786313"/>
            <a:ext cx="119063" cy="122237"/>
          </a:xfrm>
          <a:custGeom>
            <a:avLst/>
            <a:gdLst>
              <a:gd name="T0" fmla="*/ 2147483647 w 85"/>
              <a:gd name="T1" fmla="*/ 2147483647 h 86"/>
              <a:gd name="T2" fmla="*/ 2147483647 w 85"/>
              <a:gd name="T3" fmla="*/ 2147483647 h 86"/>
              <a:gd name="T4" fmla="*/ 2147483647 w 85"/>
              <a:gd name="T5" fmla="*/ 2147483647 h 86"/>
              <a:gd name="T6" fmla="*/ 2147483647 w 85"/>
              <a:gd name="T7" fmla="*/ 2147483647 h 86"/>
              <a:gd name="T8" fmla="*/ 2147483647 w 85"/>
              <a:gd name="T9" fmla="*/ 2147483647 h 86"/>
              <a:gd name="T10" fmla="*/ 2147483647 w 85"/>
              <a:gd name="T11" fmla="*/ 2147483647 h 86"/>
              <a:gd name="T12" fmla="*/ 2147483647 w 85"/>
              <a:gd name="T13" fmla="*/ 2147483647 h 86"/>
              <a:gd name="T14" fmla="*/ 2147483647 w 85"/>
              <a:gd name="T15" fmla="*/ 2147483647 h 86"/>
              <a:gd name="T16" fmla="*/ 2147483647 w 85"/>
              <a:gd name="T17" fmla="*/ 2147483647 h 86"/>
              <a:gd name="T18" fmla="*/ 2147483647 w 85"/>
              <a:gd name="T19" fmla="*/ 2147483647 h 86"/>
              <a:gd name="T20" fmla="*/ 2147483647 w 85"/>
              <a:gd name="T21" fmla="*/ 2147483647 h 86"/>
              <a:gd name="T22" fmla="*/ 2147483647 w 85"/>
              <a:gd name="T23" fmla="*/ 2147483647 h 86"/>
              <a:gd name="T24" fmla="*/ 2147483647 w 85"/>
              <a:gd name="T25" fmla="*/ 2147483647 h 86"/>
              <a:gd name="T26" fmla="*/ 2147483647 w 85"/>
              <a:gd name="T27" fmla="*/ 2147483647 h 86"/>
              <a:gd name="T28" fmla="*/ 2147483647 w 85"/>
              <a:gd name="T29" fmla="*/ 2147483647 h 86"/>
              <a:gd name="T30" fmla="*/ 2147483647 w 85"/>
              <a:gd name="T31" fmla="*/ 2147483647 h 86"/>
              <a:gd name="T32" fmla="*/ 2147483647 w 85"/>
              <a:gd name="T33" fmla="*/ 2147483647 h 86"/>
              <a:gd name="T34" fmla="*/ 2147483647 w 85"/>
              <a:gd name="T35" fmla="*/ 2147483647 h 86"/>
              <a:gd name="T36" fmla="*/ 2147483647 w 85"/>
              <a:gd name="T37" fmla="*/ 2147483647 h 86"/>
              <a:gd name="T38" fmla="*/ 2147483647 w 85"/>
              <a:gd name="T39" fmla="*/ 2147483647 h 86"/>
              <a:gd name="T40" fmla="*/ 2147483647 w 85"/>
              <a:gd name="T41" fmla="*/ 2147483647 h 86"/>
              <a:gd name="T42" fmla="*/ 0 w 85"/>
              <a:gd name="T43" fmla="*/ 0 h 86"/>
              <a:gd name="T44" fmla="*/ 2147483647 w 85"/>
              <a:gd name="T45" fmla="*/ 2147483647 h 86"/>
              <a:gd name="T46" fmla="*/ 2147483647 w 85"/>
              <a:gd name="T47" fmla="*/ 2147483647 h 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5"/>
              <a:gd name="T73" fmla="*/ 0 h 86"/>
              <a:gd name="T74" fmla="*/ 85 w 85"/>
              <a:gd name="T75" fmla="*/ 86 h 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5" h="86">
                <a:moveTo>
                  <a:pt x="35" y="9"/>
                </a:moveTo>
                <a:lnTo>
                  <a:pt x="29" y="22"/>
                </a:lnTo>
                <a:lnTo>
                  <a:pt x="49" y="37"/>
                </a:lnTo>
                <a:lnTo>
                  <a:pt x="63" y="48"/>
                </a:lnTo>
                <a:lnTo>
                  <a:pt x="69" y="55"/>
                </a:lnTo>
                <a:lnTo>
                  <a:pt x="70" y="57"/>
                </a:lnTo>
                <a:lnTo>
                  <a:pt x="69" y="57"/>
                </a:lnTo>
                <a:lnTo>
                  <a:pt x="63" y="61"/>
                </a:lnTo>
                <a:lnTo>
                  <a:pt x="52" y="66"/>
                </a:lnTo>
                <a:lnTo>
                  <a:pt x="35" y="72"/>
                </a:lnTo>
                <a:lnTo>
                  <a:pt x="41" y="86"/>
                </a:lnTo>
                <a:lnTo>
                  <a:pt x="57" y="80"/>
                </a:lnTo>
                <a:lnTo>
                  <a:pt x="70" y="75"/>
                </a:lnTo>
                <a:lnTo>
                  <a:pt x="80" y="68"/>
                </a:lnTo>
                <a:lnTo>
                  <a:pt x="85" y="58"/>
                </a:lnTo>
                <a:lnTo>
                  <a:pt x="82" y="47"/>
                </a:lnTo>
                <a:lnTo>
                  <a:pt x="73" y="36"/>
                </a:lnTo>
                <a:lnTo>
                  <a:pt x="59" y="25"/>
                </a:lnTo>
                <a:lnTo>
                  <a:pt x="38" y="10"/>
                </a:lnTo>
                <a:lnTo>
                  <a:pt x="32" y="23"/>
                </a:lnTo>
                <a:lnTo>
                  <a:pt x="35" y="9"/>
                </a:lnTo>
                <a:lnTo>
                  <a:pt x="0" y="0"/>
                </a:lnTo>
                <a:lnTo>
                  <a:pt x="29" y="22"/>
                </a:lnTo>
                <a:lnTo>
                  <a:pt x="35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4" name="Freeform 26"/>
          <p:cNvSpPr>
            <a:spLocks/>
          </p:cNvSpPr>
          <p:nvPr/>
        </p:nvSpPr>
        <p:spPr bwMode="auto">
          <a:xfrm>
            <a:off x="8128000" y="4799013"/>
            <a:ext cx="395288" cy="114300"/>
          </a:xfrm>
          <a:custGeom>
            <a:avLst/>
            <a:gdLst>
              <a:gd name="T0" fmla="*/ 2147483647 w 280"/>
              <a:gd name="T1" fmla="*/ 2147483647 h 81"/>
              <a:gd name="T2" fmla="*/ 2147483647 w 280"/>
              <a:gd name="T3" fmla="*/ 2147483647 h 81"/>
              <a:gd name="T4" fmla="*/ 2147483647 w 280"/>
              <a:gd name="T5" fmla="*/ 0 h 81"/>
              <a:gd name="T6" fmla="*/ 0 w 280"/>
              <a:gd name="T7" fmla="*/ 2147483647 h 81"/>
              <a:gd name="T8" fmla="*/ 2147483647 w 280"/>
              <a:gd name="T9" fmla="*/ 2147483647 h 81"/>
              <a:gd name="T10" fmla="*/ 2147483647 w 280"/>
              <a:gd name="T11" fmla="*/ 2147483647 h 81"/>
              <a:gd name="T12" fmla="*/ 2147483647 w 280"/>
              <a:gd name="T13" fmla="*/ 2147483647 h 81"/>
              <a:gd name="T14" fmla="*/ 2147483647 w 280"/>
              <a:gd name="T15" fmla="*/ 2147483647 h 81"/>
              <a:gd name="T16" fmla="*/ 2147483647 w 280"/>
              <a:gd name="T17" fmla="*/ 2147483647 h 81"/>
              <a:gd name="T18" fmla="*/ 2147483647 w 280"/>
              <a:gd name="T19" fmla="*/ 2147483647 h 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0"/>
              <a:gd name="T31" fmla="*/ 0 h 81"/>
              <a:gd name="T32" fmla="*/ 280 w 280"/>
              <a:gd name="T33" fmla="*/ 81 h 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0" h="81">
                <a:moveTo>
                  <a:pt x="277" y="77"/>
                </a:moveTo>
                <a:lnTo>
                  <a:pt x="272" y="66"/>
                </a:lnTo>
                <a:lnTo>
                  <a:pt x="3" y="0"/>
                </a:lnTo>
                <a:lnTo>
                  <a:pt x="0" y="14"/>
                </a:lnTo>
                <a:lnTo>
                  <a:pt x="268" y="81"/>
                </a:lnTo>
                <a:lnTo>
                  <a:pt x="263" y="71"/>
                </a:lnTo>
                <a:lnTo>
                  <a:pt x="277" y="77"/>
                </a:lnTo>
                <a:lnTo>
                  <a:pt x="280" y="69"/>
                </a:lnTo>
                <a:lnTo>
                  <a:pt x="272" y="66"/>
                </a:lnTo>
                <a:lnTo>
                  <a:pt x="277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5" name="Freeform 27"/>
          <p:cNvSpPr>
            <a:spLocks/>
          </p:cNvSpPr>
          <p:nvPr/>
        </p:nvSpPr>
        <p:spPr bwMode="auto">
          <a:xfrm>
            <a:off x="8483600" y="4899025"/>
            <a:ext cx="42863" cy="176213"/>
          </a:xfrm>
          <a:custGeom>
            <a:avLst/>
            <a:gdLst>
              <a:gd name="T0" fmla="*/ 2147483647 w 30"/>
              <a:gd name="T1" fmla="*/ 2147483647 h 125"/>
              <a:gd name="T2" fmla="*/ 2147483647 w 30"/>
              <a:gd name="T3" fmla="*/ 2147483647 h 125"/>
              <a:gd name="T4" fmla="*/ 2147483647 w 30"/>
              <a:gd name="T5" fmla="*/ 2147483647 h 125"/>
              <a:gd name="T6" fmla="*/ 2147483647 w 30"/>
              <a:gd name="T7" fmla="*/ 2147483647 h 125"/>
              <a:gd name="T8" fmla="*/ 2147483647 w 30"/>
              <a:gd name="T9" fmla="*/ 2147483647 h 125"/>
              <a:gd name="T10" fmla="*/ 2147483647 w 30"/>
              <a:gd name="T11" fmla="*/ 2147483647 h 125"/>
              <a:gd name="T12" fmla="*/ 2147483647 w 30"/>
              <a:gd name="T13" fmla="*/ 2147483647 h 125"/>
              <a:gd name="T14" fmla="*/ 2147483647 w 30"/>
              <a:gd name="T15" fmla="*/ 2147483647 h 125"/>
              <a:gd name="T16" fmla="*/ 2147483647 w 30"/>
              <a:gd name="T17" fmla="*/ 2147483647 h 125"/>
              <a:gd name="T18" fmla="*/ 2147483647 w 30"/>
              <a:gd name="T19" fmla="*/ 2147483647 h 125"/>
              <a:gd name="T20" fmla="*/ 2147483647 w 30"/>
              <a:gd name="T21" fmla="*/ 2147483647 h 125"/>
              <a:gd name="T22" fmla="*/ 2147483647 w 30"/>
              <a:gd name="T23" fmla="*/ 2147483647 h 125"/>
              <a:gd name="T24" fmla="*/ 2147483647 w 30"/>
              <a:gd name="T25" fmla="*/ 2147483647 h 125"/>
              <a:gd name="T26" fmla="*/ 2147483647 w 30"/>
              <a:gd name="T27" fmla="*/ 2147483647 h 125"/>
              <a:gd name="T28" fmla="*/ 2147483647 w 30"/>
              <a:gd name="T29" fmla="*/ 2147483647 h 125"/>
              <a:gd name="T30" fmla="*/ 2147483647 w 30"/>
              <a:gd name="T31" fmla="*/ 2147483647 h 125"/>
              <a:gd name="T32" fmla="*/ 2147483647 w 30"/>
              <a:gd name="T33" fmla="*/ 2147483647 h 125"/>
              <a:gd name="T34" fmla="*/ 2147483647 w 30"/>
              <a:gd name="T35" fmla="*/ 2147483647 h 125"/>
              <a:gd name="T36" fmla="*/ 2147483647 w 30"/>
              <a:gd name="T37" fmla="*/ 0 h 125"/>
              <a:gd name="T38" fmla="*/ 2147483647 w 30"/>
              <a:gd name="T39" fmla="*/ 2147483647 h 125"/>
              <a:gd name="T40" fmla="*/ 2147483647 w 30"/>
              <a:gd name="T41" fmla="*/ 2147483647 h 125"/>
              <a:gd name="T42" fmla="*/ 2147483647 w 30"/>
              <a:gd name="T43" fmla="*/ 2147483647 h 125"/>
              <a:gd name="T44" fmla="*/ 2147483647 w 30"/>
              <a:gd name="T45" fmla="*/ 2147483647 h 125"/>
              <a:gd name="T46" fmla="*/ 2147483647 w 30"/>
              <a:gd name="T47" fmla="*/ 2147483647 h 125"/>
              <a:gd name="T48" fmla="*/ 0 w 30"/>
              <a:gd name="T49" fmla="*/ 2147483647 h 125"/>
              <a:gd name="T50" fmla="*/ 0 w 30"/>
              <a:gd name="T51" fmla="*/ 2147483647 h 125"/>
              <a:gd name="T52" fmla="*/ 0 w 30"/>
              <a:gd name="T53" fmla="*/ 2147483647 h 125"/>
              <a:gd name="T54" fmla="*/ 0 w 30"/>
              <a:gd name="T55" fmla="*/ 2147483647 h 125"/>
              <a:gd name="T56" fmla="*/ 2147483647 w 30"/>
              <a:gd name="T57" fmla="*/ 2147483647 h 125"/>
              <a:gd name="T58" fmla="*/ 2147483647 w 30"/>
              <a:gd name="T59" fmla="*/ 2147483647 h 125"/>
              <a:gd name="T60" fmla="*/ 2147483647 w 30"/>
              <a:gd name="T61" fmla="*/ 2147483647 h 125"/>
              <a:gd name="T62" fmla="*/ 2147483647 w 30"/>
              <a:gd name="T63" fmla="*/ 2147483647 h 125"/>
              <a:gd name="T64" fmla="*/ 2147483647 w 30"/>
              <a:gd name="T65" fmla="*/ 2147483647 h 125"/>
              <a:gd name="T66" fmla="*/ 2147483647 w 30"/>
              <a:gd name="T67" fmla="*/ 2147483647 h 125"/>
              <a:gd name="T68" fmla="*/ 2147483647 w 30"/>
              <a:gd name="T69" fmla="*/ 2147483647 h 125"/>
              <a:gd name="T70" fmla="*/ 2147483647 w 30"/>
              <a:gd name="T71" fmla="*/ 2147483647 h 125"/>
              <a:gd name="T72" fmla="*/ 2147483647 w 30"/>
              <a:gd name="T73" fmla="*/ 2147483647 h 125"/>
              <a:gd name="T74" fmla="*/ 2147483647 w 30"/>
              <a:gd name="T75" fmla="*/ 2147483647 h 125"/>
              <a:gd name="T76" fmla="*/ 2147483647 w 30"/>
              <a:gd name="T77" fmla="*/ 2147483647 h 125"/>
              <a:gd name="T78" fmla="*/ 2147483647 w 30"/>
              <a:gd name="T79" fmla="*/ 2147483647 h 1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"/>
              <a:gd name="T121" fmla="*/ 0 h 125"/>
              <a:gd name="T122" fmla="*/ 30 w 30"/>
              <a:gd name="T123" fmla="*/ 125 h 12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" h="125">
                <a:moveTo>
                  <a:pt x="19" y="125"/>
                </a:moveTo>
                <a:lnTo>
                  <a:pt x="26" y="115"/>
                </a:lnTo>
                <a:lnTo>
                  <a:pt x="24" y="108"/>
                </a:lnTo>
                <a:lnTo>
                  <a:pt x="22" y="101"/>
                </a:lnTo>
                <a:lnTo>
                  <a:pt x="19" y="94"/>
                </a:lnTo>
                <a:lnTo>
                  <a:pt x="18" y="88"/>
                </a:lnTo>
                <a:lnTo>
                  <a:pt x="17" y="81"/>
                </a:lnTo>
                <a:lnTo>
                  <a:pt x="16" y="74"/>
                </a:lnTo>
                <a:lnTo>
                  <a:pt x="15" y="68"/>
                </a:lnTo>
                <a:lnTo>
                  <a:pt x="15" y="60"/>
                </a:lnTo>
                <a:lnTo>
                  <a:pt x="15" y="55"/>
                </a:lnTo>
                <a:lnTo>
                  <a:pt x="15" y="47"/>
                </a:lnTo>
                <a:lnTo>
                  <a:pt x="16" y="41"/>
                </a:lnTo>
                <a:lnTo>
                  <a:pt x="17" y="34"/>
                </a:lnTo>
                <a:lnTo>
                  <a:pt x="19" y="27"/>
                </a:lnTo>
                <a:lnTo>
                  <a:pt x="20" y="20"/>
                </a:lnTo>
                <a:lnTo>
                  <a:pt x="22" y="13"/>
                </a:lnTo>
                <a:lnTo>
                  <a:pt x="25" y="6"/>
                </a:lnTo>
                <a:lnTo>
                  <a:pt x="11" y="0"/>
                </a:lnTo>
                <a:lnTo>
                  <a:pt x="8" y="8"/>
                </a:lnTo>
                <a:lnTo>
                  <a:pt x="5" y="16"/>
                </a:lnTo>
                <a:lnTo>
                  <a:pt x="4" y="24"/>
                </a:lnTo>
                <a:lnTo>
                  <a:pt x="2" y="30"/>
                </a:lnTo>
                <a:lnTo>
                  <a:pt x="1" y="39"/>
                </a:lnTo>
                <a:lnTo>
                  <a:pt x="0" y="46"/>
                </a:lnTo>
                <a:lnTo>
                  <a:pt x="0" y="53"/>
                </a:lnTo>
                <a:lnTo>
                  <a:pt x="0" y="62"/>
                </a:lnTo>
                <a:lnTo>
                  <a:pt x="0" y="69"/>
                </a:lnTo>
                <a:lnTo>
                  <a:pt x="1" y="77"/>
                </a:lnTo>
                <a:lnTo>
                  <a:pt x="2" y="83"/>
                </a:lnTo>
                <a:lnTo>
                  <a:pt x="3" y="92"/>
                </a:lnTo>
                <a:lnTo>
                  <a:pt x="5" y="99"/>
                </a:lnTo>
                <a:lnTo>
                  <a:pt x="8" y="106"/>
                </a:lnTo>
                <a:lnTo>
                  <a:pt x="10" y="113"/>
                </a:lnTo>
                <a:lnTo>
                  <a:pt x="12" y="120"/>
                </a:lnTo>
                <a:lnTo>
                  <a:pt x="20" y="110"/>
                </a:lnTo>
                <a:lnTo>
                  <a:pt x="19" y="125"/>
                </a:lnTo>
                <a:lnTo>
                  <a:pt x="30" y="125"/>
                </a:lnTo>
                <a:lnTo>
                  <a:pt x="26" y="115"/>
                </a:lnTo>
                <a:lnTo>
                  <a:pt x="19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6" name="Freeform 28"/>
          <p:cNvSpPr>
            <a:spLocks/>
          </p:cNvSpPr>
          <p:nvPr/>
        </p:nvSpPr>
        <p:spPr bwMode="auto">
          <a:xfrm>
            <a:off x="8205788" y="5053013"/>
            <a:ext cx="306387" cy="69850"/>
          </a:xfrm>
          <a:custGeom>
            <a:avLst/>
            <a:gdLst>
              <a:gd name="T0" fmla="*/ 0 w 217"/>
              <a:gd name="T1" fmla="*/ 2147483647 h 49"/>
              <a:gd name="T2" fmla="*/ 2147483647 w 217"/>
              <a:gd name="T3" fmla="*/ 2147483647 h 49"/>
              <a:gd name="T4" fmla="*/ 2147483647 w 217"/>
              <a:gd name="T5" fmla="*/ 2147483647 h 49"/>
              <a:gd name="T6" fmla="*/ 2147483647 w 217"/>
              <a:gd name="T7" fmla="*/ 2147483647 h 49"/>
              <a:gd name="T8" fmla="*/ 2147483647 w 217"/>
              <a:gd name="T9" fmla="*/ 2147483647 h 49"/>
              <a:gd name="T10" fmla="*/ 2147483647 w 217"/>
              <a:gd name="T11" fmla="*/ 2147483647 h 49"/>
              <a:gd name="T12" fmla="*/ 2147483647 w 217"/>
              <a:gd name="T13" fmla="*/ 2147483647 h 49"/>
              <a:gd name="T14" fmla="*/ 2147483647 w 217"/>
              <a:gd name="T15" fmla="*/ 2147483647 h 49"/>
              <a:gd name="T16" fmla="*/ 2147483647 w 217"/>
              <a:gd name="T17" fmla="*/ 2147483647 h 49"/>
              <a:gd name="T18" fmla="*/ 2147483647 w 217"/>
              <a:gd name="T19" fmla="*/ 2147483647 h 49"/>
              <a:gd name="T20" fmla="*/ 2147483647 w 217"/>
              <a:gd name="T21" fmla="*/ 2147483647 h 49"/>
              <a:gd name="T22" fmla="*/ 2147483647 w 217"/>
              <a:gd name="T23" fmla="*/ 2147483647 h 49"/>
              <a:gd name="T24" fmla="*/ 2147483647 w 217"/>
              <a:gd name="T25" fmla="*/ 2147483647 h 49"/>
              <a:gd name="T26" fmla="*/ 2147483647 w 217"/>
              <a:gd name="T27" fmla="*/ 2147483647 h 49"/>
              <a:gd name="T28" fmla="*/ 2147483647 w 217"/>
              <a:gd name="T29" fmla="*/ 2147483647 h 49"/>
              <a:gd name="T30" fmla="*/ 2147483647 w 217"/>
              <a:gd name="T31" fmla="*/ 2147483647 h 49"/>
              <a:gd name="T32" fmla="*/ 2147483647 w 217"/>
              <a:gd name="T33" fmla="*/ 2147483647 h 49"/>
              <a:gd name="T34" fmla="*/ 2147483647 w 217"/>
              <a:gd name="T35" fmla="*/ 2147483647 h 49"/>
              <a:gd name="T36" fmla="*/ 2147483647 w 217"/>
              <a:gd name="T37" fmla="*/ 2147483647 h 49"/>
              <a:gd name="T38" fmla="*/ 2147483647 w 217"/>
              <a:gd name="T39" fmla="*/ 0 h 49"/>
              <a:gd name="T40" fmla="*/ 2147483647 w 217"/>
              <a:gd name="T41" fmla="*/ 0 h 49"/>
              <a:gd name="T42" fmla="*/ 2147483647 w 217"/>
              <a:gd name="T43" fmla="*/ 0 h 49"/>
              <a:gd name="T44" fmla="*/ 2147483647 w 217"/>
              <a:gd name="T45" fmla="*/ 0 h 49"/>
              <a:gd name="T46" fmla="*/ 2147483647 w 217"/>
              <a:gd name="T47" fmla="*/ 0 h 49"/>
              <a:gd name="T48" fmla="*/ 2147483647 w 217"/>
              <a:gd name="T49" fmla="*/ 2147483647 h 49"/>
              <a:gd name="T50" fmla="*/ 2147483647 w 217"/>
              <a:gd name="T51" fmla="*/ 2147483647 h 49"/>
              <a:gd name="T52" fmla="*/ 2147483647 w 217"/>
              <a:gd name="T53" fmla="*/ 2147483647 h 49"/>
              <a:gd name="T54" fmla="*/ 2147483647 w 217"/>
              <a:gd name="T55" fmla="*/ 2147483647 h 49"/>
              <a:gd name="T56" fmla="*/ 2147483647 w 217"/>
              <a:gd name="T57" fmla="*/ 2147483647 h 49"/>
              <a:gd name="T58" fmla="*/ 2147483647 w 217"/>
              <a:gd name="T59" fmla="*/ 2147483647 h 49"/>
              <a:gd name="T60" fmla="*/ 2147483647 w 217"/>
              <a:gd name="T61" fmla="*/ 2147483647 h 49"/>
              <a:gd name="T62" fmla="*/ 2147483647 w 217"/>
              <a:gd name="T63" fmla="*/ 2147483647 h 49"/>
              <a:gd name="T64" fmla="*/ 2147483647 w 217"/>
              <a:gd name="T65" fmla="*/ 2147483647 h 49"/>
              <a:gd name="T66" fmla="*/ 2147483647 w 217"/>
              <a:gd name="T67" fmla="*/ 2147483647 h 49"/>
              <a:gd name="T68" fmla="*/ 0 w 217"/>
              <a:gd name="T69" fmla="*/ 2147483647 h 49"/>
              <a:gd name="T70" fmla="*/ 2147483647 w 217"/>
              <a:gd name="T71" fmla="*/ 2147483647 h 49"/>
              <a:gd name="T72" fmla="*/ 0 w 217"/>
              <a:gd name="T73" fmla="*/ 2147483647 h 49"/>
              <a:gd name="T74" fmla="*/ 2147483647 w 217"/>
              <a:gd name="T75" fmla="*/ 2147483647 h 49"/>
              <a:gd name="T76" fmla="*/ 2147483647 w 217"/>
              <a:gd name="T77" fmla="*/ 2147483647 h 49"/>
              <a:gd name="T78" fmla="*/ 0 w 217"/>
              <a:gd name="T79" fmla="*/ 2147483647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17"/>
              <a:gd name="T121" fmla="*/ 0 h 49"/>
              <a:gd name="T122" fmla="*/ 217 w 217"/>
              <a:gd name="T123" fmla="*/ 49 h 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17" h="49">
                <a:moveTo>
                  <a:pt x="0" y="48"/>
                </a:moveTo>
                <a:lnTo>
                  <a:pt x="6" y="48"/>
                </a:lnTo>
                <a:lnTo>
                  <a:pt x="21" y="42"/>
                </a:lnTo>
                <a:lnTo>
                  <a:pt x="34" y="37"/>
                </a:lnTo>
                <a:lnTo>
                  <a:pt x="49" y="32"/>
                </a:lnTo>
                <a:lnTo>
                  <a:pt x="62" y="28"/>
                </a:lnTo>
                <a:lnTo>
                  <a:pt x="75" y="25"/>
                </a:lnTo>
                <a:lnTo>
                  <a:pt x="88" y="22"/>
                </a:lnTo>
                <a:lnTo>
                  <a:pt x="100" y="20"/>
                </a:lnTo>
                <a:lnTo>
                  <a:pt x="112" y="18"/>
                </a:lnTo>
                <a:lnTo>
                  <a:pt x="125" y="17"/>
                </a:lnTo>
                <a:lnTo>
                  <a:pt x="137" y="16"/>
                </a:lnTo>
                <a:lnTo>
                  <a:pt x="151" y="15"/>
                </a:lnTo>
                <a:lnTo>
                  <a:pt x="163" y="15"/>
                </a:lnTo>
                <a:lnTo>
                  <a:pt x="175" y="15"/>
                </a:lnTo>
                <a:lnTo>
                  <a:pt x="189" y="15"/>
                </a:lnTo>
                <a:lnTo>
                  <a:pt x="202" y="15"/>
                </a:lnTo>
                <a:lnTo>
                  <a:pt x="216" y="16"/>
                </a:lnTo>
                <a:lnTo>
                  <a:pt x="217" y="1"/>
                </a:lnTo>
                <a:lnTo>
                  <a:pt x="203" y="0"/>
                </a:lnTo>
                <a:lnTo>
                  <a:pt x="189" y="0"/>
                </a:lnTo>
                <a:lnTo>
                  <a:pt x="175" y="0"/>
                </a:lnTo>
                <a:lnTo>
                  <a:pt x="163" y="0"/>
                </a:lnTo>
                <a:lnTo>
                  <a:pt x="149" y="0"/>
                </a:lnTo>
                <a:lnTo>
                  <a:pt x="136" y="1"/>
                </a:lnTo>
                <a:lnTo>
                  <a:pt x="124" y="2"/>
                </a:lnTo>
                <a:lnTo>
                  <a:pt x="111" y="3"/>
                </a:lnTo>
                <a:lnTo>
                  <a:pt x="98" y="5"/>
                </a:lnTo>
                <a:lnTo>
                  <a:pt x="84" y="7"/>
                </a:lnTo>
                <a:lnTo>
                  <a:pt x="71" y="10"/>
                </a:lnTo>
                <a:lnTo>
                  <a:pt x="57" y="14"/>
                </a:lnTo>
                <a:lnTo>
                  <a:pt x="44" y="18"/>
                </a:lnTo>
                <a:lnTo>
                  <a:pt x="30" y="23"/>
                </a:lnTo>
                <a:lnTo>
                  <a:pt x="15" y="28"/>
                </a:lnTo>
                <a:lnTo>
                  <a:pt x="0" y="34"/>
                </a:lnTo>
                <a:lnTo>
                  <a:pt x="6" y="34"/>
                </a:lnTo>
                <a:lnTo>
                  <a:pt x="0" y="48"/>
                </a:lnTo>
                <a:lnTo>
                  <a:pt x="3" y="49"/>
                </a:lnTo>
                <a:lnTo>
                  <a:pt x="6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7" name="Freeform 29"/>
          <p:cNvSpPr>
            <a:spLocks/>
          </p:cNvSpPr>
          <p:nvPr/>
        </p:nvSpPr>
        <p:spPr bwMode="auto">
          <a:xfrm>
            <a:off x="671513" y="4505325"/>
            <a:ext cx="2039937" cy="1308100"/>
          </a:xfrm>
          <a:custGeom>
            <a:avLst/>
            <a:gdLst>
              <a:gd name="T0" fmla="*/ 2147483647 w 1446"/>
              <a:gd name="T1" fmla="*/ 2147483647 h 927"/>
              <a:gd name="T2" fmla="*/ 2147483647 w 1446"/>
              <a:gd name="T3" fmla="*/ 2147483647 h 927"/>
              <a:gd name="T4" fmla="*/ 2147483647 w 1446"/>
              <a:gd name="T5" fmla="*/ 2147483647 h 927"/>
              <a:gd name="T6" fmla="*/ 2147483647 w 1446"/>
              <a:gd name="T7" fmla="*/ 2147483647 h 927"/>
              <a:gd name="T8" fmla="*/ 2147483647 w 1446"/>
              <a:gd name="T9" fmla="*/ 2147483647 h 927"/>
              <a:gd name="T10" fmla="*/ 2147483647 w 1446"/>
              <a:gd name="T11" fmla="*/ 2147483647 h 927"/>
              <a:gd name="T12" fmla="*/ 2147483647 w 1446"/>
              <a:gd name="T13" fmla="*/ 2147483647 h 927"/>
              <a:gd name="T14" fmla="*/ 2147483647 w 1446"/>
              <a:gd name="T15" fmla="*/ 2147483647 h 927"/>
              <a:gd name="T16" fmla="*/ 2147483647 w 1446"/>
              <a:gd name="T17" fmla="*/ 2147483647 h 927"/>
              <a:gd name="T18" fmla="*/ 2147483647 w 1446"/>
              <a:gd name="T19" fmla="*/ 2147483647 h 927"/>
              <a:gd name="T20" fmla="*/ 2147483647 w 1446"/>
              <a:gd name="T21" fmla="*/ 2147483647 h 927"/>
              <a:gd name="T22" fmla="*/ 2147483647 w 1446"/>
              <a:gd name="T23" fmla="*/ 2147483647 h 927"/>
              <a:gd name="T24" fmla="*/ 2147483647 w 1446"/>
              <a:gd name="T25" fmla="*/ 2147483647 h 927"/>
              <a:gd name="T26" fmla="*/ 2147483647 w 1446"/>
              <a:gd name="T27" fmla="*/ 2147483647 h 927"/>
              <a:gd name="T28" fmla="*/ 2147483647 w 1446"/>
              <a:gd name="T29" fmla="*/ 2147483647 h 927"/>
              <a:gd name="T30" fmla="*/ 2147483647 w 1446"/>
              <a:gd name="T31" fmla="*/ 2147483647 h 927"/>
              <a:gd name="T32" fmla="*/ 2147483647 w 1446"/>
              <a:gd name="T33" fmla="*/ 2147483647 h 927"/>
              <a:gd name="T34" fmla="*/ 2147483647 w 1446"/>
              <a:gd name="T35" fmla="*/ 2147483647 h 927"/>
              <a:gd name="T36" fmla="*/ 2147483647 w 1446"/>
              <a:gd name="T37" fmla="*/ 2147483647 h 927"/>
              <a:gd name="T38" fmla="*/ 2147483647 w 1446"/>
              <a:gd name="T39" fmla="*/ 2147483647 h 927"/>
              <a:gd name="T40" fmla="*/ 2147483647 w 1446"/>
              <a:gd name="T41" fmla="*/ 2147483647 h 927"/>
              <a:gd name="T42" fmla="*/ 2147483647 w 1446"/>
              <a:gd name="T43" fmla="*/ 2147483647 h 927"/>
              <a:gd name="T44" fmla="*/ 2147483647 w 1446"/>
              <a:gd name="T45" fmla="*/ 2147483647 h 927"/>
              <a:gd name="T46" fmla="*/ 2147483647 w 1446"/>
              <a:gd name="T47" fmla="*/ 2147483647 h 927"/>
              <a:gd name="T48" fmla="*/ 2147483647 w 1446"/>
              <a:gd name="T49" fmla="*/ 2147483647 h 927"/>
              <a:gd name="T50" fmla="*/ 2147483647 w 1446"/>
              <a:gd name="T51" fmla="*/ 2147483647 h 927"/>
              <a:gd name="T52" fmla="*/ 2147483647 w 1446"/>
              <a:gd name="T53" fmla="*/ 2147483647 h 927"/>
              <a:gd name="T54" fmla="*/ 2147483647 w 1446"/>
              <a:gd name="T55" fmla="*/ 2147483647 h 927"/>
              <a:gd name="T56" fmla="*/ 2147483647 w 1446"/>
              <a:gd name="T57" fmla="*/ 2147483647 h 927"/>
              <a:gd name="T58" fmla="*/ 2147483647 w 1446"/>
              <a:gd name="T59" fmla="*/ 2147483647 h 927"/>
              <a:gd name="T60" fmla="*/ 2147483647 w 1446"/>
              <a:gd name="T61" fmla="*/ 2147483647 h 927"/>
              <a:gd name="T62" fmla="*/ 2147483647 w 1446"/>
              <a:gd name="T63" fmla="*/ 2147483647 h 927"/>
              <a:gd name="T64" fmla="*/ 2147483647 w 1446"/>
              <a:gd name="T65" fmla="*/ 2147483647 h 927"/>
              <a:gd name="T66" fmla="*/ 2147483647 w 1446"/>
              <a:gd name="T67" fmla="*/ 2147483647 h 927"/>
              <a:gd name="T68" fmla="*/ 2147483647 w 1446"/>
              <a:gd name="T69" fmla="*/ 2147483647 h 927"/>
              <a:gd name="T70" fmla="*/ 2147483647 w 1446"/>
              <a:gd name="T71" fmla="*/ 2147483647 h 927"/>
              <a:gd name="T72" fmla="*/ 2147483647 w 1446"/>
              <a:gd name="T73" fmla="*/ 2147483647 h 927"/>
              <a:gd name="T74" fmla="*/ 2147483647 w 1446"/>
              <a:gd name="T75" fmla="*/ 2147483647 h 927"/>
              <a:gd name="T76" fmla="*/ 2147483647 w 1446"/>
              <a:gd name="T77" fmla="*/ 2147483647 h 927"/>
              <a:gd name="T78" fmla="*/ 2147483647 w 1446"/>
              <a:gd name="T79" fmla="*/ 2147483647 h 927"/>
              <a:gd name="T80" fmla="*/ 2147483647 w 1446"/>
              <a:gd name="T81" fmla="*/ 2147483647 h 927"/>
              <a:gd name="T82" fmla="*/ 2147483647 w 1446"/>
              <a:gd name="T83" fmla="*/ 2147483647 h 927"/>
              <a:gd name="T84" fmla="*/ 2147483647 w 1446"/>
              <a:gd name="T85" fmla="*/ 2147483647 h 927"/>
              <a:gd name="T86" fmla="*/ 2147483647 w 1446"/>
              <a:gd name="T87" fmla="*/ 2147483647 h 927"/>
              <a:gd name="T88" fmla="*/ 2147483647 w 1446"/>
              <a:gd name="T89" fmla="*/ 2147483647 h 927"/>
              <a:gd name="T90" fmla="*/ 2147483647 w 1446"/>
              <a:gd name="T91" fmla="*/ 2147483647 h 927"/>
              <a:gd name="T92" fmla="*/ 2147483647 w 1446"/>
              <a:gd name="T93" fmla="*/ 2147483647 h 927"/>
              <a:gd name="T94" fmla="*/ 2147483647 w 1446"/>
              <a:gd name="T95" fmla="*/ 2147483647 h 927"/>
              <a:gd name="T96" fmla="*/ 2147483647 w 1446"/>
              <a:gd name="T97" fmla="*/ 0 h 927"/>
              <a:gd name="T98" fmla="*/ 2147483647 w 1446"/>
              <a:gd name="T99" fmla="*/ 2147483647 h 927"/>
              <a:gd name="T100" fmla="*/ 2147483647 w 1446"/>
              <a:gd name="T101" fmla="*/ 2147483647 h 927"/>
              <a:gd name="T102" fmla="*/ 2147483647 w 1446"/>
              <a:gd name="T103" fmla="*/ 2147483647 h 927"/>
              <a:gd name="T104" fmla="*/ 2147483647 w 1446"/>
              <a:gd name="T105" fmla="*/ 2147483647 h 9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46"/>
              <a:gd name="T160" fmla="*/ 0 h 927"/>
              <a:gd name="T161" fmla="*/ 1446 w 1446"/>
              <a:gd name="T162" fmla="*/ 927 h 9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46" h="927">
                <a:moveTo>
                  <a:pt x="83" y="148"/>
                </a:moveTo>
                <a:lnTo>
                  <a:pt x="68" y="166"/>
                </a:lnTo>
                <a:lnTo>
                  <a:pt x="57" y="187"/>
                </a:lnTo>
                <a:lnTo>
                  <a:pt x="46" y="208"/>
                </a:lnTo>
                <a:lnTo>
                  <a:pt x="37" y="228"/>
                </a:lnTo>
                <a:lnTo>
                  <a:pt x="29" y="249"/>
                </a:lnTo>
                <a:lnTo>
                  <a:pt x="22" y="270"/>
                </a:lnTo>
                <a:lnTo>
                  <a:pt x="16" y="290"/>
                </a:lnTo>
                <a:lnTo>
                  <a:pt x="11" y="311"/>
                </a:lnTo>
                <a:lnTo>
                  <a:pt x="7" y="332"/>
                </a:lnTo>
                <a:lnTo>
                  <a:pt x="4" y="353"/>
                </a:lnTo>
                <a:lnTo>
                  <a:pt x="2" y="373"/>
                </a:lnTo>
                <a:lnTo>
                  <a:pt x="1" y="395"/>
                </a:lnTo>
                <a:lnTo>
                  <a:pt x="0" y="415"/>
                </a:lnTo>
                <a:lnTo>
                  <a:pt x="1" y="436"/>
                </a:lnTo>
                <a:lnTo>
                  <a:pt x="2" y="457"/>
                </a:lnTo>
                <a:lnTo>
                  <a:pt x="4" y="478"/>
                </a:lnTo>
                <a:lnTo>
                  <a:pt x="7" y="498"/>
                </a:lnTo>
                <a:lnTo>
                  <a:pt x="10" y="519"/>
                </a:lnTo>
                <a:lnTo>
                  <a:pt x="14" y="540"/>
                </a:lnTo>
                <a:lnTo>
                  <a:pt x="18" y="560"/>
                </a:lnTo>
                <a:lnTo>
                  <a:pt x="23" y="581"/>
                </a:lnTo>
                <a:lnTo>
                  <a:pt x="28" y="601"/>
                </a:lnTo>
                <a:lnTo>
                  <a:pt x="34" y="622"/>
                </a:lnTo>
                <a:lnTo>
                  <a:pt x="40" y="642"/>
                </a:lnTo>
                <a:lnTo>
                  <a:pt x="46" y="662"/>
                </a:lnTo>
                <a:lnTo>
                  <a:pt x="54" y="682"/>
                </a:lnTo>
                <a:lnTo>
                  <a:pt x="61" y="702"/>
                </a:lnTo>
                <a:lnTo>
                  <a:pt x="68" y="722"/>
                </a:lnTo>
                <a:lnTo>
                  <a:pt x="76" y="742"/>
                </a:lnTo>
                <a:lnTo>
                  <a:pt x="84" y="762"/>
                </a:lnTo>
                <a:lnTo>
                  <a:pt x="93" y="781"/>
                </a:lnTo>
                <a:lnTo>
                  <a:pt x="101" y="801"/>
                </a:lnTo>
                <a:lnTo>
                  <a:pt x="109" y="820"/>
                </a:lnTo>
                <a:lnTo>
                  <a:pt x="114" y="828"/>
                </a:lnTo>
                <a:lnTo>
                  <a:pt x="119" y="838"/>
                </a:lnTo>
                <a:lnTo>
                  <a:pt x="125" y="847"/>
                </a:lnTo>
                <a:lnTo>
                  <a:pt x="133" y="857"/>
                </a:lnTo>
                <a:lnTo>
                  <a:pt x="141" y="867"/>
                </a:lnTo>
                <a:lnTo>
                  <a:pt x="150" y="877"/>
                </a:lnTo>
                <a:lnTo>
                  <a:pt x="159" y="886"/>
                </a:lnTo>
                <a:lnTo>
                  <a:pt x="169" y="895"/>
                </a:lnTo>
                <a:lnTo>
                  <a:pt x="178" y="903"/>
                </a:lnTo>
                <a:lnTo>
                  <a:pt x="188" y="911"/>
                </a:lnTo>
                <a:lnTo>
                  <a:pt x="196" y="917"/>
                </a:lnTo>
                <a:lnTo>
                  <a:pt x="205" y="922"/>
                </a:lnTo>
                <a:lnTo>
                  <a:pt x="213" y="926"/>
                </a:lnTo>
                <a:lnTo>
                  <a:pt x="221" y="927"/>
                </a:lnTo>
                <a:lnTo>
                  <a:pt x="228" y="927"/>
                </a:lnTo>
                <a:lnTo>
                  <a:pt x="234" y="926"/>
                </a:lnTo>
                <a:lnTo>
                  <a:pt x="235" y="925"/>
                </a:lnTo>
                <a:lnTo>
                  <a:pt x="236" y="923"/>
                </a:lnTo>
                <a:lnTo>
                  <a:pt x="237" y="921"/>
                </a:lnTo>
                <a:lnTo>
                  <a:pt x="239" y="918"/>
                </a:lnTo>
                <a:lnTo>
                  <a:pt x="241" y="914"/>
                </a:lnTo>
                <a:lnTo>
                  <a:pt x="244" y="910"/>
                </a:lnTo>
                <a:lnTo>
                  <a:pt x="248" y="904"/>
                </a:lnTo>
                <a:lnTo>
                  <a:pt x="253" y="898"/>
                </a:lnTo>
                <a:lnTo>
                  <a:pt x="259" y="891"/>
                </a:lnTo>
                <a:lnTo>
                  <a:pt x="266" y="884"/>
                </a:lnTo>
                <a:lnTo>
                  <a:pt x="275" y="876"/>
                </a:lnTo>
                <a:lnTo>
                  <a:pt x="285" y="868"/>
                </a:lnTo>
                <a:lnTo>
                  <a:pt x="298" y="858"/>
                </a:lnTo>
                <a:lnTo>
                  <a:pt x="311" y="848"/>
                </a:lnTo>
                <a:lnTo>
                  <a:pt x="328" y="838"/>
                </a:lnTo>
                <a:lnTo>
                  <a:pt x="346" y="827"/>
                </a:lnTo>
                <a:lnTo>
                  <a:pt x="351" y="824"/>
                </a:lnTo>
                <a:lnTo>
                  <a:pt x="355" y="820"/>
                </a:lnTo>
                <a:lnTo>
                  <a:pt x="360" y="816"/>
                </a:lnTo>
                <a:lnTo>
                  <a:pt x="365" y="812"/>
                </a:lnTo>
                <a:lnTo>
                  <a:pt x="370" y="807"/>
                </a:lnTo>
                <a:lnTo>
                  <a:pt x="375" y="801"/>
                </a:lnTo>
                <a:lnTo>
                  <a:pt x="381" y="796"/>
                </a:lnTo>
                <a:lnTo>
                  <a:pt x="387" y="790"/>
                </a:lnTo>
                <a:lnTo>
                  <a:pt x="393" y="784"/>
                </a:lnTo>
                <a:lnTo>
                  <a:pt x="400" y="778"/>
                </a:lnTo>
                <a:lnTo>
                  <a:pt x="407" y="773"/>
                </a:lnTo>
                <a:lnTo>
                  <a:pt x="415" y="767"/>
                </a:lnTo>
                <a:lnTo>
                  <a:pt x="423" y="762"/>
                </a:lnTo>
                <a:lnTo>
                  <a:pt x="432" y="757"/>
                </a:lnTo>
                <a:lnTo>
                  <a:pt x="441" y="752"/>
                </a:lnTo>
                <a:lnTo>
                  <a:pt x="451" y="748"/>
                </a:lnTo>
                <a:lnTo>
                  <a:pt x="464" y="744"/>
                </a:lnTo>
                <a:lnTo>
                  <a:pt x="477" y="739"/>
                </a:lnTo>
                <a:lnTo>
                  <a:pt x="489" y="735"/>
                </a:lnTo>
                <a:lnTo>
                  <a:pt x="500" y="730"/>
                </a:lnTo>
                <a:lnTo>
                  <a:pt x="512" y="727"/>
                </a:lnTo>
                <a:lnTo>
                  <a:pt x="523" y="723"/>
                </a:lnTo>
                <a:lnTo>
                  <a:pt x="534" y="720"/>
                </a:lnTo>
                <a:lnTo>
                  <a:pt x="545" y="716"/>
                </a:lnTo>
                <a:lnTo>
                  <a:pt x="555" y="711"/>
                </a:lnTo>
                <a:lnTo>
                  <a:pt x="566" y="707"/>
                </a:lnTo>
                <a:lnTo>
                  <a:pt x="577" y="703"/>
                </a:lnTo>
                <a:lnTo>
                  <a:pt x="588" y="698"/>
                </a:lnTo>
                <a:lnTo>
                  <a:pt x="599" y="692"/>
                </a:lnTo>
                <a:lnTo>
                  <a:pt x="611" y="687"/>
                </a:lnTo>
                <a:lnTo>
                  <a:pt x="622" y="680"/>
                </a:lnTo>
                <a:lnTo>
                  <a:pt x="635" y="673"/>
                </a:lnTo>
                <a:lnTo>
                  <a:pt x="647" y="667"/>
                </a:lnTo>
                <a:lnTo>
                  <a:pt x="659" y="660"/>
                </a:lnTo>
                <a:lnTo>
                  <a:pt x="672" y="653"/>
                </a:lnTo>
                <a:lnTo>
                  <a:pt x="686" y="645"/>
                </a:lnTo>
                <a:lnTo>
                  <a:pt x="701" y="637"/>
                </a:lnTo>
                <a:lnTo>
                  <a:pt x="715" y="628"/>
                </a:lnTo>
                <a:lnTo>
                  <a:pt x="729" y="619"/>
                </a:lnTo>
                <a:lnTo>
                  <a:pt x="743" y="610"/>
                </a:lnTo>
                <a:lnTo>
                  <a:pt x="755" y="600"/>
                </a:lnTo>
                <a:lnTo>
                  <a:pt x="767" y="589"/>
                </a:lnTo>
                <a:lnTo>
                  <a:pt x="777" y="578"/>
                </a:lnTo>
                <a:lnTo>
                  <a:pt x="786" y="567"/>
                </a:lnTo>
                <a:lnTo>
                  <a:pt x="793" y="557"/>
                </a:lnTo>
                <a:lnTo>
                  <a:pt x="797" y="545"/>
                </a:lnTo>
                <a:lnTo>
                  <a:pt x="799" y="533"/>
                </a:lnTo>
                <a:lnTo>
                  <a:pt x="799" y="521"/>
                </a:lnTo>
                <a:lnTo>
                  <a:pt x="799" y="529"/>
                </a:lnTo>
                <a:lnTo>
                  <a:pt x="801" y="536"/>
                </a:lnTo>
                <a:lnTo>
                  <a:pt x="804" y="541"/>
                </a:lnTo>
                <a:lnTo>
                  <a:pt x="809" y="546"/>
                </a:lnTo>
                <a:lnTo>
                  <a:pt x="815" y="548"/>
                </a:lnTo>
                <a:lnTo>
                  <a:pt x="822" y="551"/>
                </a:lnTo>
                <a:lnTo>
                  <a:pt x="830" y="552"/>
                </a:lnTo>
                <a:lnTo>
                  <a:pt x="840" y="552"/>
                </a:lnTo>
                <a:lnTo>
                  <a:pt x="850" y="551"/>
                </a:lnTo>
                <a:lnTo>
                  <a:pt x="861" y="550"/>
                </a:lnTo>
                <a:lnTo>
                  <a:pt x="873" y="547"/>
                </a:lnTo>
                <a:lnTo>
                  <a:pt x="887" y="544"/>
                </a:lnTo>
                <a:lnTo>
                  <a:pt x="901" y="540"/>
                </a:lnTo>
                <a:lnTo>
                  <a:pt x="916" y="536"/>
                </a:lnTo>
                <a:lnTo>
                  <a:pt x="931" y="531"/>
                </a:lnTo>
                <a:lnTo>
                  <a:pt x="946" y="525"/>
                </a:lnTo>
                <a:lnTo>
                  <a:pt x="963" y="519"/>
                </a:lnTo>
                <a:lnTo>
                  <a:pt x="979" y="512"/>
                </a:lnTo>
                <a:lnTo>
                  <a:pt x="996" y="505"/>
                </a:lnTo>
                <a:lnTo>
                  <a:pt x="1014" y="498"/>
                </a:lnTo>
                <a:lnTo>
                  <a:pt x="1031" y="490"/>
                </a:lnTo>
                <a:lnTo>
                  <a:pt x="1049" y="483"/>
                </a:lnTo>
                <a:lnTo>
                  <a:pt x="1067" y="474"/>
                </a:lnTo>
                <a:lnTo>
                  <a:pt x="1085" y="466"/>
                </a:lnTo>
                <a:lnTo>
                  <a:pt x="1103" y="458"/>
                </a:lnTo>
                <a:lnTo>
                  <a:pt x="1121" y="449"/>
                </a:lnTo>
                <a:lnTo>
                  <a:pt x="1139" y="441"/>
                </a:lnTo>
                <a:lnTo>
                  <a:pt x="1156" y="433"/>
                </a:lnTo>
                <a:lnTo>
                  <a:pt x="1174" y="425"/>
                </a:lnTo>
                <a:lnTo>
                  <a:pt x="1191" y="417"/>
                </a:lnTo>
                <a:lnTo>
                  <a:pt x="1207" y="409"/>
                </a:lnTo>
                <a:lnTo>
                  <a:pt x="1223" y="402"/>
                </a:lnTo>
                <a:lnTo>
                  <a:pt x="1252" y="386"/>
                </a:lnTo>
                <a:lnTo>
                  <a:pt x="1280" y="368"/>
                </a:lnTo>
                <a:lnTo>
                  <a:pt x="1307" y="346"/>
                </a:lnTo>
                <a:lnTo>
                  <a:pt x="1331" y="323"/>
                </a:lnTo>
                <a:lnTo>
                  <a:pt x="1354" y="299"/>
                </a:lnTo>
                <a:lnTo>
                  <a:pt x="1375" y="273"/>
                </a:lnTo>
                <a:lnTo>
                  <a:pt x="1393" y="247"/>
                </a:lnTo>
                <a:lnTo>
                  <a:pt x="1409" y="221"/>
                </a:lnTo>
                <a:lnTo>
                  <a:pt x="1422" y="195"/>
                </a:lnTo>
                <a:lnTo>
                  <a:pt x="1433" y="171"/>
                </a:lnTo>
                <a:lnTo>
                  <a:pt x="1441" y="148"/>
                </a:lnTo>
                <a:lnTo>
                  <a:pt x="1445" y="127"/>
                </a:lnTo>
                <a:lnTo>
                  <a:pt x="1446" y="109"/>
                </a:lnTo>
                <a:lnTo>
                  <a:pt x="1444" y="93"/>
                </a:lnTo>
                <a:lnTo>
                  <a:pt x="1437" y="82"/>
                </a:lnTo>
                <a:lnTo>
                  <a:pt x="1427" y="74"/>
                </a:lnTo>
                <a:lnTo>
                  <a:pt x="1408" y="72"/>
                </a:lnTo>
                <a:lnTo>
                  <a:pt x="1390" y="69"/>
                </a:lnTo>
                <a:lnTo>
                  <a:pt x="1373" y="67"/>
                </a:lnTo>
                <a:lnTo>
                  <a:pt x="1357" y="65"/>
                </a:lnTo>
                <a:lnTo>
                  <a:pt x="1342" y="64"/>
                </a:lnTo>
                <a:lnTo>
                  <a:pt x="1327" y="62"/>
                </a:lnTo>
                <a:lnTo>
                  <a:pt x="1314" y="62"/>
                </a:lnTo>
                <a:lnTo>
                  <a:pt x="1300" y="61"/>
                </a:lnTo>
                <a:lnTo>
                  <a:pt x="1288" y="61"/>
                </a:lnTo>
                <a:lnTo>
                  <a:pt x="1275" y="61"/>
                </a:lnTo>
                <a:lnTo>
                  <a:pt x="1264" y="61"/>
                </a:lnTo>
                <a:lnTo>
                  <a:pt x="1252" y="62"/>
                </a:lnTo>
                <a:lnTo>
                  <a:pt x="1242" y="62"/>
                </a:lnTo>
                <a:lnTo>
                  <a:pt x="1231" y="64"/>
                </a:lnTo>
                <a:lnTo>
                  <a:pt x="1220" y="64"/>
                </a:lnTo>
                <a:lnTo>
                  <a:pt x="1210" y="65"/>
                </a:lnTo>
                <a:lnTo>
                  <a:pt x="1199" y="67"/>
                </a:lnTo>
                <a:lnTo>
                  <a:pt x="1189" y="68"/>
                </a:lnTo>
                <a:lnTo>
                  <a:pt x="1179" y="69"/>
                </a:lnTo>
                <a:lnTo>
                  <a:pt x="1168" y="71"/>
                </a:lnTo>
                <a:lnTo>
                  <a:pt x="1157" y="72"/>
                </a:lnTo>
                <a:lnTo>
                  <a:pt x="1146" y="74"/>
                </a:lnTo>
                <a:lnTo>
                  <a:pt x="1136" y="76"/>
                </a:lnTo>
                <a:lnTo>
                  <a:pt x="1124" y="77"/>
                </a:lnTo>
                <a:lnTo>
                  <a:pt x="1112" y="78"/>
                </a:lnTo>
                <a:lnTo>
                  <a:pt x="1099" y="80"/>
                </a:lnTo>
                <a:lnTo>
                  <a:pt x="1086" y="81"/>
                </a:lnTo>
                <a:lnTo>
                  <a:pt x="1072" y="82"/>
                </a:lnTo>
                <a:lnTo>
                  <a:pt x="1058" y="83"/>
                </a:lnTo>
                <a:lnTo>
                  <a:pt x="1043" y="84"/>
                </a:lnTo>
                <a:lnTo>
                  <a:pt x="1027" y="85"/>
                </a:lnTo>
                <a:lnTo>
                  <a:pt x="1010" y="85"/>
                </a:lnTo>
                <a:lnTo>
                  <a:pt x="995" y="85"/>
                </a:lnTo>
                <a:lnTo>
                  <a:pt x="979" y="85"/>
                </a:lnTo>
                <a:lnTo>
                  <a:pt x="963" y="84"/>
                </a:lnTo>
                <a:lnTo>
                  <a:pt x="945" y="83"/>
                </a:lnTo>
                <a:lnTo>
                  <a:pt x="929" y="81"/>
                </a:lnTo>
                <a:lnTo>
                  <a:pt x="912" y="78"/>
                </a:lnTo>
                <a:lnTo>
                  <a:pt x="895" y="77"/>
                </a:lnTo>
                <a:lnTo>
                  <a:pt x="879" y="76"/>
                </a:lnTo>
                <a:lnTo>
                  <a:pt x="863" y="74"/>
                </a:lnTo>
                <a:lnTo>
                  <a:pt x="848" y="74"/>
                </a:lnTo>
                <a:lnTo>
                  <a:pt x="834" y="74"/>
                </a:lnTo>
                <a:lnTo>
                  <a:pt x="822" y="75"/>
                </a:lnTo>
                <a:lnTo>
                  <a:pt x="811" y="77"/>
                </a:lnTo>
                <a:lnTo>
                  <a:pt x="802" y="80"/>
                </a:lnTo>
                <a:lnTo>
                  <a:pt x="795" y="85"/>
                </a:lnTo>
                <a:lnTo>
                  <a:pt x="789" y="91"/>
                </a:lnTo>
                <a:lnTo>
                  <a:pt x="786" y="98"/>
                </a:lnTo>
                <a:lnTo>
                  <a:pt x="785" y="99"/>
                </a:lnTo>
                <a:lnTo>
                  <a:pt x="785" y="98"/>
                </a:lnTo>
                <a:lnTo>
                  <a:pt x="784" y="92"/>
                </a:lnTo>
                <a:lnTo>
                  <a:pt x="782" y="85"/>
                </a:lnTo>
                <a:lnTo>
                  <a:pt x="776" y="76"/>
                </a:lnTo>
                <a:lnTo>
                  <a:pt x="764" y="66"/>
                </a:lnTo>
                <a:lnTo>
                  <a:pt x="746" y="57"/>
                </a:lnTo>
                <a:lnTo>
                  <a:pt x="739" y="54"/>
                </a:lnTo>
                <a:lnTo>
                  <a:pt x="731" y="51"/>
                </a:lnTo>
                <a:lnTo>
                  <a:pt x="723" y="48"/>
                </a:lnTo>
                <a:lnTo>
                  <a:pt x="715" y="45"/>
                </a:lnTo>
                <a:lnTo>
                  <a:pt x="706" y="42"/>
                </a:lnTo>
                <a:lnTo>
                  <a:pt x="698" y="39"/>
                </a:lnTo>
                <a:lnTo>
                  <a:pt x="690" y="36"/>
                </a:lnTo>
                <a:lnTo>
                  <a:pt x="681" y="33"/>
                </a:lnTo>
                <a:lnTo>
                  <a:pt x="672" y="30"/>
                </a:lnTo>
                <a:lnTo>
                  <a:pt x="664" y="27"/>
                </a:lnTo>
                <a:lnTo>
                  <a:pt x="656" y="24"/>
                </a:lnTo>
                <a:lnTo>
                  <a:pt x="648" y="22"/>
                </a:lnTo>
                <a:lnTo>
                  <a:pt x="641" y="20"/>
                </a:lnTo>
                <a:lnTo>
                  <a:pt x="633" y="19"/>
                </a:lnTo>
                <a:lnTo>
                  <a:pt x="627" y="17"/>
                </a:lnTo>
                <a:lnTo>
                  <a:pt x="621" y="16"/>
                </a:lnTo>
                <a:lnTo>
                  <a:pt x="605" y="13"/>
                </a:lnTo>
                <a:lnTo>
                  <a:pt x="589" y="10"/>
                </a:lnTo>
                <a:lnTo>
                  <a:pt x="573" y="8"/>
                </a:lnTo>
                <a:lnTo>
                  <a:pt x="557" y="6"/>
                </a:lnTo>
                <a:lnTo>
                  <a:pt x="541" y="4"/>
                </a:lnTo>
                <a:lnTo>
                  <a:pt x="525" y="2"/>
                </a:lnTo>
                <a:lnTo>
                  <a:pt x="509" y="1"/>
                </a:lnTo>
                <a:lnTo>
                  <a:pt x="493" y="0"/>
                </a:lnTo>
                <a:lnTo>
                  <a:pt x="477" y="0"/>
                </a:lnTo>
                <a:lnTo>
                  <a:pt x="461" y="0"/>
                </a:lnTo>
                <a:lnTo>
                  <a:pt x="445" y="0"/>
                </a:lnTo>
                <a:lnTo>
                  <a:pt x="429" y="1"/>
                </a:lnTo>
                <a:lnTo>
                  <a:pt x="413" y="1"/>
                </a:lnTo>
                <a:lnTo>
                  <a:pt x="397" y="3"/>
                </a:lnTo>
                <a:lnTo>
                  <a:pt x="380" y="5"/>
                </a:lnTo>
                <a:lnTo>
                  <a:pt x="365" y="6"/>
                </a:lnTo>
                <a:lnTo>
                  <a:pt x="349" y="9"/>
                </a:lnTo>
                <a:lnTo>
                  <a:pt x="333" y="12"/>
                </a:lnTo>
                <a:lnTo>
                  <a:pt x="317" y="16"/>
                </a:lnTo>
                <a:lnTo>
                  <a:pt x="301" y="20"/>
                </a:lnTo>
                <a:lnTo>
                  <a:pt x="285" y="24"/>
                </a:lnTo>
                <a:lnTo>
                  <a:pt x="269" y="29"/>
                </a:lnTo>
                <a:lnTo>
                  <a:pt x="254" y="35"/>
                </a:lnTo>
                <a:lnTo>
                  <a:pt x="238" y="40"/>
                </a:lnTo>
                <a:lnTo>
                  <a:pt x="223" y="47"/>
                </a:lnTo>
                <a:lnTo>
                  <a:pt x="207" y="54"/>
                </a:lnTo>
                <a:lnTo>
                  <a:pt x="192" y="62"/>
                </a:lnTo>
                <a:lnTo>
                  <a:pt x="176" y="70"/>
                </a:lnTo>
                <a:lnTo>
                  <a:pt x="161" y="78"/>
                </a:lnTo>
                <a:lnTo>
                  <a:pt x="146" y="88"/>
                </a:lnTo>
                <a:lnTo>
                  <a:pt x="131" y="98"/>
                </a:lnTo>
                <a:lnTo>
                  <a:pt x="116" y="108"/>
                </a:lnTo>
                <a:lnTo>
                  <a:pt x="83" y="14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8" name="Freeform 30"/>
          <p:cNvSpPr>
            <a:spLocks/>
          </p:cNvSpPr>
          <p:nvPr/>
        </p:nvSpPr>
        <p:spPr bwMode="auto">
          <a:xfrm>
            <a:off x="758825" y="4708525"/>
            <a:ext cx="38100" cy="38100"/>
          </a:xfrm>
          <a:custGeom>
            <a:avLst/>
            <a:gdLst>
              <a:gd name="T0" fmla="*/ 2147483647 w 27"/>
              <a:gd name="T1" fmla="*/ 2147483647 h 27"/>
              <a:gd name="T2" fmla="*/ 2147483647 w 27"/>
              <a:gd name="T3" fmla="*/ 2147483647 h 27"/>
              <a:gd name="T4" fmla="*/ 2147483647 w 27"/>
              <a:gd name="T5" fmla="*/ 2147483647 h 27"/>
              <a:gd name="T6" fmla="*/ 2147483647 w 27"/>
              <a:gd name="T7" fmla="*/ 0 h 27"/>
              <a:gd name="T8" fmla="*/ 2147483647 w 27"/>
              <a:gd name="T9" fmla="*/ 2147483647 h 27"/>
              <a:gd name="T10" fmla="*/ 0 w 27"/>
              <a:gd name="T11" fmla="*/ 2147483647 h 27"/>
              <a:gd name="T12" fmla="*/ 2147483647 w 27"/>
              <a:gd name="T13" fmla="*/ 2147483647 h 27"/>
              <a:gd name="T14" fmla="*/ 0 w 27"/>
              <a:gd name="T15" fmla="*/ 2147483647 h 27"/>
              <a:gd name="T16" fmla="*/ 0 w 27"/>
              <a:gd name="T17" fmla="*/ 2147483647 h 27"/>
              <a:gd name="T18" fmla="*/ 2147483647 w 27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7"/>
              <a:gd name="T32" fmla="*/ 27 w 27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7">
                <a:moveTo>
                  <a:pt x="13" y="26"/>
                </a:moveTo>
                <a:lnTo>
                  <a:pt x="12" y="27"/>
                </a:lnTo>
                <a:lnTo>
                  <a:pt x="27" y="9"/>
                </a:lnTo>
                <a:lnTo>
                  <a:pt x="16" y="0"/>
                </a:lnTo>
                <a:lnTo>
                  <a:pt x="1" y="17"/>
                </a:lnTo>
                <a:lnTo>
                  <a:pt x="0" y="18"/>
                </a:lnTo>
                <a:lnTo>
                  <a:pt x="1" y="17"/>
                </a:lnTo>
                <a:lnTo>
                  <a:pt x="0" y="17"/>
                </a:lnTo>
                <a:lnTo>
                  <a:pt x="0" y="18"/>
                </a:lnTo>
                <a:lnTo>
                  <a:pt x="13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661988" y="4733925"/>
            <a:ext cx="173037" cy="933450"/>
          </a:xfrm>
          <a:custGeom>
            <a:avLst/>
            <a:gdLst>
              <a:gd name="T0" fmla="*/ 2147483647 w 123"/>
              <a:gd name="T1" fmla="*/ 2147483647 h 661"/>
              <a:gd name="T2" fmla="*/ 2147483647 w 123"/>
              <a:gd name="T3" fmla="*/ 2147483647 h 661"/>
              <a:gd name="T4" fmla="*/ 2147483647 w 123"/>
              <a:gd name="T5" fmla="*/ 2147483647 h 661"/>
              <a:gd name="T6" fmla="*/ 2147483647 w 123"/>
              <a:gd name="T7" fmla="*/ 2147483647 h 661"/>
              <a:gd name="T8" fmla="*/ 2147483647 w 123"/>
              <a:gd name="T9" fmla="*/ 2147483647 h 661"/>
              <a:gd name="T10" fmla="*/ 2147483647 w 123"/>
              <a:gd name="T11" fmla="*/ 2147483647 h 661"/>
              <a:gd name="T12" fmla="*/ 2147483647 w 123"/>
              <a:gd name="T13" fmla="*/ 2147483647 h 661"/>
              <a:gd name="T14" fmla="*/ 2147483647 w 123"/>
              <a:gd name="T15" fmla="*/ 2147483647 h 661"/>
              <a:gd name="T16" fmla="*/ 2147483647 w 123"/>
              <a:gd name="T17" fmla="*/ 2147483647 h 661"/>
              <a:gd name="T18" fmla="*/ 2147483647 w 123"/>
              <a:gd name="T19" fmla="*/ 2147483647 h 661"/>
              <a:gd name="T20" fmla="*/ 2147483647 w 123"/>
              <a:gd name="T21" fmla="*/ 2147483647 h 661"/>
              <a:gd name="T22" fmla="*/ 2147483647 w 123"/>
              <a:gd name="T23" fmla="*/ 2147483647 h 661"/>
              <a:gd name="T24" fmla="*/ 2147483647 w 123"/>
              <a:gd name="T25" fmla="*/ 2147483647 h 661"/>
              <a:gd name="T26" fmla="*/ 2147483647 w 123"/>
              <a:gd name="T27" fmla="*/ 2147483647 h 661"/>
              <a:gd name="T28" fmla="*/ 2147483647 w 123"/>
              <a:gd name="T29" fmla="*/ 2147483647 h 661"/>
              <a:gd name="T30" fmla="*/ 2147483647 w 123"/>
              <a:gd name="T31" fmla="*/ 2147483647 h 661"/>
              <a:gd name="T32" fmla="*/ 2147483647 w 123"/>
              <a:gd name="T33" fmla="*/ 2147483647 h 661"/>
              <a:gd name="T34" fmla="*/ 2147483647 w 123"/>
              <a:gd name="T35" fmla="*/ 2147483647 h 661"/>
              <a:gd name="T36" fmla="*/ 2147483647 w 123"/>
              <a:gd name="T37" fmla="*/ 2147483647 h 661"/>
              <a:gd name="T38" fmla="*/ 2147483647 w 123"/>
              <a:gd name="T39" fmla="*/ 2147483647 h 661"/>
              <a:gd name="T40" fmla="*/ 2147483647 w 123"/>
              <a:gd name="T41" fmla="*/ 2147483647 h 661"/>
              <a:gd name="T42" fmla="*/ 2147483647 w 123"/>
              <a:gd name="T43" fmla="*/ 2147483647 h 661"/>
              <a:gd name="T44" fmla="*/ 0 w 123"/>
              <a:gd name="T45" fmla="*/ 2147483647 h 661"/>
              <a:gd name="T46" fmla="*/ 0 w 123"/>
              <a:gd name="T47" fmla="*/ 2147483647 h 661"/>
              <a:gd name="T48" fmla="*/ 2147483647 w 123"/>
              <a:gd name="T49" fmla="*/ 2147483647 h 661"/>
              <a:gd name="T50" fmla="*/ 2147483647 w 123"/>
              <a:gd name="T51" fmla="*/ 2147483647 h 661"/>
              <a:gd name="T52" fmla="*/ 2147483647 w 123"/>
              <a:gd name="T53" fmla="*/ 2147483647 h 661"/>
              <a:gd name="T54" fmla="*/ 2147483647 w 123"/>
              <a:gd name="T55" fmla="*/ 2147483647 h 661"/>
              <a:gd name="T56" fmla="*/ 2147483647 w 123"/>
              <a:gd name="T57" fmla="*/ 2147483647 h 661"/>
              <a:gd name="T58" fmla="*/ 2147483647 w 123"/>
              <a:gd name="T59" fmla="*/ 2147483647 h 661"/>
              <a:gd name="T60" fmla="*/ 2147483647 w 123"/>
              <a:gd name="T61" fmla="*/ 2147483647 h 661"/>
              <a:gd name="T62" fmla="*/ 2147483647 w 123"/>
              <a:gd name="T63" fmla="*/ 2147483647 h 661"/>
              <a:gd name="T64" fmla="*/ 2147483647 w 123"/>
              <a:gd name="T65" fmla="*/ 2147483647 h 661"/>
              <a:gd name="T66" fmla="*/ 2147483647 w 123"/>
              <a:gd name="T67" fmla="*/ 2147483647 h 6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3"/>
              <a:gd name="T103" fmla="*/ 0 h 661"/>
              <a:gd name="T104" fmla="*/ 123 w 123"/>
              <a:gd name="T105" fmla="*/ 661 h 6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3" h="661">
                <a:moveTo>
                  <a:pt x="123" y="655"/>
                </a:moveTo>
                <a:lnTo>
                  <a:pt x="123" y="655"/>
                </a:lnTo>
                <a:lnTo>
                  <a:pt x="114" y="636"/>
                </a:lnTo>
                <a:lnTo>
                  <a:pt x="106" y="616"/>
                </a:lnTo>
                <a:lnTo>
                  <a:pt x="98" y="597"/>
                </a:lnTo>
                <a:lnTo>
                  <a:pt x="90" y="577"/>
                </a:lnTo>
                <a:lnTo>
                  <a:pt x="82" y="557"/>
                </a:lnTo>
                <a:lnTo>
                  <a:pt x="75" y="538"/>
                </a:lnTo>
                <a:lnTo>
                  <a:pt x="68" y="518"/>
                </a:lnTo>
                <a:lnTo>
                  <a:pt x="60" y="498"/>
                </a:lnTo>
                <a:lnTo>
                  <a:pt x="54" y="477"/>
                </a:lnTo>
                <a:lnTo>
                  <a:pt x="48" y="457"/>
                </a:lnTo>
                <a:lnTo>
                  <a:pt x="43" y="437"/>
                </a:lnTo>
                <a:lnTo>
                  <a:pt x="37" y="417"/>
                </a:lnTo>
                <a:lnTo>
                  <a:pt x="32" y="396"/>
                </a:lnTo>
                <a:lnTo>
                  <a:pt x="28" y="377"/>
                </a:lnTo>
                <a:lnTo>
                  <a:pt x="24" y="356"/>
                </a:lnTo>
                <a:lnTo>
                  <a:pt x="21" y="335"/>
                </a:lnTo>
                <a:lnTo>
                  <a:pt x="18" y="315"/>
                </a:lnTo>
                <a:lnTo>
                  <a:pt x="17" y="294"/>
                </a:lnTo>
                <a:lnTo>
                  <a:pt x="15" y="274"/>
                </a:lnTo>
                <a:lnTo>
                  <a:pt x="15" y="253"/>
                </a:lnTo>
                <a:lnTo>
                  <a:pt x="15" y="233"/>
                </a:lnTo>
                <a:lnTo>
                  <a:pt x="17" y="212"/>
                </a:lnTo>
                <a:lnTo>
                  <a:pt x="19" y="192"/>
                </a:lnTo>
                <a:lnTo>
                  <a:pt x="22" y="171"/>
                </a:lnTo>
                <a:lnTo>
                  <a:pt x="26" y="151"/>
                </a:lnTo>
                <a:lnTo>
                  <a:pt x="31" y="130"/>
                </a:lnTo>
                <a:lnTo>
                  <a:pt x="36" y="110"/>
                </a:lnTo>
                <a:lnTo>
                  <a:pt x="43" y="89"/>
                </a:lnTo>
                <a:lnTo>
                  <a:pt x="51" y="69"/>
                </a:lnTo>
                <a:lnTo>
                  <a:pt x="60" y="49"/>
                </a:lnTo>
                <a:lnTo>
                  <a:pt x="70" y="28"/>
                </a:lnTo>
                <a:lnTo>
                  <a:pt x="82" y="8"/>
                </a:lnTo>
                <a:lnTo>
                  <a:pt x="69" y="0"/>
                </a:lnTo>
                <a:lnTo>
                  <a:pt x="57" y="21"/>
                </a:lnTo>
                <a:lnTo>
                  <a:pt x="47" y="42"/>
                </a:lnTo>
                <a:lnTo>
                  <a:pt x="37" y="63"/>
                </a:lnTo>
                <a:lnTo>
                  <a:pt x="29" y="85"/>
                </a:lnTo>
                <a:lnTo>
                  <a:pt x="22" y="105"/>
                </a:lnTo>
                <a:lnTo>
                  <a:pt x="16" y="127"/>
                </a:lnTo>
                <a:lnTo>
                  <a:pt x="11" y="147"/>
                </a:lnTo>
                <a:lnTo>
                  <a:pt x="7" y="169"/>
                </a:lnTo>
                <a:lnTo>
                  <a:pt x="4" y="190"/>
                </a:lnTo>
                <a:lnTo>
                  <a:pt x="2" y="211"/>
                </a:lnTo>
                <a:lnTo>
                  <a:pt x="0" y="232"/>
                </a:lnTo>
                <a:lnTo>
                  <a:pt x="0" y="253"/>
                </a:lnTo>
                <a:lnTo>
                  <a:pt x="0" y="275"/>
                </a:lnTo>
                <a:lnTo>
                  <a:pt x="2" y="295"/>
                </a:lnTo>
                <a:lnTo>
                  <a:pt x="3" y="316"/>
                </a:lnTo>
                <a:lnTo>
                  <a:pt x="6" y="338"/>
                </a:lnTo>
                <a:lnTo>
                  <a:pt x="9" y="358"/>
                </a:lnTo>
                <a:lnTo>
                  <a:pt x="13" y="379"/>
                </a:lnTo>
                <a:lnTo>
                  <a:pt x="17" y="400"/>
                </a:lnTo>
                <a:lnTo>
                  <a:pt x="22" y="420"/>
                </a:lnTo>
                <a:lnTo>
                  <a:pt x="28" y="441"/>
                </a:lnTo>
                <a:lnTo>
                  <a:pt x="34" y="462"/>
                </a:lnTo>
                <a:lnTo>
                  <a:pt x="40" y="482"/>
                </a:lnTo>
                <a:lnTo>
                  <a:pt x="47" y="502"/>
                </a:lnTo>
                <a:lnTo>
                  <a:pt x="54" y="522"/>
                </a:lnTo>
                <a:lnTo>
                  <a:pt x="61" y="543"/>
                </a:lnTo>
                <a:lnTo>
                  <a:pt x="68" y="563"/>
                </a:lnTo>
                <a:lnTo>
                  <a:pt x="76" y="583"/>
                </a:lnTo>
                <a:lnTo>
                  <a:pt x="85" y="602"/>
                </a:lnTo>
                <a:lnTo>
                  <a:pt x="93" y="622"/>
                </a:lnTo>
                <a:lnTo>
                  <a:pt x="101" y="642"/>
                </a:lnTo>
                <a:lnTo>
                  <a:pt x="109" y="661"/>
                </a:lnTo>
                <a:lnTo>
                  <a:pt x="123" y="6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815975" y="5657850"/>
            <a:ext cx="192088" cy="166688"/>
          </a:xfrm>
          <a:custGeom>
            <a:avLst/>
            <a:gdLst>
              <a:gd name="T0" fmla="*/ 2147483647 w 136"/>
              <a:gd name="T1" fmla="*/ 2147483647 h 118"/>
              <a:gd name="T2" fmla="*/ 2147483647 w 136"/>
              <a:gd name="T3" fmla="*/ 2147483647 h 118"/>
              <a:gd name="T4" fmla="*/ 2147483647 w 136"/>
              <a:gd name="T5" fmla="*/ 2147483647 h 118"/>
              <a:gd name="T6" fmla="*/ 2147483647 w 136"/>
              <a:gd name="T7" fmla="*/ 2147483647 h 118"/>
              <a:gd name="T8" fmla="*/ 2147483647 w 136"/>
              <a:gd name="T9" fmla="*/ 2147483647 h 118"/>
              <a:gd name="T10" fmla="*/ 2147483647 w 136"/>
              <a:gd name="T11" fmla="*/ 2147483647 h 118"/>
              <a:gd name="T12" fmla="*/ 2147483647 w 136"/>
              <a:gd name="T13" fmla="*/ 2147483647 h 118"/>
              <a:gd name="T14" fmla="*/ 2147483647 w 136"/>
              <a:gd name="T15" fmla="*/ 2147483647 h 118"/>
              <a:gd name="T16" fmla="*/ 2147483647 w 136"/>
              <a:gd name="T17" fmla="*/ 2147483647 h 118"/>
              <a:gd name="T18" fmla="*/ 2147483647 w 136"/>
              <a:gd name="T19" fmla="*/ 2147483647 h 118"/>
              <a:gd name="T20" fmla="*/ 2147483647 w 136"/>
              <a:gd name="T21" fmla="*/ 2147483647 h 118"/>
              <a:gd name="T22" fmla="*/ 2147483647 w 136"/>
              <a:gd name="T23" fmla="*/ 2147483647 h 118"/>
              <a:gd name="T24" fmla="*/ 2147483647 w 136"/>
              <a:gd name="T25" fmla="*/ 2147483647 h 118"/>
              <a:gd name="T26" fmla="*/ 2147483647 w 136"/>
              <a:gd name="T27" fmla="*/ 2147483647 h 118"/>
              <a:gd name="T28" fmla="*/ 2147483647 w 136"/>
              <a:gd name="T29" fmla="*/ 2147483647 h 118"/>
              <a:gd name="T30" fmla="*/ 2147483647 w 136"/>
              <a:gd name="T31" fmla="*/ 2147483647 h 118"/>
              <a:gd name="T32" fmla="*/ 2147483647 w 136"/>
              <a:gd name="T33" fmla="*/ 2147483647 h 118"/>
              <a:gd name="T34" fmla="*/ 2147483647 w 136"/>
              <a:gd name="T35" fmla="*/ 0 h 118"/>
              <a:gd name="T36" fmla="*/ 0 w 136"/>
              <a:gd name="T37" fmla="*/ 2147483647 h 118"/>
              <a:gd name="T38" fmla="*/ 2147483647 w 136"/>
              <a:gd name="T39" fmla="*/ 2147483647 h 118"/>
              <a:gd name="T40" fmla="*/ 2147483647 w 136"/>
              <a:gd name="T41" fmla="*/ 2147483647 h 118"/>
              <a:gd name="T42" fmla="*/ 2147483647 w 136"/>
              <a:gd name="T43" fmla="*/ 2147483647 h 118"/>
              <a:gd name="T44" fmla="*/ 2147483647 w 136"/>
              <a:gd name="T45" fmla="*/ 2147483647 h 118"/>
              <a:gd name="T46" fmla="*/ 2147483647 w 136"/>
              <a:gd name="T47" fmla="*/ 2147483647 h 118"/>
              <a:gd name="T48" fmla="*/ 2147483647 w 136"/>
              <a:gd name="T49" fmla="*/ 2147483647 h 118"/>
              <a:gd name="T50" fmla="*/ 2147483647 w 136"/>
              <a:gd name="T51" fmla="*/ 2147483647 h 118"/>
              <a:gd name="T52" fmla="*/ 2147483647 w 136"/>
              <a:gd name="T53" fmla="*/ 2147483647 h 118"/>
              <a:gd name="T54" fmla="*/ 2147483647 w 136"/>
              <a:gd name="T55" fmla="*/ 2147483647 h 118"/>
              <a:gd name="T56" fmla="*/ 2147483647 w 136"/>
              <a:gd name="T57" fmla="*/ 2147483647 h 118"/>
              <a:gd name="T58" fmla="*/ 2147483647 w 136"/>
              <a:gd name="T59" fmla="*/ 2147483647 h 118"/>
              <a:gd name="T60" fmla="*/ 2147483647 w 136"/>
              <a:gd name="T61" fmla="*/ 2147483647 h 118"/>
              <a:gd name="T62" fmla="*/ 2147483647 w 136"/>
              <a:gd name="T63" fmla="*/ 2147483647 h 118"/>
              <a:gd name="T64" fmla="*/ 2147483647 w 136"/>
              <a:gd name="T65" fmla="*/ 2147483647 h 118"/>
              <a:gd name="T66" fmla="*/ 2147483647 w 136"/>
              <a:gd name="T67" fmla="*/ 2147483647 h 118"/>
              <a:gd name="T68" fmla="*/ 2147483647 w 136"/>
              <a:gd name="T69" fmla="*/ 2147483647 h 118"/>
              <a:gd name="T70" fmla="*/ 2147483647 w 136"/>
              <a:gd name="T71" fmla="*/ 2147483647 h 118"/>
              <a:gd name="T72" fmla="*/ 2147483647 w 136"/>
              <a:gd name="T73" fmla="*/ 2147483647 h 1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6"/>
              <a:gd name="T112" fmla="*/ 0 h 118"/>
              <a:gd name="T113" fmla="*/ 136 w 136"/>
              <a:gd name="T114" fmla="*/ 118 h 1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6" h="118">
                <a:moveTo>
                  <a:pt x="129" y="102"/>
                </a:moveTo>
                <a:lnTo>
                  <a:pt x="128" y="102"/>
                </a:lnTo>
                <a:lnTo>
                  <a:pt x="125" y="103"/>
                </a:lnTo>
                <a:lnTo>
                  <a:pt x="120" y="103"/>
                </a:lnTo>
                <a:lnTo>
                  <a:pt x="114" y="102"/>
                </a:lnTo>
                <a:lnTo>
                  <a:pt x="107" y="98"/>
                </a:lnTo>
                <a:lnTo>
                  <a:pt x="98" y="94"/>
                </a:lnTo>
                <a:lnTo>
                  <a:pt x="90" y="88"/>
                </a:lnTo>
                <a:lnTo>
                  <a:pt x="80" y="81"/>
                </a:lnTo>
                <a:lnTo>
                  <a:pt x="72" y="72"/>
                </a:lnTo>
                <a:lnTo>
                  <a:pt x="62" y="64"/>
                </a:lnTo>
                <a:lnTo>
                  <a:pt x="53" y="55"/>
                </a:lnTo>
                <a:lnTo>
                  <a:pt x="45" y="45"/>
                </a:lnTo>
                <a:lnTo>
                  <a:pt x="37" y="36"/>
                </a:lnTo>
                <a:lnTo>
                  <a:pt x="30" y="26"/>
                </a:lnTo>
                <a:lnTo>
                  <a:pt x="23" y="17"/>
                </a:lnTo>
                <a:lnTo>
                  <a:pt x="18" y="8"/>
                </a:lnTo>
                <a:lnTo>
                  <a:pt x="14" y="0"/>
                </a:lnTo>
                <a:lnTo>
                  <a:pt x="0" y="6"/>
                </a:lnTo>
                <a:lnTo>
                  <a:pt x="5" y="15"/>
                </a:lnTo>
                <a:lnTo>
                  <a:pt x="11" y="25"/>
                </a:lnTo>
                <a:lnTo>
                  <a:pt x="17" y="34"/>
                </a:lnTo>
                <a:lnTo>
                  <a:pt x="25" y="45"/>
                </a:lnTo>
                <a:lnTo>
                  <a:pt x="33" y="55"/>
                </a:lnTo>
                <a:lnTo>
                  <a:pt x="43" y="65"/>
                </a:lnTo>
                <a:lnTo>
                  <a:pt x="52" y="74"/>
                </a:lnTo>
                <a:lnTo>
                  <a:pt x="61" y="84"/>
                </a:lnTo>
                <a:lnTo>
                  <a:pt x="71" y="92"/>
                </a:lnTo>
                <a:lnTo>
                  <a:pt x="81" y="100"/>
                </a:lnTo>
                <a:lnTo>
                  <a:pt x="90" y="106"/>
                </a:lnTo>
                <a:lnTo>
                  <a:pt x="100" y="112"/>
                </a:lnTo>
                <a:lnTo>
                  <a:pt x="109" y="116"/>
                </a:lnTo>
                <a:lnTo>
                  <a:pt x="118" y="118"/>
                </a:lnTo>
                <a:lnTo>
                  <a:pt x="127" y="118"/>
                </a:lnTo>
                <a:lnTo>
                  <a:pt x="136" y="115"/>
                </a:lnTo>
                <a:lnTo>
                  <a:pt x="135" y="116"/>
                </a:lnTo>
                <a:lnTo>
                  <a:pt x="129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1" name="Freeform 33"/>
          <p:cNvSpPr>
            <a:spLocks/>
          </p:cNvSpPr>
          <p:nvPr/>
        </p:nvSpPr>
        <p:spPr bwMode="auto">
          <a:xfrm>
            <a:off x="996950" y="5662613"/>
            <a:ext cx="168275" cy="160337"/>
          </a:xfrm>
          <a:custGeom>
            <a:avLst/>
            <a:gdLst>
              <a:gd name="T0" fmla="*/ 2147483647 w 120"/>
              <a:gd name="T1" fmla="*/ 0 h 113"/>
              <a:gd name="T2" fmla="*/ 2147483647 w 120"/>
              <a:gd name="T3" fmla="*/ 0 h 113"/>
              <a:gd name="T4" fmla="*/ 2147483647 w 120"/>
              <a:gd name="T5" fmla="*/ 2147483647 h 113"/>
              <a:gd name="T6" fmla="*/ 2147483647 w 120"/>
              <a:gd name="T7" fmla="*/ 2147483647 h 113"/>
              <a:gd name="T8" fmla="*/ 2147483647 w 120"/>
              <a:gd name="T9" fmla="*/ 2147483647 h 113"/>
              <a:gd name="T10" fmla="*/ 2147483647 w 120"/>
              <a:gd name="T11" fmla="*/ 2147483647 h 113"/>
              <a:gd name="T12" fmla="*/ 2147483647 w 120"/>
              <a:gd name="T13" fmla="*/ 2147483647 h 113"/>
              <a:gd name="T14" fmla="*/ 2147483647 w 120"/>
              <a:gd name="T15" fmla="*/ 2147483647 h 113"/>
              <a:gd name="T16" fmla="*/ 2147483647 w 120"/>
              <a:gd name="T17" fmla="*/ 2147483647 h 113"/>
              <a:gd name="T18" fmla="*/ 2147483647 w 120"/>
              <a:gd name="T19" fmla="*/ 2147483647 h 113"/>
              <a:gd name="T20" fmla="*/ 2147483647 w 120"/>
              <a:gd name="T21" fmla="*/ 2147483647 h 113"/>
              <a:gd name="T22" fmla="*/ 2147483647 w 120"/>
              <a:gd name="T23" fmla="*/ 2147483647 h 113"/>
              <a:gd name="T24" fmla="*/ 2147483647 w 120"/>
              <a:gd name="T25" fmla="*/ 2147483647 h 113"/>
              <a:gd name="T26" fmla="*/ 2147483647 w 120"/>
              <a:gd name="T27" fmla="*/ 2147483647 h 113"/>
              <a:gd name="T28" fmla="*/ 0 w 120"/>
              <a:gd name="T29" fmla="*/ 2147483647 h 113"/>
              <a:gd name="T30" fmla="*/ 0 w 120"/>
              <a:gd name="T31" fmla="*/ 2147483647 h 113"/>
              <a:gd name="T32" fmla="*/ 0 w 120"/>
              <a:gd name="T33" fmla="*/ 2147483647 h 113"/>
              <a:gd name="T34" fmla="*/ 2147483647 w 120"/>
              <a:gd name="T35" fmla="*/ 2147483647 h 113"/>
              <a:gd name="T36" fmla="*/ 2147483647 w 120"/>
              <a:gd name="T37" fmla="*/ 2147483647 h 113"/>
              <a:gd name="T38" fmla="*/ 2147483647 w 120"/>
              <a:gd name="T39" fmla="*/ 2147483647 h 113"/>
              <a:gd name="T40" fmla="*/ 2147483647 w 120"/>
              <a:gd name="T41" fmla="*/ 2147483647 h 113"/>
              <a:gd name="T42" fmla="*/ 2147483647 w 120"/>
              <a:gd name="T43" fmla="*/ 2147483647 h 113"/>
              <a:gd name="T44" fmla="*/ 2147483647 w 120"/>
              <a:gd name="T45" fmla="*/ 2147483647 h 113"/>
              <a:gd name="T46" fmla="*/ 2147483647 w 120"/>
              <a:gd name="T47" fmla="*/ 2147483647 h 113"/>
              <a:gd name="T48" fmla="*/ 2147483647 w 120"/>
              <a:gd name="T49" fmla="*/ 2147483647 h 113"/>
              <a:gd name="T50" fmla="*/ 2147483647 w 120"/>
              <a:gd name="T51" fmla="*/ 2147483647 h 113"/>
              <a:gd name="T52" fmla="*/ 2147483647 w 120"/>
              <a:gd name="T53" fmla="*/ 2147483647 h 113"/>
              <a:gd name="T54" fmla="*/ 2147483647 w 120"/>
              <a:gd name="T55" fmla="*/ 2147483647 h 113"/>
              <a:gd name="T56" fmla="*/ 2147483647 w 120"/>
              <a:gd name="T57" fmla="*/ 2147483647 h 113"/>
              <a:gd name="T58" fmla="*/ 2147483647 w 120"/>
              <a:gd name="T59" fmla="*/ 2147483647 h 113"/>
              <a:gd name="T60" fmla="*/ 2147483647 w 120"/>
              <a:gd name="T61" fmla="*/ 2147483647 h 113"/>
              <a:gd name="T62" fmla="*/ 2147483647 w 120"/>
              <a:gd name="T63" fmla="*/ 2147483647 h 113"/>
              <a:gd name="T64" fmla="*/ 2147483647 w 120"/>
              <a:gd name="T65" fmla="*/ 2147483647 h 113"/>
              <a:gd name="T66" fmla="*/ 2147483647 w 120"/>
              <a:gd name="T67" fmla="*/ 2147483647 h 113"/>
              <a:gd name="T68" fmla="*/ 2147483647 w 120"/>
              <a:gd name="T69" fmla="*/ 2147483647 h 113"/>
              <a:gd name="T70" fmla="*/ 2147483647 w 120"/>
              <a:gd name="T71" fmla="*/ 2147483647 h 113"/>
              <a:gd name="T72" fmla="*/ 2147483647 w 120"/>
              <a:gd name="T73" fmla="*/ 0 h 1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0"/>
              <a:gd name="T112" fmla="*/ 0 h 113"/>
              <a:gd name="T113" fmla="*/ 120 w 120"/>
              <a:gd name="T114" fmla="*/ 113 h 1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0" h="113">
                <a:moveTo>
                  <a:pt x="112" y="0"/>
                </a:moveTo>
                <a:lnTo>
                  <a:pt x="112" y="0"/>
                </a:lnTo>
                <a:lnTo>
                  <a:pt x="93" y="11"/>
                </a:lnTo>
                <a:lnTo>
                  <a:pt x="77" y="22"/>
                </a:lnTo>
                <a:lnTo>
                  <a:pt x="63" y="33"/>
                </a:lnTo>
                <a:lnTo>
                  <a:pt x="51" y="42"/>
                </a:lnTo>
                <a:lnTo>
                  <a:pt x="40" y="50"/>
                </a:lnTo>
                <a:lnTo>
                  <a:pt x="31" y="59"/>
                </a:lnTo>
                <a:lnTo>
                  <a:pt x="24" y="66"/>
                </a:lnTo>
                <a:lnTo>
                  <a:pt x="17" y="73"/>
                </a:lnTo>
                <a:lnTo>
                  <a:pt x="12" y="79"/>
                </a:lnTo>
                <a:lnTo>
                  <a:pt x="8" y="86"/>
                </a:lnTo>
                <a:lnTo>
                  <a:pt x="5" y="90"/>
                </a:lnTo>
                <a:lnTo>
                  <a:pt x="2" y="94"/>
                </a:lnTo>
                <a:lnTo>
                  <a:pt x="0" y="98"/>
                </a:lnTo>
                <a:lnTo>
                  <a:pt x="0" y="100"/>
                </a:lnTo>
                <a:lnTo>
                  <a:pt x="1" y="99"/>
                </a:lnTo>
                <a:lnTo>
                  <a:pt x="7" y="113"/>
                </a:lnTo>
                <a:lnTo>
                  <a:pt x="10" y="110"/>
                </a:lnTo>
                <a:lnTo>
                  <a:pt x="12" y="107"/>
                </a:lnTo>
                <a:lnTo>
                  <a:pt x="14" y="105"/>
                </a:lnTo>
                <a:lnTo>
                  <a:pt x="15" y="101"/>
                </a:lnTo>
                <a:lnTo>
                  <a:pt x="17" y="98"/>
                </a:lnTo>
                <a:lnTo>
                  <a:pt x="20" y="94"/>
                </a:lnTo>
                <a:lnTo>
                  <a:pt x="24" y="88"/>
                </a:lnTo>
                <a:lnTo>
                  <a:pt x="28" y="83"/>
                </a:lnTo>
                <a:lnTo>
                  <a:pt x="34" y="76"/>
                </a:lnTo>
                <a:lnTo>
                  <a:pt x="42" y="69"/>
                </a:lnTo>
                <a:lnTo>
                  <a:pt x="50" y="62"/>
                </a:lnTo>
                <a:lnTo>
                  <a:pt x="60" y="53"/>
                </a:lnTo>
                <a:lnTo>
                  <a:pt x="72" y="44"/>
                </a:lnTo>
                <a:lnTo>
                  <a:pt x="85" y="34"/>
                </a:lnTo>
                <a:lnTo>
                  <a:pt x="102" y="24"/>
                </a:lnTo>
                <a:lnTo>
                  <a:pt x="120" y="13"/>
                </a:lnTo>
                <a:lnTo>
                  <a:pt x="1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2" name="Freeform 34"/>
          <p:cNvSpPr>
            <a:spLocks/>
          </p:cNvSpPr>
          <p:nvPr/>
        </p:nvSpPr>
        <p:spPr bwMode="auto">
          <a:xfrm>
            <a:off x="1154113" y="5551488"/>
            <a:ext cx="158750" cy="130175"/>
          </a:xfrm>
          <a:custGeom>
            <a:avLst/>
            <a:gdLst>
              <a:gd name="T0" fmla="*/ 2147483647 w 112"/>
              <a:gd name="T1" fmla="*/ 0 h 92"/>
              <a:gd name="T2" fmla="*/ 2147483647 w 112"/>
              <a:gd name="T3" fmla="*/ 0 h 92"/>
              <a:gd name="T4" fmla="*/ 2147483647 w 112"/>
              <a:gd name="T5" fmla="*/ 2147483647 h 92"/>
              <a:gd name="T6" fmla="*/ 2147483647 w 112"/>
              <a:gd name="T7" fmla="*/ 2147483647 h 92"/>
              <a:gd name="T8" fmla="*/ 2147483647 w 112"/>
              <a:gd name="T9" fmla="*/ 2147483647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2147483647 w 112"/>
              <a:gd name="T15" fmla="*/ 2147483647 h 92"/>
              <a:gd name="T16" fmla="*/ 2147483647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0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2147483647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2147483647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2147483647 w 112"/>
              <a:gd name="T67" fmla="*/ 2147483647 h 92"/>
              <a:gd name="T68" fmla="*/ 2147483647 w 112"/>
              <a:gd name="T69" fmla="*/ 2147483647 h 92"/>
              <a:gd name="T70" fmla="*/ 2147483647 w 112"/>
              <a:gd name="T71" fmla="*/ 2147483647 h 92"/>
              <a:gd name="T72" fmla="*/ 2147483647 w 112"/>
              <a:gd name="T73" fmla="*/ 0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2"/>
              <a:gd name="T112" fmla="*/ 0 h 92"/>
              <a:gd name="T113" fmla="*/ 112 w 112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2" h="92">
                <a:moveTo>
                  <a:pt x="106" y="0"/>
                </a:moveTo>
                <a:lnTo>
                  <a:pt x="106" y="0"/>
                </a:lnTo>
                <a:lnTo>
                  <a:pt x="96" y="4"/>
                </a:lnTo>
                <a:lnTo>
                  <a:pt x="86" y="9"/>
                </a:lnTo>
                <a:lnTo>
                  <a:pt x="77" y="14"/>
                </a:lnTo>
                <a:lnTo>
                  <a:pt x="69" y="20"/>
                </a:lnTo>
                <a:lnTo>
                  <a:pt x="60" y="26"/>
                </a:lnTo>
                <a:lnTo>
                  <a:pt x="53" y="32"/>
                </a:lnTo>
                <a:lnTo>
                  <a:pt x="47" y="37"/>
                </a:lnTo>
                <a:lnTo>
                  <a:pt x="40" y="44"/>
                </a:lnTo>
                <a:lnTo>
                  <a:pt x="34" y="49"/>
                </a:lnTo>
                <a:lnTo>
                  <a:pt x="28" y="55"/>
                </a:lnTo>
                <a:lnTo>
                  <a:pt x="22" y="60"/>
                </a:lnTo>
                <a:lnTo>
                  <a:pt x="18" y="66"/>
                </a:lnTo>
                <a:lnTo>
                  <a:pt x="13" y="70"/>
                </a:lnTo>
                <a:lnTo>
                  <a:pt x="9" y="74"/>
                </a:lnTo>
                <a:lnTo>
                  <a:pt x="5" y="76"/>
                </a:lnTo>
                <a:lnTo>
                  <a:pt x="0" y="79"/>
                </a:lnTo>
                <a:lnTo>
                  <a:pt x="8" y="92"/>
                </a:lnTo>
                <a:lnTo>
                  <a:pt x="13" y="89"/>
                </a:lnTo>
                <a:lnTo>
                  <a:pt x="18" y="85"/>
                </a:lnTo>
                <a:lnTo>
                  <a:pt x="23" y="81"/>
                </a:lnTo>
                <a:lnTo>
                  <a:pt x="28" y="76"/>
                </a:lnTo>
                <a:lnTo>
                  <a:pt x="33" y="71"/>
                </a:lnTo>
                <a:lnTo>
                  <a:pt x="38" y="66"/>
                </a:lnTo>
                <a:lnTo>
                  <a:pt x="44" y="60"/>
                </a:lnTo>
                <a:lnTo>
                  <a:pt x="50" y="54"/>
                </a:lnTo>
                <a:lnTo>
                  <a:pt x="56" y="49"/>
                </a:lnTo>
                <a:lnTo>
                  <a:pt x="63" y="43"/>
                </a:lnTo>
                <a:lnTo>
                  <a:pt x="70" y="37"/>
                </a:lnTo>
                <a:lnTo>
                  <a:pt x="77" y="33"/>
                </a:lnTo>
                <a:lnTo>
                  <a:pt x="85" y="27"/>
                </a:lnTo>
                <a:lnTo>
                  <a:pt x="93" y="23"/>
                </a:lnTo>
                <a:lnTo>
                  <a:pt x="102" y="18"/>
                </a:lnTo>
                <a:lnTo>
                  <a:pt x="112" y="14"/>
                </a:lnTo>
                <a:lnTo>
                  <a:pt x="1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3" name="Freeform 35"/>
          <p:cNvSpPr>
            <a:spLocks/>
          </p:cNvSpPr>
          <p:nvPr/>
        </p:nvSpPr>
        <p:spPr bwMode="auto">
          <a:xfrm>
            <a:off x="1303338" y="5446713"/>
            <a:ext cx="269875" cy="123825"/>
          </a:xfrm>
          <a:custGeom>
            <a:avLst/>
            <a:gdLst>
              <a:gd name="T0" fmla="*/ 2147483647 w 191"/>
              <a:gd name="T1" fmla="*/ 0 h 88"/>
              <a:gd name="T2" fmla="*/ 2147483647 w 191"/>
              <a:gd name="T3" fmla="*/ 0 h 88"/>
              <a:gd name="T4" fmla="*/ 2147483647 w 191"/>
              <a:gd name="T5" fmla="*/ 2147483647 h 88"/>
              <a:gd name="T6" fmla="*/ 2147483647 w 191"/>
              <a:gd name="T7" fmla="*/ 2147483647 h 88"/>
              <a:gd name="T8" fmla="*/ 2147483647 w 191"/>
              <a:gd name="T9" fmla="*/ 2147483647 h 88"/>
              <a:gd name="T10" fmla="*/ 2147483647 w 191"/>
              <a:gd name="T11" fmla="*/ 2147483647 h 88"/>
              <a:gd name="T12" fmla="*/ 2147483647 w 191"/>
              <a:gd name="T13" fmla="*/ 2147483647 h 88"/>
              <a:gd name="T14" fmla="*/ 2147483647 w 191"/>
              <a:gd name="T15" fmla="*/ 2147483647 h 88"/>
              <a:gd name="T16" fmla="*/ 2147483647 w 191"/>
              <a:gd name="T17" fmla="*/ 2147483647 h 88"/>
              <a:gd name="T18" fmla="*/ 2147483647 w 191"/>
              <a:gd name="T19" fmla="*/ 2147483647 h 88"/>
              <a:gd name="T20" fmla="*/ 2147483647 w 191"/>
              <a:gd name="T21" fmla="*/ 2147483647 h 88"/>
              <a:gd name="T22" fmla="*/ 2147483647 w 191"/>
              <a:gd name="T23" fmla="*/ 2147483647 h 88"/>
              <a:gd name="T24" fmla="*/ 2147483647 w 191"/>
              <a:gd name="T25" fmla="*/ 2147483647 h 88"/>
              <a:gd name="T26" fmla="*/ 2147483647 w 191"/>
              <a:gd name="T27" fmla="*/ 2147483647 h 88"/>
              <a:gd name="T28" fmla="*/ 2147483647 w 191"/>
              <a:gd name="T29" fmla="*/ 2147483647 h 88"/>
              <a:gd name="T30" fmla="*/ 2147483647 w 191"/>
              <a:gd name="T31" fmla="*/ 2147483647 h 88"/>
              <a:gd name="T32" fmla="*/ 2147483647 w 191"/>
              <a:gd name="T33" fmla="*/ 2147483647 h 88"/>
              <a:gd name="T34" fmla="*/ 0 w 191"/>
              <a:gd name="T35" fmla="*/ 2147483647 h 88"/>
              <a:gd name="T36" fmla="*/ 2147483647 w 191"/>
              <a:gd name="T37" fmla="*/ 2147483647 h 88"/>
              <a:gd name="T38" fmla="*/ 2147483647 w 191"/>
              <a:gd name="T39" fmla="*/ 2147483647 h 88"/>
              <a:gd name="T40" fmla="*/ 2147483647 w 191"/>
              <a:gd name="T41" fmla="*/ 2147483647 h 88"/>
              <a:gd name="T42" fmla="*/ 2147483647 w 191"/>
              <a:gd name="T43" fmla="*/ 2147483647 h 88"/>
              <a:gd name="T44" fmla="*/ 2147483647 w 191"/>
              <a:gd name="T45" fmla="*/ 2147483647 h 88"/>
              <a:gd name="T46" fmla="*/ 2147483647 w 191"/>
              <a:gd name="T47" fmla="*/ 2147483647 h 88"/>
              <a:gd name="T48" fmla="*/ 2147483647 w 191"/>
              <a:gd name="T49" fmla="*/ 2147483647 h 88"/>
              <a:gd name="T50" fmla="*/ 2147483647 w 191"/>
              <a:gd name="T51" fmla="*/ 2147483647 h 88"/>
              <a:gd name="T52" fmla="*/ 2147483647 w 191"/>
              <a:gd name="T53" fmla="*/ 2147483647 h 88"/>
              <a:gd name="T54" fmla="*/ 2147483647 w 191"/>
              <a:gd name="T55" fmla="*/ 2147483647 h 88"/>
              <a:gd name="T56" fmla="*/ 2147483647 w 191"/>
              <a:gd name="T57" fmla="*/ 2147483647 h 88"/>
              <a:gd name="T58" fmla="*/ 2147483647 w 191"/>
              <a:gd name="T59" fmla="*/ 2147483647 h 88"/>
              <a:gd name="T60" fmla="*/ 2147483647 w 191"/>
              <a:gd name="T61" fmla="*/ 2147483647 h 88"/>
              <a:gd name="T62" fmla="*/ 2147483647 w 191"/>
              <a:gd name="T63" fmla="*/ 2147483647 h 88"/>
              <a:gd name="T64" fmla="*/ 2147483647 w 191"/>
              <a:gd name="T65" fmla="*/ 2147483647 h 88"/>
              <a:gd name="T66" fmla="*/ 2147483647 w 191"/>
              <a:gd name="T67" fmla="*/ 2147483647 h 88"/>
              <a:gd name="T68" fmla="*/ 2147483647 w 191"/>
              <a:gd name="T69" fmla="*/ 2147483647 h 88"/>
              <a:gd name="T70" fmla="*/ 2147483647 w 191"/>
              <a:gd name="T71" fmla="*/ 2147483647 h 88"/>
              <a:gd name="T72" fmla="*/ 2147483647 w 191"/>
              <a:gd name="T73" fmla="*/ 0 h 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1"/>
              <a:gd name="T112" fmla="*/ 0 h 88"/>
              <a:gd name="T113" fmla="*/ 191 w 191"/>
              <a:gd name="T114" fmla="*/ 88 h 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1" h="88">
                <a:moveTo>
                  <a:pt x="184" y="0"/>
                </a:moveTo>
                <a:lnTo>
                  <a:pt x="183" y="0"/>
                </a:lnTo>
                <a:lnTo>
                  <a:pt x="171" y="7"/>
                </a:lnTo>
                <a:lnTo>
                  <a:pt x="159" y="13"/>
                </a:lnTo>
                <a:lnTo>
                  <a:pt x="148" y="19"/>
                </a:lnTo>
                <a:lnTo>
                  <a:pt x="137" y="24"/>
                </a:lnTo>
                <a:lnTo>
                  <a:pt x="126" y="29"/>
                </a:lnTo>
                <a:lnTo>
                  <a:pt x="115" y="34"/>
                </a:lnTo>
                <a:lnTo>
                  <a:pt x="104" y="38"/>
                </a:lnTo>
                <a:lnTo>
                  <a:pt x="94" y="42"/>
                </a:lnTo>
                <a:lnTo>
                  <a:pt x="83" y="46"/>
                </a:lnTo>
                <a:lnTo>
                  <a:pt x="72" y="49"/>
                </a:lnTo>
                <a:lnTo>
                  <a:pt x="61" y="53"/>
                </a:lnTo>
                <a:lnTo>
                  <a:pt x="50" y="57"/>
                </a:lnTo>
                <a:lnTo>
                  <a:pt x="38" y="61"/>
                </a:lnTo>
                <a:lnTo>
                  <a:pt x="26" y="65"/>
                </a:lnTo>
                <a:lnTo>
                  <a:pt x="14" y="70"/>
                </a:lnTo>
                <a:lnTo>
                  <a:pt x="0" y="74"/>
                </a:lnTo>
                <a:lnTo>
                  <a:pt x="6" y="88"/>
                </a:lnTo>
                <a:lnTo>
                  <a:pt x="18" y="84"/>
                </a:lnTo>
                <a:lnTo>
                  <a:pt x="32" y="79"/>
                </a:lnTo>
                <a:lnTo>
                  <a:pt x="43" y="74"/>
                </a:lnTo>
                <a:lnTo>
                  <a:pt x="55" y="70"/>
                </a:lnTo>
                <a:lnTo>
                  <a:pt x="66" y="67"/>
                </a:lnTo>
                <a:lnTo>
                  <a:pt x="77" y="63"/>
                </a:lnTo>
                <a:lnTo>
                  <a:pt x="88" y="59"/>
                </a:lnTo>
                <a:lnTo>
                  <a:pt x="100" y="55"/>
                </a:lnTo>
                <a:lnTo>
                  <a:pt x="110" y="51"/>
                </a:lnTo>
                <a:lnTo>
                  <a:pt x="121" y="47"/>
                </a:lnTo>
                <a:lnTo>
                  <a:pt x="132" y="43"/>
                </a:lnTo>
                <a:lnTo>
                  <a:pt x="143" y="38"/>
                </a:lnTo>
                <a:lnTo>
                  <a:pt x="155" y="32"/>
                </a:lnTo>
                <a:lnTo>
                  <a:pt x="166" y="26"/>
                </a:lnTo>
                <a:lnTo>
                  <a:pt x="178" y="20"/>
                </a:lnTo>
                <a:lnTo>
                  <a:pt x="191" y="13"/>
                </a:lnTo>
                <a:lnTo>
                  <a:pt x="1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4" name="Freeform 36"/>
          <p:cNvSpPr>
            <a:spLocks/>
          </p:cNvSpPr>
          <p:nvPr/>
        </p:nvSpPr>
        <p:spPr bwMode="auto">
          <a:xfrm>
            <a:off x="1563688" y="5164138"/>
            <a:ext cx="246062" cy="301625"/>
          </a:xfrm>
          <a:custGeom>
            <a:avLst/>
            <a:gdLst>
              <a:gd name="T0" fmla="*/ 2147483647 w 175"/>
              <a:gd name="T1" fmla="*/ 2147483647 h 213"/>
              <a:gd name="T2" fmla="*/ 2147483647 w 175"/>
              <a:gd name="T3" fmla="*/ 2147483647 h 213"/>
              <a:gd name="T4" fmla="*/ 2147483647 w 175"/>
              <a:gd name="T5" fmla="*/ 2147483647 h 213"/>
              <a:gd name="T6" fmla="*/ 2147483647 w 175"/>
              <a:gd name="T7" fmla="*/ 2147483647 h 213"/>
              <a:gd name="T8" fmla="*/ 2147483647 w 175"/>
              <a:gd name="T9" fmla="*/ 2147483647 h 213"/>
              <a:gd name="T10" fmla="*/ 2147483647 w 175"/>
              <a:gd name="T11" fmla="*/ 2147483647 h 213"/>
              <a:gd name="T12" fmla="*/ 2147483647 w 175"/>
              <a:gd name="T13" fmla="*/ 2147483647 h 213"/>
              <a:gd name="T14" fmla="*/ 2147483647 w 175"/>
              <a:gd name="T15" fmla="*/ 2147483647 h 213"/>
              <a:gd name="T16" fmla="*/ 2147483647 w 175"/>
              <a:gd name="T17" fmla="*/ 2147483647 h 213"/>
              <a:gd name="T18" fmla="*/ 2147483647 w 175"/>
              <a:gd name="T19" fmla="*/ 2147483647 h 213"/>
              <a:gd name="T20" fmla="*/ 2147483647 w 175"/>
              <a:gd name="T21" fmla="*/ 2147483647 h 213"/>
              <a:gd name="T22" fmla="*/ 2147483647 w 175"/>
              <a:gd name="T23" fmla="*/ 2147483647 h 213"/>
              <a:gd name="T24" fmla="*/ 2147483647 w 175"/>
              <a:gd name="T25" fmla="*/ 2147483647 h 213"/>
              <a:gd name="T26" fmla="*/ 2147483647 w 175"/>
              <a:gd name="T27" fmla="*/ 2147483647 h 213"/>
              <a:gd name="T28" fmla="*/ 2147483647 w 175"/>
              <a:gd name="T29" fmla="*/ 2147483647 h 213"/>
              <a:gd name="T30" fmla="*/ 2147483647 w 175"/>
              <a:gd name="T31" fmla="*/ 2147483647 h 213"/>
              <a:gd name="T32" fmla="*/ 2147483647 w 175"/>
              <a:gd name="T33" fmla="*/ 2147483647 h 213"/>
              <a:gd name="T34" fmla="*/ 0 w 175"/>
              <a:gd name="T35" fmla="*/ 2147483647 h 213"/>
              <a:gd name="T36" fmla="*/ 2147483647 w 175"/>
              <a:gd name="T37" fmla="*/ 2147483647 h 213"/>
              <a:gd name="T38" fmla="*/ 2147483647 w 175"/>
              <a:gd name="T39" fmla="*/ 2147483647 h 213"/>
              <a:gd name="T40" fmla="*/ 2147483647 w 175"/>
              <a:gd name="T41" fmla="*/ 2147483647 h 213"/>
              <a:gd name="T42" fmla="*/ 2147483647 w 175"/>
              <a:gd name="T43" fmla="*/ 2147483647 h 213"/>
              <a:gd name="T44" fmla="*/ 2147483647 w 175"/>
              <a:gd name="T45" fmla="*/ 2147483647 h 213"/>
              <a:gd name="T46" fmla="*/ 2147483647 w 175"/>
              <a:gd name="T47" fmla="*/ 2147483647 h 213"/>
              <a:gd name="T48" fmla="*/ 2147483647 w 175"/>
              <a:gd name="T49" fmla="*/ 2147483647 h 213"/>
              <a:gd name="T50" fmla="*/ 2147483647 w 175"/>
              <a:gd name="T51" fmla="*/ 2147483647 h 213"/>
              <a:gd name="T52" fmla="*/ 2147483647 w 175"/>
              <a:gd name="T53" fmla="*/ 2147483647 h 213"/>
              <a:gd name="T54" fmla="*/ 2147483647 w 175"/>
              <a:gd name="T55" fmla="*/ 2147483647 h 213"/>
              <a:gd name="T56" fmla="*/ 2147483647 w 175"/>
              <a:gd name="T57" fmla="*/ 2147483647 h 213"/>
              <a:gd name="T58" fmla="*/ 2147483647 w 175"/>
              <a:gd name="T59" fmla="*/ 2147483647 h 213"/>
              <a:gd name="T60" fmla="*/ 2147483647 w 175"/>
              <a:gd name="T61" fmla="*/ 2147483647 h 213"/>
              <a:gd name="T62" fmla="*/ 2147483647 w 175"/>
              <a:gd name="T63" fmla="*/ 2147483647 h 213"/>
              <a:gd name="T64" fmla="*/ 2147483647 w 175"/>
              <a:gd name="T65" fmla="*/ 2147483647 h 213"/>
              <a:gd name="T66" fmla="*/ 2147483647 w 175"/>
              <a:gd name="T67" fmla="*/ 2147483647 h 213"/>
              <a:gd name="T68" fmla="*/ 2147483647 w 175"/>
              <a:gd name="T69" fmla="*/ 2147483647 h 213"/>
              <a:gd name="T70" fmla="*/ 2147483647 w 175"/>
              <a:gd name="T71" fmla="*/ 2147483647 h 213"/>
              <a:gd name="T72" fmla="*/ 2147483647 w 175"/>
              <a:gd name="T73" fmla="*/ 2147483647 h 213"/>
              <a:gd name="T74" fmla="*/ 2147483647 w 175"/>
              <a:gd name="T75" fmla="*/ 0 h 213"/>
              <a:gd name="T76" fmla="*/ 2147483647 w 175"/>
              <a:gd name="T77" fmla="*/ 2147483647 h 213"/>
              <a:gd name="T78" fmla="*/ 2147483647 w 175"/>
              <a:gd name="T79" fmla="*/ 2147483647 h 21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5"/>
              <a:gd name="T121" fmla="*/ 0 h 213"/>
              <a:gd name="T122" fmla="*/ 175 w 175"/>
              <a:gd name="T123" fmla="*/ 213 h 21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5" h="213">
                <a:moveTo>
                  <a:pt x="174" y="54"/>
                </a:moveTo>
                <a:lnTo>
                  <a:pt x="159" y="55"/>
                </a:lnTo>
                <a:lnTo>
                  <a:pt x="160" y="65"/>
                </a:lnTo>
                <a:lnTo>
                  <a:pt x="158" y="76"/>
                </a:lnTo>
                <a:lnTo>
                  <a:pt x="154" y="86"/>
                </a:lnTo>
                <a:lnTo>
                  <a:pt x="148" y="96"/>
                </a:lnTo>
                <a:lnTo>
                  <a:pt x="140" y="107"/>
                </a:lnTo>
                <a:lnTo>
                  <a:pt x="130" y="117"/>
                </a:lnTo>
                <a:lnTo>
                  <a:pt x="119" y="127"/>
                </a:lnTo>
                <a:lnTo>
                  <a:pt x="106" y="136"/>
                </a:lnTo>
                <a:lnTo>
                  <a:pt x="93" y="145"/>
                </a:lnTo>
                <a:lnTo>
                  <a:pt x="78" y="155"/>
                </a:lnTo>
                <a:lnTo>
                  <a:pt x="65" y="163"/>
                </a:lnTo>
                <a:lnTo>
                  <a:pt x="51" y="172"/>
                </a:lnTo>
                <a:lnTo>
                  <a:pt x="36" y="179"/>
                </a:lnTo>
                <a:lnTo>
                  <a:pt x="23" y="187"/>
                </a:lnTo>
                <a:lnTo>
                  <a:pt x="11" y="194"/>
                </a:lnTo>
                <a:lnTo>
                  <a:pt x="0" y="200"/>
                </a:lnTo>
                <a:lnTo>
                  <a:pt x="7" y="213"/>
                </a:lnTo>
                <a:lnTo>
                  <a:pt x="18" y="206"/>
                </a:lnTo>
                <a:lnTo>
                  <a:pt x="30" y="200"/>
                </a:lnTo>
                <a:lnTo>
                  <a:pt x="43" y="192"/>
                </a:lnTo>
                <a:lnTo>
                  <a:pt x="58" y="185"/>
                </a:lnTo>
                <a:lnTo>
                  <a:pt x="73" y="176"/>
                </a:lnTo>
                <a:lnTo>
                  <a:pt x="87" y="167"/>
                </a:lnTo>
                <a:lnTo>
                  <a:pt x="101" y="158"/>
                </a:lnTo>
                <a:lnTo>
                  <a:pt x="115" y="149"/>
                </a:lnTo>
                <a:lnTo>
                  <a:pt x="128" y="139"/>
                </a:lnTo>
                <a:lnTo>
                  <a:pt x="140" y="128"/>
                </a:lnTo>
                <a:lnTo>
                  <a:pt x="151" y="116"/>
                </a:lnTo>
                <a:lnTo>
                  <a:pt x="160" y="105"/>
                </a:lnTo>
                <a:lnTo>
                  <a:pt x="168" y="93"/>
                </a:lnTo>
                <a:lnTo>
                  <a:pt x="173" y="80"/>
                </a:lnTo>
                <a:lnTo>
                  <a:pt x="175" y="67"/>
                </a:lnTo>
                <a:lnTo>
                  <a:pt x="174" y="53"/>
                </a:lnTo>
                <a:lnTo>
                  <a:pt x="159" y="53"/>
                </a:lnTo>
                <a:lnTo>
                  <a:pt x="174" y="53"/>
                </a:lnTo>
                <a:lnTo>
                  <a:pt x="163" y="0"/>
                </a:lnTo>
                <a:lnTo>
                  <a:pt x="159" y="53"/>
                </a:lnTo>
                <a:lnTo>
                  <a:pt x="17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5" name="Freeform 37"/>
          <p:cNvSpPr>
            <a:spLocks/>
          </p:cNvSpPr>
          <p:nvPr/>
        </p:nvSpPr>
        <p:spPr bwMode="auto">
          <a:xfrm>
            <a:off x="1787525" y="5062538"/>
            <a:ext cx="614363" cy="231775"/>
          </a:xfrm>
          <a:custGeom>
            <a:avLst/>
            <a:gdLst>
              <a:gd name="T0" fmla="*/ 2147483647 w 435"/>
              <a:gd name="T1" fmla="*/ 0 h 164"/>
              <a:gd name="T2" fmla="*/ 2147483647 w 435"/>
              <a:gd name="T3" fmla="*/ 2147483647 h 164"/>
              <a:gd name="T4" fmla="*/ 2147483647 w 435"/>
              <a:gd name="T5" fmla="*/ 2147483647 h 164"/>
              <a:gd name="T6" fmla="*/ 2147483647 w 435"/>
              <a:gd name="T7" fmla="*/ 2147483647 h 164"/>
              <a:gd name="T8" fmla="*/ 2147483647 w 435"/>
              <a:gd name="T9" fmla="*/ 2147483647 h 164"/>
              <a:gd name="T10" fmla="*/ 2147483647 w 435"/>
              <a:gd name="T11" fmla="*/ 2147483647 h 164"/>
              <a:gd name="T12" fmla="*/ 2147483647 w 435"/>
              <a:gd name="T13" fmla="*/ 2147483647 h 164"/>
              <a:gd name="T14" fmla="*/ 2147483647 w 435"/>
              <a:gd name="T15" fmla="*/ 2147483647 h 164"/>
              <a:gd name="T16" fmla="*/ 2147483647 w 435"/>
              <a:gd name="T17" fmla="*/ 2147483647 h 164"/>
              <a:gd name="T18" fmla="*/ 2147483647 w 435"/>
              <a:gd name="T19" fmla="*/ 2147483647 h 164"/>
              <a:gd name="T20" fmla="*/ 2147483647 w 435"/>
              <a:gd name="T21" fmla="*/ 2147483647 h 164"/>
              <a:gd name="T22" fmla="*/ 2147483647 w 435"/>
              <a:gd name="T23" fmla="*/ 2147483647 h 164"/>
              <a:gd name="T24" fmla="*/ 2147483647 w 435"/>
              <a:gd name="T25" fmla="*/ 2147483647 h 164"/>
              <a:gd name="T26" fmla="*/ 2147483647 w 435"/>
              <a:gd name="T27" fmla="*/ 2147483647 h 164"/>
              <a:gd name="T28" fmla="*/ 2147483647 w 435"/>
              <a:gd name="T29" fmla="*/ 2147483647 h 164"/>
              <a:gd name="T30" fmla="*/ 2147483647 w 435"/>
              <a:gd name="T31" fmla="*/ 2147483647 h 164"/>
              <a:gd name="T32" fmla="*/ 2147483647 w 435"/>
              <a:gd name="T33" fmla="*/ 2147483647 h 164"/>
              <a:gd name="T34" fmla="*/ 2147483647 w 435"/>
              <a:gd name="T35" fmla="*/ 2147483647 h 164"/>
              <a:gd name="T36" fmla="*/ 2147483647 w 435"/>
              <a:gd name="T37" fmla="*/ 2147483647 h 164"/>
              <a:gd name="T38" fmla="*/ 2147483647 w 435"/>
              <a:gd name="T39" fmla="*/ 2147483647 h 164"/>
              <a:gd name="T40" fmla="*/ 2147483647 w 435"/>
              <a:gd name="T41" fmla="*/ 2147483647 h 164"/>
              <a:gd name="T42" fmla="*/ 2147483647 w 435"/>
              <a:gd name="T43" fmla="*/ 2147483647 h 164"/>
              <a:gd name="T44" fmla="*/ 2147483647 w 435"/>
              <a:gd name="T45" fmla="*/ 2147483647 h 164"/>
              <a:gd name="T46" fmla="*/ 2147483647 w 435"/>
              <a:gd name="T47" fmla="*/ 2147483647 h 164"/>
              <a:gd name="T48" fmla="*/ 2147483647 w 435"/>
              <a:gd name="T49" fmla="*/ 2147483647 h 164"/>
              <a:gd name="T50" fmla="*/ 2147483647 w 435"/>
              <a:gd name="T51" fmla="*/ 2147483647 h 164"/>
              <a:gd name="T52" fmla="*/ 2147483647 w 435"/>
              <a:gd name="T53" fmla="*/ 2147483647 h 164"/>
              <a:gd name="T54" fmla="*/ 2147483647 w 435"/>
              <a:gd name="T55" fmla="*/ 2147483647 h 164"/>
              <a:gd name="T56" fmla="*/ 2147483647 w 435"/>
              <a:gd name="T57" fmla="*/ 2147483647 h 164"/>
              <a:gd name="T58" fmla="*/ 2147483647 w 435"/>
              <a:gd name="T59" fmla="*/ 2147483647 h 164"/>
              <a:gd name="T60" fmla="*/ 2147483647 w 435"/>
              <a:gd name="T61" fmla="*/ 2147483647 h 164"/>
              <a:gd name="T62" fmla="*/ 2147483647 w 435"/>
              <a:gd name="T63" fmla="*/ 2147483647 h 164"/>
              <a:gd name="T64" fmla="*/ 2147483647 w 435"/>
              <a:gd name="T65" fmla="*/ 2147483647 h 164"/>
              <a:gd name="T66" fmla="*/ 2147483647 w 435"/>
              <a:gd name="T67" fmla="*/ 2147483647 h 1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5"/>
              <a:gd name="T103" fmla="*/ 0 h 164"/>
              <a:gd name="T104" fmla="*/ 435 w 435"/>
              <a:gd name="T105" fmla="*/ 164 h 1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5" h="164">
                <a:moveTo>
                  <a:pt x="429" y="0"/>
                </a:moveTo>
                <a:lnTo>
                  <a:pt x="429" y="0"/>
                </a:lnTo>
                <a:lnTo>
                  <a:pt x="413" y="7"/>
                </a:lnTo>
                <a:lnTo>
                  <a:pt x="397" y="15"/>
                </a:lnTo>
                <a:lnTo>
                  <a:pt x="379" y="23"/>
                </a:lnTo>
                <a:lnTo>
                  <a:pt x="362" y="31"/>
                </a:lnTo>
                <a:lnTo>
                  <a:pt x="345" y="39"/>
                </a:lnTo>
                <a:lnTo>
                  <a:pt x="327" y="48"/>
                </a:lnTo>
                <a:lnTo>
                  <a:pt x="309" y="56"/>
                </a:lnTo>
                <a:lnTo>
                  <a:pt x="292" y="64"/>
                </a:lnTo>
                <a:lnTo>
                  <a:pt x="273" y="72"/>
                </a:lnTo>
                <a:lnTo>
                  <a:pt x="255" y="81"/>
                </a:lnTo>
                <a:lnTo>
                  <a:pt x="237" y="88"/>
                </a:lnTo>
                <a:lnTo>
                  <a:pt x="220" y="96"/>
                </a:lnTo>
                <a:lnTo>
                  <a:pt x="202" y="103"/>
                </a:lnTo>
                <a:lnTo>
                  <a:pt x="186" y="110"/>
                </a:lnTo>
                <a:lnTo>
                  <a:pt x="169" y="117"/>
                </a:lnTo>
                <a:lnTo>
                  <a:pt x="153" y="123"/>
                </a:lnTo>
                <a:lnTo>
                  <a:pt x="137" y="129"/>
                </a:lnTo>
                <a:lnTo>
                  <a:pt x="122" y="134"/>
                </a:lnTo>
                <a:lnTo>
                  <a:pt x="107" y="139"/>
                </a:lnTo>
                <a:lnTo>
                  <a:pt x="94" y="142"/>
                </a:lnTo>
                <a:lnTo>
                  <a:pt x="81" y="145"/>
                </a:lnTo>
                <a:lnTo>
                  <a:pt x="69" y="147"/>
                </a:lnTo>
                <a:lnTo>
                  <a:pt x="58" y="149"/>
                </a:lnTo>
                <a:lnTo>
                  <a:pt x="49" y="149"/>
                </a:lnTo>
                <a:lnTo>
                  <a:pt x="40" y="149"/>
                </a:lnTo>
                <a:lnTo>
                  <a:pt x="32" y="148"/>
                </a:lnTo>
                <a:lnTo>
                  <a:pt x="27" y="147"/>
                </a:lnTo>
                <a:lnTo>
                  <a:pt x="23" y="144"/>
                </a:lnTo>
                <a:lnTo>
                  <a:pt x="19" y="141"/>
                </a:lnTo>
                <a:lnTo>
                  <a:pt x="17" y="138"/>
                </a:lnTo>
                <a:lnTo>
                  <a:pt x="16" y="133"/>
                </a:lnTo>
                <a:lnTo>
                  <a:pt x="15" y="126"/>
                </a:lnTo>
                <a:lnTo>
                  <a:pt x="0" y="125"/>
                </a:lnTo>
                <a:lnTo>
                  <a:pt x="1" y="135"/>
                </a:lnTo>
                <a:lnTo>
                  <a:pt x="3" y="144"/>
                </a:lnTo>
                <a:lnTo>
                  <a:pt x="8" y="151"/>
                </a:lnTo>
                <a:lnTo>
                  <a:pt x="13" y="157"/>
                </a:lnTo>
                <a:lnTo>
                  <a:pt x="21" y="160"/>
                </a:lnTo>
                <a:lnTo>
                  <a:pt x="29" y="163"/>
                </a:lnTo>
                <a:lnTo>
                  <a:pt x="39" y="164"/>
                </a:lnTo>
                <a:lnTo>
                  <a:pt x="49" y="164"/>
                </a:lnTo>
                <a:lnTo>
                  <a:pt x="59" y="164"/>
                </a:lnTo>
                <a:lnTo>
                  <a:pt x="72" y="162"/>
                </a:lnTo>
                <a:lnTo>
                  <a:pt x="84" y="160"/>
                </a:lnTo>
                <a:lnTo>
                  <a:pt x="97" y="157"/>
                </a:lnTo>
                <a:lnTo>
                  <a:pt x="112" y="152"/>
                </a:lnTo>
                <a:lnTo>
                  <a:pt x="127" y="148"/>
                </a:lnTo>
                <a:lnTo>
                  <a:pt x="142" y="143"/>
                </a:lnTo>
                <a:lnTo>
                  <a:pt x="157" y="137"/>
                </a:lnTo>
                <a:lnTo>
                  <a:pt x="175" y="131"/>
                </a:lnTo>
                <a:lnTo>
                  <a:pt x="191" y="124"/>
                </a:lnTo>
                <a:lnTo>
                  <a:pt x="208" y="117"/>
                </a:lnTo>
                <a:lnTo>
                  <a:pt x="226" y="110"/>
                </a:lnTo>
                <a:lnTo>
                  <a:pt x="243" y="102"/>
                </a:lnTo>
                <a:lnTo>
                  <a:pt x="261" y="95"/>
                </a:lnTo>
                <a:lnTo>
                  <a:pt x="279" y="86"/>
                </a:lnTo>
                <a:lnTo>
                  <a:pt x="297" y="78"/>
                </a:lnTo>
                <a:lnTo>
                  <a:pt x="315" y="70"/>
                </a:lnTo>
                <a:lnTo>
                  <a:pt x="333" y="61"/>
                </a:lnTo>
                <a:lnTo>
                  <a:pt x="351" y="53"/>
                </a:lnTo>
                <a:lnTo>
                  <a:pt x="369" y="45"/>
                </a:lnTo>
                <a:lnTo>
                  <a:pt x="386" y="37"/>
                </a:lnTo>
                <a:lnTo>
                  <a:pt x="403" y="29"/>
                </a:lnTo>
                <a:lnTo>
                  <a:pt x="419" y="21"/>
                </a:lnTo>
                <a:lnTo>
                  <a:pt x="435" y="14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6" name="Freeform 38"/>
          <p:cNvSpPr>
            <a:spLocks/>
          </p:cNvSpPr>
          <p:nvPr/>
        </p:nvSpPr>
        <p:spPr bwMode="auto">
          <a:xfrm>
            <a:off x="2393950" y="4600575"/>
            <a:ext cx="328613" cy="482600"/>
          </a:xfrm>
          <a:custGeom>
            <a:avLst/>
            <a:gdLst>
              <a:gd name="T0" fmla="*/ 2147483647 w 233"/>
              <a:gd name="T1" fmla="*/ 2147483647 h 342"/>
              <a:gd name="T2" fmla="*/ 2147483647 w 233"/>
              <a:gd name="T3" fmla="*/ 2147483647 h 342"/>
              <a:gd name="T4" fmla="*/ 2147483647 w 233"/>
              <a:gd name="T5" fmla="*/ 2147483647 h 342"/>
              <a:gd name="T6" fmla="*/ 2147483647 w 233"/>
              <a:gd name="T7" fmla="*/ 2147483647 h 342"/>
              <a:gd name="T8" fmla="*/ 2147483647 w 233"/>
              <a:gd name="T9" fmla="*/ 2147483647 h 342"/>
              <a:gd name="T10" fmla="*/ 2147483647 w 233"/>
              <a:gd name="T11" fmla="*/ 2147483647 h 342"/>
              <a:gd name="T12" fmla="*/ 2147483647 w 233"/>
              <a:gd name="T13" fmla="*/ 2147483647 h 342"/>
              <a:gd name="T14" fmla="*/ 2147483647 w 233"/>
              <a:gd name="T15" fmla="*/ 2147483647 h 342"/>
              <a:gd name="T16" fmla="*/ 2147483647 w 233"/>
              <a:gd name="T17" fmla="*/ 2147483647 h 342"/>
              <a:gd name="T18" fmla="*/ 2147483647 w 233"/>
              <a:gd name="T19" fmla="*/ 2147483647 h 342"/>
              <a:gd name="T20" fmla="*/ 2147483647 w 233"/>
              <a:gd name="T21" fmla="*/ 2147483647 h 342"/>
              <a:gd name="T22" fmla="*/ 2147483647 w 233"/>
              <a:gd name="T23" fmla="*/ 2147483647 h 342"/>
              <a:gd name="T24" fmla="*/ 2147483647 w 233"/>
              <a:gd name="T25" fmla="*/ 2147483647 h 342"/>
              <a:gd name="T26" fmla="*/ 2147483647 w 233"/>
              <a:gd name="T27" fmla="*/ 2147483647 h 342"/>
              <a:gd name="T28" fmla="*/ 2147483647 w 233"/>
              <a:gd name="T29" fmla="*/ 2147483647 h 342"/>
              <a:gd name="T30" fmla="*/ 2147483647 w 233"/>
              <a:gd name="T31" fmla="*/ 2147483647 h 342"/>
              <a:gd name="T32" fmla="*/ 2147483647 w 233"/>
              <a:gd name="T33" fmla="*/ 2147483647 h 342"/>
              <a:gd name="T34" fmla="*/ 0 w 233"/>
              <a:gd name="T35" fmla="*/ 2147483647 h 342"/>
              <a:gd name="T36" fmla="*/ 2147483647 w 233"/>
              <a:gd name="T37" fmla="*/ 2147483647 h 342"/>
              <a:gd name="T38" fmla="*/ 2147483647 w 233"/>
              <a:gd name="T39" fmla="*/ 2147483647 h 342"/>
              <a:gd name="T40" fmla="*/ 2147483647 w 233"/>
              <a:gd name="T41" fmla="*/ 2147483647 h 342"/>
              <a:gd name="T42" fmla="*/ 2147483647 w 233"/>
              <a:gd name="T43" fmla="*/ 2147483647 h 342"/>
              <a:gd name="T44" fmla="*/ 2147483647 w 233"/>
              <a:gd name="T45" fmla="*/ 2147483647 h 342"/>
              <a:gd name="T46" fmla="*/ 2147483647 w 233"/>
              <a:gd name="T47" fmla="*/ 2147483647 h 342"/>
              <a:gd name="T48" fmla="*/ 2147483647 w 233"/>
              <a:gd name="T49" fmla="*/ 2147483647 h 342"/>
              <a:gd name="T50" fmla="*/ 2147483647 w 233"/>
              <a:gd name="T51" fmla="*/ 2147483647 h 342"/>
              <a:gd name="T52" fmla="*/ 2147483647 w 233"/>
              <a:gd name="T53" fmla="*/ 2147483647 h 342"/>
              <a:gd name="T54" fmla="*/ 2147483647 w 233"/>
              <a:gd name="T55" fmla="*/ 2147483647 h 342"/>
              <a:gd name="T56" fmla="*/ 2147483647 w 233"/>
              <a:gd name="T57" fmla="*/ 2147483647 h 342"/>
              <a:gd name="T58" fmla="*/ 2147483647 w 233"/>
              <a:gd name="T59" fmla="*/ 2147483647 h 342"/>
              <a:gd name="T60" fmla="*/ 2147483647 w 233"/>
              <a:gd name="T61" fmla="*/ 2147483647 h 342"/>
              <a:gd name="T62" fmla="*/ 2147483647 w 233"/>
              <a:gd name="T63" fmla="*/ 2147483647 h 342"/>
              <a:gd name="T64" fmla="*/ 2147483647 w 233"/>
              <a:gd name="T65" fmla="*/ 2147483647 h 342"/>
              <a:gd name="T66" fmla="*/ 2147483647 w 233"/>
              <a:gd name="T67" fmla="*/ 2147483647 h 342"/>
              <a:gd name="T68" fmla="*/ 2147483647 w 233"/>
              <a:gd name="T69" fmla="*/ 2147483647 h 342"/>
              <a:gd name="T70" fmla="*/ 2147483647 w 233"/>
              <a:gd name="T71" fmla="*/ 0 h 342"/>
              <a:gd name="T72" fmla="*/ 2147483647 w 233"/>
              <a:gd name="T73" fmla="*/ 2147483647 h 342"/>
              <a:gd name="T74" fmla="*/ 2147483647 w 233"/>
              <a:gd name="T75" fmla="*/ 0 h 342"/>
              <a:gd name="T76" fmla="*/ 2147483647 w 233"/>
              <a:gd name="T77" fmla="*/ 0 h 342"/>
              <a:gd name="T78" fmla="*/ 2147483647 w 233"/>
              <a:gd name="T79" fmla="*/ 2147483647 h 3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3"/>
              <a:gd name="T121" fmla="*/ 0 h 342"/>
              <a:gd name="T122" fmla="*/ 233 w 233"/>
              <a:gd name="T123" fmla="*/ 342 h 34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3" h="342">
                <a:moveTo>
                  <a:pt x="206" y="15"/>
                </a:moveTo>
                <a:lnTo>
                  <a:pt x="204" y="14"/>
                </a:lnTo>
                <a:lnTo>
                  <a:pt x="212" y="20"/>
                </a:lnTo>
                <a:lnTo>
                  <a:pt x="217" y="29"/>
                </a:lnTo>
                <a:lnTo>
                  <a:pt x="218" y="42"/>
                </a:lnTo>
                <a:lnTo>
                  <a:pt x="217" y="59"/>
                </a:lnTo>
                <a:lnTo>
                  <a:pt x="214" y="79"/>
                </a:lnTo>
                <a:lnTo>
                  <a:pt x="206" y="101"/>
                </a:lnTo>
                <a:lnTo>
                  <a:pt x="195" y="125"/>
                </a:lnTo>
                <a:lnTo>
                  <a:pt x="183" y="150"/>
                </a:lnTo>
                <a:lnTo>
                  <a:pt x="167" y="176"/>
                </a:lnTo>
                <a:lnTo>
                  <a:pt x="149" y="202"/>
                </a:lnTo>
                <a:lnTo>
                  <a:pt x="128" y="227"/>
                </a:lnTo>
                <a:lnTo>
                  <a:pt x="106" y="251"/>
                </a:lnTo>
                <a:lnTo>
                  <a:pt x="82" y="274"/>
                </a:lnTo>
                <a:lnTo>
                  <a:pt x="55" y="295"/>
                </a:lnTo>
                <a:lnTo>
                  <a:pt x="28" y="313"/>
                </a:lnTo>
                <a:lnTo>
                  <a:pt x="0" y="328"/>
                </a:lnTo>
                <a:lnTo>
                  <a:pt x="6" y="342"/>
                </a:lnTo>
                <a:lnTo>
                  <a:pt x="36" y="325"/>
                </a:lnTo>
                <a:lnTo>
                  <a:pt x="65" y="306"/>
                </a:lnTo>
                <a:lnTo>
                  <a:pt x="91" y="285"/>
                </a:lnTo>
                <a:lnTo>
                  <a:pt x="117" y="261"/>
                </a:lnTo>
                <a:lnTo>
                  <a:pt x="140" y="236"/>
                </a:lnTo>
                <a:lnTo>
                  <a:pt x="160" y="211"/>
                </a:lnTo>
                <a:lnTo>
                  <a:pt x="179" y="184"/>
                </a:lnTo>
                <a:lnTo>
                  <a:pt x="195" y="157"/>
                </a:lnTo>
                <a:lnTo>
                  <a:pt x="209" y="132"/>
                </a:lnTo>
                <a:lnTo>
                  <a:pt x="220" y="107"/>
                </a:lnTo>
                <a:lnTo>
                  <a:pt x="228" y="82"/>
                </a:lnTo>
                <a:lnTo>
                  <a:pt x="232" y="61"/>
                </a:lnTo>
                <a:lnTo>
                  <a:pt x="233" y="42"/>
                </a:lnTo>
                <a:lnTo>
                  <a:pt x="231" y="24"/>
                </a:lnTo>
                <a:lnTo>
                  <a:pt x="223" y="10"/>
                </a:lnTo>
                <a:lnTo>
                  <a:pt x="210" y="1"/>
                </a:lnTo>
                <a:lnTo>
                  <a:pt x="208" y="0"/>
                </a:lnTo>
                <a:lnTo>
                  <a:pt x="210" y="1"/>
                </a:lnTo>
                <a:lnTo>
                  <a:pt x="209" y="0"/>
                </a:lnTo>
                <a:lnTo>
                  <a:pt x="208" y="0"/>
                </a:lnTo>
                <a:lnTo>
                  <a:pt x="206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7" name="Freeform 39"/>
          <p:cNvSpPr>
            <a:spLocks/>
          </p:cNvSpPr>
          <p:nvPr/>
        </p:nvSpPr>
        <p:spPr bwMode="auto">
          <a:xfrm>
            <a:off x="2097088" y="4581525"/>
            <a:ext cx="588962" cy="55563"/>
          </a:xfrm>
          <a:custGeom>
            <a:avLst/>
            <a:gdLst>
              <a:gd name="T0" fmla="*/ 0 w 418"/>
              <a:gd name="T1" fmla="*/ 2147483647 h 39"/>
              <a:gd name="T2" fmla="*/ 2147483647 w 418"/>
              <a:gd name="T3" fmla="*/ 2147483647 h 39"/>
              <a:gd name="T4" fmla="*/ 2147483647 w 418"/>
              <a:gd name="T5" fmla="*/ 2147483647 h 39"/>
              <a:gd name="T6" fmla="*/ 2147483647 w 418"/>
              <a:gd name="T7" fmla="*/ 2147483647 h 39"/>
              <a:gd name="T8" fmla="*/ 2147483647 w 418"/>
              <a:gd name="T9" fmla="*/ 2147483647 h 39"/>
              <a:gd name="T10" fmla="*/ 2147483647 w 418"/>
              <a:gd name="T11" fmla="*/ 2147483647 h 39"/>
              <a:gd name="T12" fmla="*/ 2147483647 w 418"/>
              <a:gd name="T13" fmla="*/ 2147483647 h 39"/>
              <a:gd name="T14" fmla="*/ 2147483647 w 418"/>
              <a:gd name="T15" fmla="*/ 2147483647 h 39"/>
              <a:gd name="T16" fmla="*/ 2147483647 w 418"/>
              <a:gd name="T17" fmla="*/ 2147483647 h 39"/>
              <a:gd name="T18" fmla="*/ 2147483647 w 418"/>
              <a:gd name="T19" fmla="*/ 2147483647 h 39"/>
              <a:gd name="T20" fmla="*/ 2147483647 w 418"/>
              <a:gd name="T21" fmla="*/ 2147483647 h 39"/>
              <a:gd name="T22" fmla="*/ 2147483647 w 418"/>
              <a:gd name="T23" fmla="*/ 2147483647 h 39"/>
              <a:gd name="T24" fmla="*/ 2147483647 w 418"/>
              <a:gd name="T25" fmla="*/ 2147483647 h 39"/>
              <a:gd name="T26" fmla="*/ 2147483647 w 418"/>
              <a:gd name="T27" fmla="*/ 2147483647 h 39"/>
              <a:gd name="T28" fmla="*/ 2147483647 w 418"/>
              <a:gd name="T29" fmla="*/ 2147483647 h 39"/>
              <a:gd name="T30" fmla="*/ 2147483647 w 418"/>
              <a:gd name="T31" fmla="*/ 2147483647 h 39"/>
              <a:gd name="T32" fmla="*/ 2147483647 w 418"/>
              <a:gd name="T33" fmla="*/ 2147483647 h 39"/>
              <a:gd name="T34" fmla="*/ 2147483647 w 418"/>
              <a:gd name="T35" fmla="*/ 2147483647 h 39"/>
              <a:gd name="T36" fmla="*/ 2147483647 w 418"/>
              <a:gd name="T37" fmla="*/ 2147483647 h 39"/>
              <a:gd name="T38" fmla="*/ 2147483647 w 418"/>
              <a:gd name="T39" fmla="*/ 2147483647 h 39"/>
              <a:gd name="T40" fmla="*/ 2147483647 w 418"/>
              <a:gd name="T41" fmla="*/ 0 h 39"/>
              <a:gd name="T42" fmla="*/ 2147483647 w 418"/>
              <a:gd name="T43" fmla="*/ 0 h 39"/>
              <a:gd name="T44" fmla="*/ 2147483647 w 418"/>
              <a:gd name="T45" fmla="*/ 0 h 39"/>
              <a:gd name="T46" fmla="*/ 2147483647 w 418"/>
              <a:gd name="T47" fmla="*/ 2147483647 h 39"/>
              <a:gd name="T48" fmla="*/ 2147483647 w 418"/>
              <a:gd name="T49" fmla="*/ 2147483647 h 39"/>
              <a:gd name="T50" fmla="*/ 2147483647 w 418"/>
              <a:gd name="T51" fmla="*/ 2147483647 h 39"/>
              <a:gd name="T52" fmla="*/ 2147483647 w 418"/>
              <a:gd name="T53" fmla="*/ 2147483647 h 39"/>
              <a:gd name="T54" fmla="*/ 2147483647 w 418"/>
              <a:gd name="T55" fmla="*/ 2147483647 h 39"/>
              <a:gd name="T56" fmla="*/ 2147483647 w 418"/>
              <a:gd name="T57" fmla="*/ 2147483647 h 39"/>
              <a:gd name="T58" fmla="*/ 2147483647 w 418"/>
              <a:gd name="T59" fmla="*/ 2147483647 h 39"/>
              <a:gd name="T60" fmla="*/ 2147483647 w 418"/>
              <a:gd name="T61" fmla="*/ 2147483647 h 39"/>
              <a:gd name="T62" fmla="*/ 2147483647 w 418"/>
              <a:gd name="T63" fmla="*/ 2147483647 h 39"/>
              <a:gd name="T64" fmla="*/ 2147483647 w 418"/>
              <a:gd name="T65" fmla="*/ 2147483647 h 39"/>
              <a:gd name="T66" fmla="*/ 0 w 418"/>
              <a:gd name="T67" fmla="*/ 2147483647 h 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8"/>
              <a:gd name="T103" fmla="*/ 0 h 39"/>
              <a:gd name="T104" fmla="*/ 418 w 418"/>
              <a:gd name="T105" fmla="*/ 39 h 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8" h="39">
                <a:moveTo>
                  <a:pt x="0" y="39"/>
                </a:moveTo>
                <a:lnTo>
                  <a:pt x="0" y="39"/>
                </a:lnTo>
                <a:lnTo>
                  <a:pt x="17" y="38"/>
                </a:lnTo>
                <a:lnTo>
                  <a:pt x="33" y="38"/>
                </a:lnTo>
                <a:lnTo>
                  <a:pt x="48" y="37"/>
                </a:lnTo>
                <a:lnTo>
                  <a:pt x="63" y="35"/>
                </a:lnTo>
                <a:lnTo>
                  <a:pt x="77" y="34"/>
                </a:lnTo>
                <a:lnTo>
                  <a:pt x="90" y="33"/>
                </a:lnTo>
                <a:lnTo>
                  <a:pt x="103" y="32"/>
                </a:lnTo>
                <a:lnTo>
                  <a:pt x="115" y="30"/>
                </a:lnTo>
                <a:lnTo>
                  <a:pt x="127" y="29"/>
                </a:lnTo>
                <a:lnTo>
                  <a:pt x="138" y="27"/>
                </a:lnTo>
                <a:lnTo>
                  <a:pt x="149" y="26"/>
                </a:lnTo>
                <a:lnTo>
                  <a:pt x="160" y="24"/>
                </a:lnTo>
                <a:lnTo>
                  <a:pt x="170" y="23"/>
                </a:lnTo>
                <a:lnTo>
                  <a:pt x="180" y="22"/>
                </a:lnTo>
                <a:lnTo>
                  <a:pt x="191" y="20"/>
                </a:lnTo>
                <a:lnTo>
                  <a:pt x="201" y="19"/>
                </a:lnTo>
                <a:lnTo>
                  <a:pt x="211" y="18"/>
                </a:lnTo>
                <a:lnTo>
                  <a:pt x="221" y="17"/>
                </a:lnTo>
                <a:lnTo>
                  <a:pt x="232" y="16"/>
                </a:lnTo>
                <a:lnTo>
                  <a:pt x="243" y="15"/>
                </a:lnTo>
                <a:lnTo>
                  <a:pt x="254" y="15"/>
                </a:lnTo>
                <a:lnTo>
                  <a:pt x="265" y="15"/>
                </a:lnTo>
                <a:lnTo>
                  <a:pt x="278" y="15"/>
                </a:lnTo>
                <a:lnTo>
                  <a:pt x="290" y="15"/>
                </a:lnTo>
                <a:lnTo>
                  <a:pt x="303" y="15"/>
                </a:lnTo>
                <a:lnTo>
                  <a:pt x="317" y="16"/>
                </a:lnTo>
                <a:lnTo>
                  <a:pt x="331" y="17"/>
                </a:lnTo>
                <a:lnTo>
                  <a:pt x="346" y="19"/>
                </a:lnTo>
                <a:lnTo>
                  <a:pt x="362" y="20"/>
                </a:lnTo>
                <a:lnTo>
                  <a:pt x="379" y="23"/>
                </a:lnTo>
                <a:lnTo>
                  <a:pt x="397" y="25"/>
                </a:lnTo>
                <a:lnTo>
                  <a:pt x="416" y="28"/>
                </a:lnTo>
                <a:lnTo>
                  <a:pt x="418" y="13"/>
                </a:lnTo>
                <a:lnTo>
                  <a:pt x="399" y="10"/>
                </a:lnTo>
                <a:lnTo>
                  <a:pt x="381" y="8"/>
                </a:lnTo>
                <a:lnTo>
                  <a:pt x="364" y="5"/>
                </a:lnTo>
                <a:lnTo>
                  <a:pt x="347" y="4"/>
                </a:lnTo>
                <a:lnTo>
                  <a:pt x="332" y="2"/>
                </a:lnTo>
                <a:lnTo>
                  <a:pt x="318" y="1"/>
                </a:lnTo>
                <a:lnTo>
                  <a:pt x="304" y="0"/>
                </a:lnTo>
                <a:lnTo>
                  <a:pt x="290" y="0"/>
                </a:lnTo>
                <a:lnTo>
                  <a:pt x="278" y="0"/>
                </a:lnTo>
                <a:lnTo>
                  <a:pt x="265" y="0"/>
                </a:lnTo>
                <a:lnTo>
                  <a:pt x="254" y="0"/>
                </a:lnTo>
                <a:lnTo>
                  <a:pt x="242" y="0"/>
                </a:lnTo>
                <a:lnTo>
                  <a:pt x="231" y="1"/>
                </a:lnTo>
                <a:lnTo>
                  <a:pt x="220" y="2"/>
                </a:lnTo>
                <a:lnTo>
                  <a:pt x="210" y="3"/>
                </a:lnTo>
                <a:lnTo>
                  <a:pt x="199" y="4"/>
                </a:lnTo>
                <a:lnTo>
                  <a:pt x="188" y="5"/>
                </a:lnTo>
                <a:lnTo>
                  <a:pt x="179" y="7"/>
                </a:lnTo>
                <a:lnTo>
                  <a:pt x="168" y="8"/>
                </a:lnTo>
                <a:lnTo>
                  <a:pt x="157" y="10"/>
                </a:lnTo>
                <a:lnTo>
                  <a:pt x="146" y="11"/>
                </a:lnTo>
                <a:lnTo>
                  <a:pt x="135" y="12"/>
                </a:lnTo>
                <a:lnTo>
                  <a:pt x="124" y="14"/>
                </a:lnTo>
                <a:lnTo>
                  <a:pt x="113" y="15"/>
                </a:lnTo>
                <a:lnTo>
                  <a:pt x="101" y="17"/>
                </a:lnTo>
                <a:lnTo>
                  <a:pt x="89" y="18"/>
                </a:lnTo>
                <a:lnTo>
                  <a:pt x="75" y="19"/>
                </a:lnTo>
                <a:lnTo>
                  <a:pt x="62" y="20"/>
                </a:lnTo>
                <a:lnTo>
                  <a:pt x="47" y="22"/>
                </a:lnTo>
                <a:lnTo>
                  <a:pt x="32" y="23"/>
                </a:lnTo>
                <a:lnTo>
                  <a:pt x="17" y="23"/>
                </a:lnTo>
                <a:lnTo>
                  <a:pt x="0" y="24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8" name="Freeform 40"/>
          <p:cNvSpPr>
            <a:spLocks/>
          </p:cNvSpPr>
          <p:nvPr/>
        </p:nvSpPr>
        <p:spPr bwMode="auto">
          <a:xfrm>
            <a:off x="1776413" y="4598988"/>
            <a:ext cx="320675" cy="41275"/>
          </a:xfrm>
          <a:custGeom>
            <a:avLst/>
            <a:gdLst>
              <a:gd name="T0" fmla="*/ 2147483647 w 227"/>
              <a:gd name="T1" fmla="*/ 2147483647 h 29"/>
              <a:gd name="T2" fmla="*/ 2147483647 w 227"/>
              <a:gd name="T3" fmla="*/ 2147483647 h 29"/>
              <a:gd name="T4" fmla="*/ 2147483647 w 227"/>
              <a:gd name="T5" fmla="*/ 2147483647 h 29"/>
              <a:gd name="T6" fmla="*/ 2147483647 w 227"/>
              <a:gd name="T7" fmla="*/ 2147483647 h 29"/>
              <a:gd name="T8" fmla="*/ 2147483647 w 227"/>
              <a:gd name="T9" fmla="*/ 2147483647 h 29"/>
              <a:gd name="T10" fmla="*/ 2147483647 w 227"/>
              <a:gd name="T11" fmla="*/ 2147483647 h 29"/>
              <a:gd name="T12" fmla="*/ 2147483647 w 227"/>
              <a:gd name="T13" fmla="*/ 2147483647 h 29"/>
              <a:gd name="T14" fmla="*/ 2147483647 w 227"/>
              <a:gd name="T15" fmla="*/ 2147483647 h 29"/>
              <a:gd name="T16" fmla="*/ 2147483647 w 227"/>
              <a:gd name="T17" fmla="*/ 2147483647 h 29"/>
              <a:gd name="T18" fmla="*/ 2147483647 w 227"/>
              <a:gd name="T19" fmla="*/ 2147483647 h 29"/>
              <a:gd name="T20" fmla="*/ 2147483647 w 227"/>
              <a:gd name="T21" fmla="*/ 2147483647 h 29"/>
              <a:gd name="T22" fmla="*/ 2147483647 w 227"/>
              <a:gd name="T23" fmla="*/ 2147483647 h 29"/>
              <a:gd name="T24" fmla="*/ 2147483647 w 227"/>
              <a:gd name="T25" fmla="*/ 2147483647 h 29"/>
              <a:gd name="T26" fmla="*/ 2147483647 w 227"/>
              <a:gd name="T27" fmla="*/ 2147483647 h 29"/>
              <a:gd name="T28" fmla="*/ 2147483647 w 227"/>
              <a:gd name="T29" fmla="*/ 2147483647 h 29"/>
              <a:gd name="T30" fmla="*/ 2147483647 w 227"/>
              <a:gd name="T31" fmla="*/ 2147483647 h 29"/>
              <a:gd name="T32" fmla="*/ 2147483647 w 227"/>
              <a:gd name="T33" fmla="*/ 2147483647 h 29"/>
              <a:gd name="T34" fmla="*/ 2147483647 w 227"/>
              <a:gd name="T35" fmla="*/ 2147483647 h 29"/>
              <a:gd name="T36" fmla="*/ 2147483647 w 227"/>
              <a:gd name="T37" fmla="*/ 2147483647 h 29"/>
              <a:gd name="T38" fmla="*/ 2147483647 w 227"/>
              <a:gd name="T39" fmla="*/ 2147483647 h 29"/>
              <a:gd name="T40" fmla="*/ 2147483647 w 227"/>
              <a:gd name="T41" fmla="*/ 2147483647 h 29"/>
              <a:gd name="T42" fmla="*/ 2147483647 w 227"/>
              <a:gd name="T43" fmla="*/ 2147483647 h 29"/>
              <a:gd name="T44" fmla="*/ 2147483647 w 227"/>
              <a:gd name="T45" fmla="*/ 2147483647 h 29"/>
              <a:gd name="T46" fmla="*/ 2147483647 w 227"/>
              <a:gd name="T47" fmla="*/ 2147483647 h 29"/>
              <a:gd name="T48" fmla="*/ 2147483647 w 227"/>
              <a:gd name="T49" fmla="*/ 2147483647 h 29"/>
              <a:gd name="T50" fmla="*/ 2147483647 w 227"/>
              <a:gd name="T51" fmla="*/ 2147483647 h 29"/>
              <a:gd name="T52" fmla="*/ 2147483647 w 227"/>
              <a:gd name="T53" fmla="*/ 2147483647 h 29"/>
              <a:gd name="T54" fmla="*/ 2147483647 w 227"/>
              <a:gd name="T55" fmla="*/ 2147483647 h 29"/>
              <a:gd name="T56" fmla="*/ 2147483647 w 227"/>
              <a:gd name="T57" fmla="*/ 0 h 29"/>
              <a:gd name="T58" fmla="*/ 2147483647 w 227"/>
              <a:gd name="T59" fmla="*/ 0 h 29"/>
              <a:gd name="T60" fmla="*/ 2147483647 w 227"/>
              <a:gd name="T61" fmla="*/ 2147483647 h 29"/>
              <a:gd name="T62" fmla="*/ 2147483647 w 227"/>
              <a:gd name="T63" fmla="*/ 2147483647 h 29"/>
              <a:gd name="T64" fmla="*/ 2147483647 w 227"/>
              <a:gd name="T65" fmla="*/ 2147483647 h 29"/>
              <a:gd name="T66" fmla="*/ 2147483647 w 227"/>
              <a:gd name="T67" fmla="*/ 2147483647 h 29"/>
              <a:gd name="T68" fmla="*/ 0 w 227"/>
              <a:gd name="T69" fmla="*/ 2147483647 h 29"/>
              <a:gd name="T70" fmla="*/ 0 w 227"/>
              <a:gd name="T71" fmla="*/ 2147483647 h 29"/>
              <a:gd name="T72" fmla="*/ 2147483647 w 227"/>
              <a:gd name="T73" fmla="*/ 2147483647 h 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7"/>
              <a:gd name="T112" fmla="*/ 0 h 29"/>
              <a:gd name="T113" fmla="*/ 227 w 227"/>
              <a:gd name="T114" fmla="*/ 29 h 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7" h="29">
                <a:moveTo>
                  <a:pt x="13" y="29"/>
                </a:moveTo>
                <a:lnTo>
                  <a:pt x="13" y="29"/>
                </a:lnTo>
                <a:lnTo>
                  <a:pt x="16" y="25"/>
                </a:lnTo>
                <a:lnTo>
                  <a:pt x="22" y="21"/>
                </a:lnTo>
                <a:lnTo>
                  <a:pt x="30" y="19"/>
                </a:lnTo>
                <a:lnTo>
                  <a:pt x="40" y="17"/>
                </a:lnTo>
                <a:lnTo>
                  <a:pt x="52" y="15"/>
                </a:lnTo>
                <a:lnTo>
                  <a:pt x="65" y="15"/>
                </a:lnTo>
                <a:lnTo>
                  <a:pt x="80" y="16"/>
                </a:lnTo>
                <a:lnTo>
                  <a:pt x="95" y="17"/>
                </a:lnTo>
                <a:lnTo>
                  <a:pt x="111" y="18"/>
                </a:lnTo>
                <a:lnTo>
                  <a:pt x="127" y="20"/>
                </a:lnTo>
                <a:lnTo>
                  <a:pt x="145" y="22"/>
                </a:lnTo>
                <a:lnTo>
                  <a:pt x="162" y="24"/>
                </a:lnTo>
                <a:lnTo>
                  <a:pt x="179" y="25"/>
                </a:lnTo>
                <a:lnTo>
                  <a:pt x="195" y="26"/>
                </a:lnTo>
                <a:lnTo>
                  <a:pt x="212" y="27"/>
                </a:lnTo>
                <a:lnTo>
                  <a:pt x="227" y="27"/>
                </a:lnTo>
                <a:lnTo>
                  <a:pt x="227" y="12"/>
                </a:lnTo>
                <a:lnTo>
                  <a:pt x="212" y="12"/>
                </a:lnTo>
                <a:lnTo>
                  <a:pt x="196" y="11"/>
                </a:lnTo>
                <a:lnTo>
                  <a:pt x="180" y="10"/>
                </a:lnTo>
                <a:lnTo>
                  <a:pt x="163" y="9"/>
                </a:lnTo>
                <a:lnTo>
                  <a:pt x="147" y="7"/>
                </a:lnTo>
                <a:lnTo>
                  <a:pt x="130" y="5"/>
                </a:lnTo>
                <a:lnTo>
                  <a:pt x="112" y="3"/>
                </a:lnTo>
                <a:lnTo>
                  <a:pt x="96" y="2"/>
                </a:lnTo>
                <a:lnTo>
                  <a:pt x="81" y="1"/>
                </a:lnTo>
                <a:lnTo>
                  <a:pt x="65" y="0"/>
                </a:lnTo>
                <a:lnTo>
                  <a:pt x="51" y="0"/>
                </a:lnTo>
                <a:lnTo>
                  <a:pt x="38" y="2"/>
                </a:lnTo>
                <a:lnTo>
                  <a:pt x="27" y="4"/>
                </a:lnTo>
                <a:lnTo>
                  <a:pt x="16" y="7"/>
                </a:lnTo>
                <a:lnTo>
                  <a:pt x="7" y="13"/>
                </a:lnTo>
                <a:lnTo>
                  <a:pt x="0" y="21"/>
                </a:lnTo>
                <a:lnTo>
                  <a:pt x="0" y="22"/>
                </a:lnTo>
                <a:lnTo>
                  <a:pt x="13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69" name="Freeform 41"/>
          <p:cNvSpPr>
            <a:spLocks/>
          </p:cNvSpPr>
          <p:nvPr/>
        </p:nvSpPr>
        <p:spPr bwMode="auto">
          <a:xfrm>
            <a:off x="1720850" y="4576763"/>
            <a:ext cx="74613" cy="79375"/>
          </a:xfrm>
          <a:custGeom>
            <a:avLst/>
            <a:gdLst>
              <a:gd name="T0" fmla="*/ 0 w 53"/>
              <a:gd name="T1" fmla="*/ 2147483647 h 57"/>
              <a:gd name="T2" fmla="*/ 0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2147483647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0 h 57"/>
              <a:gd name="T38" fmla="*/ 2147483647 w 53"/>
              <a:gd name="T39" fmla="*/ 0 h 57"/>
              <a:gd name="T40" fmla="*/ 0 w 53"/>
              <a:gd name="T41" fmla="*/ 2147483647 h 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"/>
              <a:gd name="T64" fmla="*/ 0 h 57"/>
              <a:gd name="T65" fmla="*/ 53 w 53"/>
              <a:gd name="T66" fmla="*/ 57 h 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" h="57">
                <a:moveTo>
                  <a:pt x="0" y="14"/>
                </a:moveTo>
                <a:lnTo>
                  <a:pt x="0" y="14"/>
                </a:lnTo>
                <a:lnTo>
                  <a:pt x="17" y="23"/>
                </a:lnTo>
                <a:lnTo>
                  <a:pt x="27" y="31"/>
                </a:lnTo>
                <a:lnTo>
                  <a:pt x="32" y="38"/>
                </a:lnTo>
                <a:lnTo>
                  <a:pt x="34" y="44"/>
                </a:lnTo>
                <a:lnTo>
                  <a:pt x="34" y="48"/>
                </a:lnTo>
                <a:lnTo>
                  <a:pt x="42" y="57"/>
                </a:lnTo>
                <a:lnTo>
                  <a:pt x="49" y="51"/>
                </a:lnTo>
                <a:lnTo>
                  <a:pt x="53" y="45"/>
                </a:lnTo>
                <a:lnTo>
                  <a:pt x="40" y="38"/>
                </a:lnTo>
                <a:lnTo>
                  <a:pt x="37" y="44"/>
                </a:lnTo>
                <a:lnTo>
                  <a:pt x="42" y="42"/>
                </a:lnTo>
                <a:lnTo>
                  <a:pt x="49" y="47"/>
                </a:lnTo>
                <a:lnTo>
                  <a:pt x="49" y="41"/>
                </a:lnTo>
                <a:lnTo>
                  <a:pt x="46" y="31"/>
                </a:lnTo>
                <a:lnTo>
                  <a:pt x="38" y="20"/>
                </a:lnTo>
                <a:lnTo>
                  <a:pt x="25" y="10"/>
                </a:lnTo>
                <a:lnTo>
                  <a:pt x="6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0" name="Freeform 42"/>
          <p:cNvSpPr>
            <a:spLocks/>
          </p:cNvSpPr>
          <p:nvPr/>
        </p:nvSpPr>
        <p:spPr bwMode="auto">
          <a:xfrm>
            <a:off x="1546225" y="4516438"/>
            <a:ext cx="182563" cy="79375"/>
          </a:xfrm>
          <a:custGeom>
            <a:avLst/>
            <a:gdLst>
              <a:gd name="T0" fmla="*/ 0 w 129"/>
              <a:gd name="T1" fmla="*/ 2147483647 h 56"/>
              <a:gd name="T2" fmla="*/ 0 w 129"/>
              <a:gd name="T3" fmla="*/ 2147483647 h 56"/>
              <a:gd name="T4" fmla="*/ 2147483647 w 129"/>
              <a:gd name="T5" fmla="*/ 2147483647 h 56"/>
              <a:gd name="T6" fmla="*/ 2147483647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2147483647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0 h 56"/>
              <a:gd name="T70" fmla="*/ 2147483647 w 129"/>
              <a:gd name="T71" fmla="*/ 0 h 56"/>
              <a:gd name="T72" fmla="*/ 0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"/>
              <a:gd name="T112" fmla="*/ 0 h 56"/>
              <a:gd name="T113" fmla="*/ 129 w 129"/>
              <a:gd name="T114" fmla="*/ 56 h 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" h="56">
                <a:moveTo>
                  <a:pt x="0" y="15"/>
                </a:moveTo>
                <a:lnTo>
                  <a:pt x="0" y="15"/>
                </a:lnTo>
                <a:lnTo>
                  <a:pt x="5" y="16"/>
                </a:lnTo>
                <a:lnTo>
                  <a:pt x="12" y="18"/>
                </a:lnTo>
                <a:lnTo>
                  <a:pt x="19" y="20"/>
                </a:lnTo>
                <a:lnTo>
                  <a:pt x="27" y="22"/>
                </a:lnTo>
                <a:lnTo>
                  <a:pt x="33" y="23"/>
                </a:lnTo>
                <a:lnTo>
                  <a:pt x="42" y="26"/>
                </a:lnTo>
                <a:lnTo>
                  <a:pt x="50" y="29"/>
                </a:lnTo>
                <a:lnTo>
                  <a:pt x="59" y="32"/>
                </a:lnTo>
                <a:lnTo>
                  <a:pt x="67" y="35"/>
                </a:lnTo>
                <a:lnTo>
                  <a:pt x="75" y="38"/>
                </a:lnTo>
                <a:lnTo>
                  <a:pt x="84" y="41"/>
                </a:lnTo>
                <a:lnTo>
                  <a:pt x="93" y="44"/>
                </a:lnTo>
                <a:lnTo>
                  <a:pt x="100" y="47"/>
                </a:lnTo>
                <a:lnTo>
                  <a:pt x="108" y="50"/>
                </a:lnTo>
                <a:lnTo>
                  <a:pt x="116" y="53"/>
                </a:lnTo>
                <a:lnTo>
                  <a:pt x="123" y="56"/>
                </a:lnTo>
                <a:lnTo>
                  <a:pt x="129" y="42"/>
                </a:lnTo>
                <a:lnTo>
                  <a:pt x="122" y="39"/>
                </a:lnTo>
                <a:lnTo>
                  <a:pt x="114" y="37"/>
                </a:lnTo>
                <a:lnTo>
                  <a:pt x="106" y="33"/>
                </a:lnTo>
                <a:lnTo>
                  <a:pt x="97" y="30"/>
                </a:lnTo>
                <a:lnTo>
                  <a:pt x="89" y="27"/>
                </a:lnTo>
                <a:lnTo>
                  <a:pt x="81" y="24"/>
                </a:lnTo>
                <a:lnTo>
                  <a:pt x="72" y="21"/>
                </a:lnTo>
                <a:lnTo>
                  <a:pt x="63" y="18"/>
                </a:lnTo>
                <a:lnTo>
                  <a:pt x="55" y="15"/>
                </a:lnTo>
                <a:lnTo>
                  <a:pt x="47" y="12"/>
                </a:lnTo>
                <a:lnTo>
                  <a:pt x="38" y="9"/>
                </a:lnTo>
                <a:lnTo>
                  <a:pt x="30" y="7"/>
                </a:lnTo>
                <a:lnTo>
                  <a:pt x="23" y="5"/>
                </a:lnTo>
                <a:lnTo>
                  <a:pt x="15" y="3"/>
                </a:lnTo>
                <a:lnTo>
                  <a:pt x="9" y="1"/>
                </a:lnTo>
                <a:lnTo>
                  <a:pt x="2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1" name="Freeform 43"/>
          <p:cNvSpPr>
            <a:spLocks/>
          </p:cNvSpPr>
          <p:nvPr/>
        </p:nvSpPr>
        <p:spPr bwMode="auto">
          <a:xfrm>
            <a:off x="827088" y="4494213"/>
            <a:ext cx="722312" cy="173037"/>
          </a:xfrm>
          <a:custGeom>
            <a:avLst/>
            <a:gdLst>
              <a:gd name="T0" fmla="*/ 2147483647 w 512"/>
              <a:gd name="T1" fmla="*/ 2147483647 h 122"/>
              <a:gd name="T2" fmla="*/ 2147483647 w 512"/>
              <a:gd name="T3" fmla="*/ 2147483647 h 122"/>
              <a:gd name="T4" fmla="*/ 2147483647 w 512"/>
              <a:gd name="T5" fmla="*/ 2147483647 h 122"/>
              <a:gd name="T6" fmla="*/ 2147483647 w 512"/>
              <a:gd name="T7" fmla="*/ 2147483647 h 122"/>
              <a:gd name="T8" fmla="*/ 2147483647 w 512"/>
              <a:gd name="T9" fmla="*/ 2147483647 h 122"/>
              <a:gd name="T10" fmla="*/ 2147483647 w 512"/>
              <a:gd name="T11" fmla="*/ 2147483647 h 122"/>
              <a:gd name="T12" fmla="*/ 2147483647 w 512"/>
              <a:gd name="T13" fmla="*/ 2147483647 h 122"/>
              <a:gd name="T14" fmla="*/ 2147483647 w 512"/>
              <a:gd name="T15" fmla="*/ 2147483647 h 122"/>
              <a:gd name="T16" fmla="*/ 2147483647 w 512"/>
              <a:gd name="T17" fmla="*/ 2147483647 h 122"/>
              <a:gd name="T18" fmla="*/ 2147483647 w 512"/>
              <a:gd name="T19" fmla="*/ 2147483647 h 122"/>
              <a:gd name="T20" fmla="*/ 2147483647 w 512"/>
              <a:gd name="T21" fmla="*/ 2147483647 h 122"/>
              <a:gd name="T22" fmla="*/ 2147483647 w 512"/>
              <a:gd name="T23" fmla="*/ 2147483647 h 122"/>
              <a:gd name="T24" fmla="*/ 2147483647 w 512"/>
              <a:gd name="T25" fmla="*/ 2147483647 h 122"/>
              <a:gd name="T26" fmla="*/ 2147483647 w 512"/>
              <a:gd name="T27" fmla="*/ 2147483647 h 122"/>
              <a:gd name="T28" fmla="*/ 2147483647 w 512"/>
              <a:gd name="T29" fmla="*/ 2147483647 h 122"/>
              <a:gd name="T30" fmla="*/ 2147483647 w 512"/>
              <a:gd name="T31" fmla="*/ 2147483647 h 122"/>
              <a:gd name="T32" fmla="*/ 2147483647 w 512"/>
              <a:gd name="T33" fmla="*/ 2147483647 h 122"/>
              <a:gd name="T34" fmla="*/ 2147483647 w 512"/>
              <a:gd name="T35" fmla="*/ 2147483647 h 122"/>
              <a:gd name="T36" fmla="*/ 2147483647 w 512"/>
              <a:gd name="T37" fmla="*/ 2147483647 h 122"/>
              <a:gd name="T38" fmla="*/ 2147483647 w 512"/>
              <a:gd name="T39" fmla="*/ 2147483647 h 122"/>
              <a:gd name="T40" fmla="*/ 2147483647 w 512"/>
              <a:gd name="T41" fmla="*/ 2147483647 h 122"/>
              <a:gd name="T42" fmla="*/ 2147483647 w 512"/>
              <a:gd name="T43" fmla="*/ 0 h 122"/>
              <a:gd name="T44" fmla="*/ 2147483647 w 512"/>
              <a:gd name="T45" fmla="*/ 2147483647 h 122"/>
              <a:gd name="T46" fmla="*/ 2147483647 w 512"/>
              <a:gd name="T47" fmla="*/ 2147483647 h 122"/>
              <a:gd name="T48" fmla="*/ 2147483647 w 512"/>
              <a:gd name="T49" fmla="*/ 2147483647 h 122"/>
              <a:gd name="T50" fmla="*/ 2147483647 w 512"/>
              <a:gd name="T51" fmla="*/ 2147483647 h 122"/>
              <a:gd name="T52" fmla="*/ 2147483647 w 512"/>
              <a:gd name="T53" fmla="*/ 2147483647 h 122"/>
              <a:gd name="T54" fmla="*/ 2147483647 w 512"/>
              <a:gd name="T55" fmla="*/ 2147483647 h 122"/>
              <a:gd name="T56" fmla="*/ 2147483647 w 512"/>
              <a:gd name="T57" fmla="*/ 2147483647 h 122"/>
              <a:gd name="T58" fmla="*/ 2147483647 w 512"/>
              <a:gd name="T59" fmla="*/ 2147483647 h 122"/>
              <a:gd name="T60" fmla="*/ 2147483647 w 512"/>
              <a:gd name="T61" fmla="*/ 2147483647 h 122"/>
              <a:gd name="T62" fmla="*/ 2147483647 w 512"/>
              <a:gd name="T63" fmla="*/ 2147483647 h 122"/>
              <a:gd name="T64" fmla="*/ 2147483647 w 512"/>
              <a:gd name="T65" fmla="*/ 2147483647 h 122"/>
              <a:gd name="T66" fmla="*/ 0 w 512"/>
              <a:gd name="T67" fmla="*/ 2147483647 h 122"/>
              <a:gd name="T68" fmla="*/ 0 w 512"/>
              <a:gd name="T69" fmla="*/ 2147483647 h 122"/>
              <a:gd name="T70" fmla="*/ 2147483647 w 512"/>
              <a:gd name="T71" fmla="*/ 2147483647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2"/>
              <a:gd name="T109" fmla="*/ 0 h 122"/>
              <a:gd name="T110" fmla="*/ 512 w 512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2" h="122">
                <a:moveTo>
                  <a:pt x="11" y="120"/>
                </a:moveTo>
                <a:lnTo>
                  <a:pt x="10" y="122"/>
                </a:lnTo>
                <a:lnTo>
                  <a:pt x="25" y="112"/>
                </a:lnTo>
                <a:lnTo>
                  <a:pt x="40" y="102"/>
                </a:lnTo>
                <a:lnTo>
                  <a:pt x="55" y="93"/>
                </a:lnTo>
                <a:lnTo>
                  <a:pt x="69" y="84"/>
                </a:lnTo>
                <a:lnTo>
                  <a:pt x="85" y="77"/>
                </a:lnTo>
                <a:lnTo>
                  <a:pt x="101" y="69"/>
                </a:lnTo>
                <a:lnTo>
                  <a:pt x="116" y="62"/>
                </a:lnTo>
                <a:lnTo>
                  <a:pt x="131" y="55"/>
                </a:lnTo>
                <a:lnTo>
                  <a:pt x="146" y="50"/>
                </a:lnTo>
                <a:lnTo>
                  <a:pt x="162" y="44"/>
                </a:lnTo>
                <a:lnTo>
                  <a:pt x="178" y="39"/>
                </a:lnTo>
                <a:lnTo>
                  <a:pt x="193" y="35"/>
                </a:lnTo>
                <a:lnTo>
                  <a:pt x="208" y="31"/>
                </a:lnTo>
                <a:lnTo>
                  <a:pt x="224" y="28"/>
                </a:lnTo>
                <a:lnTo>
                  <a:pt x="240" y="25"/>
                </a:lnTo>
                <a:lnTo>
                  <a:pt x="256" y="22"/>
                </a:lnTo>
                <a:lnTo>
                  <a:pt x="271" y="20"/>
                </a:lnTo>
                <a:lnTo>
                  <a:pt x="287" y="19"/>
                </a:lnTo>
                <a:lnTo>
                  <a:pt x="303" y="17"/>
                </a:lnTo>
                <a:lnTo>
                  <a:pt x="319" y="16"/>
                </a:lnTo>
                <a:lnTo>
                  <a:pt x="335" y="16"/>
                </a:lnTo>
                <a:lnTo>
                  <a:pt x="351" y="15"/>
                </a:lnTo>
                <a:lnTo>
                  <a:pt x="367" y="15"/>
                </a:lnTo>
                <a:lnTo>
                  <a:pt x="382" y="16"/>
                </a:lnTo>
                <a:lnTo>
                  <a:pt x="398" y="17"/>
                </a:lnTo>
                <a:lnTo>
                  <a:pt x="414" y="18"/>
                </a:lnTo>
                <a:lnTo>
                  <a:pt x="431" y="20"/>
                </a:lnTo>
                <a:lnTo>
                  <a:pt x="447" y="21"/>
                </a:lnTo>
                <a:lnTo>
                  <a:pt x="462" y="23"/>
                </a:lnTo>
                <a:lnTo>
                  <a:pt x="478" y="25"/>
                </a:lnTo>
                <a:lnTo>
                  <a:pt x="493" y="28"/>
                </a:lnTo>
                <a:lnTo>
                  <a:pt x="510" y="31"/>
                </a:lnTo>
                <a:lnTo>
                  <a:pt x="512" y="16"/>
                </a:lnTo>
                <a:lnTo>
                  <a:pt x="496" y="13"/>
                </a:lnTo>
                <a:lnTo>
                  <a:pt x="480" y="10"/>
                </a:lnTo>
                <a:lnTo>
                  <a:pt x="464" y="8"/>
                </a:lnTo>
                <a:lnTo>
                  <a:pt x="448" y="6"/>
                </a:lnTo>
                <a:lnTo>
                  <a:pt x="432" y="5"/>
                </a:lnTo>
                <a:lnTo>
                  <a:pt x="416" y="3"/>
                </a:lnTo>
                <a:lnTo>
                  <a:pt x="399" y="2"/>
                </a:lnTo>
                <a:lnTo>
                  <a:pt x="383" y="1"/>
                </a:lnTo>
                <a:lnTo>
                  <a:pt x="367" y="0"/>
                </a:lnTo>
                <a:lnTo>
                  <a:pt x="351" y="0"/>
                </a:lnTo>
                <a:lnTo>
                  <a:pt x="335" y="1"/>
                </a:lnTo>
                <a:lnTo>
                  <a:pt x="319" y="1"/>
                </a:lnTo>
                <a:lnTo>
                  <a:pt x="302" y="2"/>
                </a:lnTo>
                <a:lnTo>
                  <a:pt x="286" y="4"/>
                </a:lnTo>
                <a:lnTo>
                  <a:pt x="270" y="5"/>
                </a:lnTo>
                <a:lnTo>
                  <a:pt x="254" y="7"/>
                </a:lnTo>
                <a:lnTo>
                  <a:pt x="238" y="10"/>
                </a:lnTo>
                <a:lnTo>
                  <a:pt x="222" y="13"/>
                </a:lnTo>
                <a:lnTo>
                  <a:pt x="205" y="16"/>
                </a:lnTo>
                <a:lnTo>
                  <a:pt x="189" y="21"/>
                </a:lnTo>
                <a:lnTo>
                  <a:pt x="173" y="25"/>
                </a:lnTo>
                <a:lnTo>
                  <a:pt x="157" y="30"/>
                </a:lnTo>
                <a:lnTo>
                  <a:pt x="141" y="36"/>
                </a:lnTo>
                <a:lnTo>
                  <a:pt x="125" y="42"/>
                </a:lnTo>
                <a:lnTo>
                  <a:pt x="110" y="48"/>
                </a:lnTo>
                <a:lnTo>
                  <a:pt x="94" y="55"/>
                </a:lnTo>
                <a:lnTo>
                  <a:pt x="78" y="63"/>
                </a:lnTo>
                <a:lnTo>
                  <a:pt x="63" y="72"/>
                </a:lnTo>
                <a:lnTo>
                  <a:pt x="47" y="80"/>
                </a:lnTo>
                <a:lnTo>
                  <a:pt x="31" y="89"/>
                </a:lnTo>
                <a:lnTo>
                  <a:pt x="17" y="99"/>
                </a:lnTo>
                <a:lnTo>
                  <a:pt x="1" y="110"/>
                </a:lnTo>
                <a:lnTo>
                  <a:pt x="0" y="111"/>
                </a:lnTo>
                <a:lnTo>
                  <a:pt x="1" y="110"/>
                </a:lnTo>
                <a:lnTo>
                  <a:pt x="0" y="111"/>
                </a:lnTo>
                <a:lnTo>
                  <a:pt x="1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2" name="Freeform 44"/>
          <p:cNvSpPr>
            <a:spLocks/>
          </p:cNvSpPr>
          <p:nvPr/>
        </p:nvSpPr>
        <p:spPr bwMode="auto">
          <a:xfrm>
            <a:off x="781050" y="4651375"/>
            <a:ext cx="61913" cy="69850"/>
          </a:xfrm>
          <a:custGeom>
            <a:avLst/>
            <a:gdLst>
              <a:gd name="T0" fmla="*/ 2147483647 w 43"/>
              <a:gd name="T1" fmla="*/ 2147483647 h 50"/>
              <a:gd name="T2" fmla="*/ 2147483647 w 43"/>
              <a:gd name="T3" fmla="*/ 2147483647 h 50"/>
              <a:gd name="T4" fmla="*/ 2147483647 w 43"/>
              <a:gd name="T5" fmla="*/ 2147483647 h 50"/>
              <a:gd name="T6" fmla="*/ 2147483647 w 43"/>
              <a:gd name="T7" fmla="*/ 0 h 50"/>
              <a:gd name="T8" fmla="*/ 0 w 43"/>
              <a:gd name="T9" fmla="*/ 2147483647 h 50"/>
              <a:gd name="T10" fmla="*/ 0 w 43"/>
              <a:gd name="T11" fmla="*/ 2147483647 h 50"/>
              <a:gd name="T12" fmla="*/ 2147483647 w 43"/>
              <a:gd name="T13" fmla="*/ 2147483647 h 50"/>
              <a:gd name="T14" fmla="*/ 2147483647 w 43"/>
              <a:gd name="T15" fmla="*/ 2147483647 h 50"/>
              <a:gd name="T16" fmla="*/ 2147483647 w 43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50"/>
              <a:gd name="T29" fmla="*/ 43 w 43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50">
                <a:moveTo>
                  <a:pt x="11" y="50"/>
                </a:moveTo>
                <a:lnTo>
                  <a:pt x="11" y="50"/>
                </a:lnTo>
                <a:lnTo>
                  <a:pt x="43" y="9"/>
                </a:lnTo>
                <a:lnTo>
                  <a:pt x="32" y="0"/>
                </a:lnTo>
                <a:lnTo>
                  <a:pt x="0" y="41"/>
                </a:lnTo>
                <a:lnTo>
                  <a:pt x="11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3" name="Freeform 45"/>
          <p:cNvSpPr>
            <a:spLocks/>
          </p:cNvSpPr>
          <p:nvPr/>
        </p:nvSpPr>
        <p:spPr bwMode="auto">
          <a:xfrm>
            <a:off x="1771650" y="4630738"/>
            <a:ext cx="19050" cy="2063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0 h 14"/>
              <a:gd name="T14" fmla="*/ 2147483647 w 13"/>
              <a:gd name="T15" fmla="*/ 2147483647 h 14"/>
              <a:gd name="T16" fmla="*/ 0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11" y="14"/>
                </a:moveTo>
                <a:lnTo>
                  <a:pt x="13" y="11"/>
                </a:lnTo>
                <a:lnTo>
                  <a:pt x="13" y="8"/>
                </a:lnTo>
                <a:lnTo>
                  <a:pt x="12" y="5"/>
                </a:lnTo>
                <a:lnTo>
                  <a:pt x="11" y="3"/>
                </a:lnTo>
                <a:lnTo>
                  <a:pt x="8" y="2"/>
                </a:lnTo>
                <a:lnTo>
                  <a:pt x="5" y="0"/>
                </a:lnTo>
                <a:lnTo>
                  <a:pt x="2" y="2"/>
                </a:lnTo>
                <a:lnTo>
                  <a:pt x="0" y="3"/>
                </a:lnTo>
                <a:lnTo>
                  <a:pt x="11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4" name="Freeform 46"/>
          <p:cNvSpPr>
            <a:spLocks/>
          </p:cNvSpPr>
          <p:nvPr/>
        </p:nvSpPr>
        <p:spPr bwMode="auto">
          <a:xfrm>
            <a:off x="1720850" y="4635500"/>
            <a:ext cx="80963" cy="604838"/>
          </a:xfrm>
          <a:custGeom>
            <a:avLst/>
            <a:gdLst>
              <a:gd name="T0" fmla="*/ 2147483647 w 57"/>
              <a:gd name="T1" fmla="*/ 2147483647 h 429"/>
              <a:gd name="T2" fmla="*/ 2147483647 w 57"/>
              <a:gd name="T3" fmla="*/ 2147483647 h 429"/>
              <a:gd name="T4" fmla="*/ 2147483647 w 57"/>
              <a:gd name="T5" fmla="*/ 2147483647 h 429"/>
              <a:gd name="T6" fmla="*/ 2147483647 w 57"/>
              <a:gd name="T7" fmla="*/ 2147483647 h 429"/>
              <a:gd name="T8" fmla="*/ 2147483647 w 57"/>
              <a:gd name="T9" fmla="*/ 2147483647 h 429"/>
              <a:gd name="T10" fmla="*/ 2147483647 w 57"/>
              <a:gd name="T11" fmla="*/ 2147483647 h 429"/>
              <a:gd name="T12" fmla="*/ 2147483647 w 57"/>
              <a:gd name="T13" fmla="*/ 2147483647 h 429"/>
              <a:gd name="T14" fmla="*/ 2147483647 w 57"/>
              <a:gd name="T15" fmla="*/ 2147483647 h 429"/>
              <a:gd name="T16" fmla="*/ 2147483647 w 57"/>
              <a:gd name="T17" fmla="*/ 2147483647 h 429"/>
              <a:gd name="T18" fmla="*/ 2147483647 w 57"/>
              <a:gd name="T19" fmla="*/ 2147483647 h 429"/>
              <a:gd name="T20" fmla="*/ 2147483647 w 57"/>
              <a:gd name="T21" fmla="*/ 2147483647 h 429"/>
              <a:gd name="T22" fmla="*/ 2147483647 w 57"/>
              <a:gd name="T23" fmla="*/ 2147483647 h 429"/>
              <a:gd name="T24" fmla="*/ 2147483647 w 57"/>
              <a:gd name="T25" fmla="*/ 2147483647 h 429"/>
              <a:gd name="T26" fmla="*/ 2147483647 w 57"/>
              <a:gd name="T27" fmla="*/ 2147483647 h 429"/>
              <a:gd name="T28" fmla="*/ 2147483647 w 57"/>
              <a:gd name="T29" fmla="*/ 2147483647 h 429"/>
              <a:gd name="T30" fmla="*/ 2147483647 w 57"/>
              <a:gd name="T31" fmla="*/ 2147483647 h 429"/>
              <a:gd name="T32" fmla="*/ 2147483647 w 57"/>
              <a:gd name="T33" fmla="*/ 0 h 429"/>
              <a:gd name="T34" fmla="*/ 2147483647 w 57"/>
              <a:gd name="T35" fmla="*/ 2147483647 h 429"/>
              <a:gd name="T36" fmla="*/ 2147483647 w 57"/>
              <a:gd name="T37" fmla="*/ 2147483647 h 429"/>
              <a:gd name="T38" fmla="*/ 2147483647 w 57"/>
              <a:gd name="T39" fmla="*/ 2147483647 h 429"/>
              <a:gd name="T40" fmla="*/ 2147483647 w 57"/>
              <a:gd name="T41" fmla="*/ 2147483647 h 429"/>
              <a:gd name="T42" fmla="*/ 2147483647 w 57"/>
              <a:gd name="T43" fmla="*/ 2147483647 h 429"/>
              <a:gd name="T44" fmla="*/ 2147483647 w 57"/>
              <a:gd name="T45" fmla="*/ 2147483647 h 429"/>
              <a:gd name="T46" fmla="*/ 2147483647 w 57"/>
              <a:gd name="T47" fmla="*/ 2147483647 h 429"/>
              <a:gd name="T48" fmla="*/ 2147483647 w 57"/>
              <a:gd name="T49" fmla="*/ 2147483647 h 429"/>
              <a:gd name="T50" fmla="*/ 0 w 57"/>
              <a:gd name="T51" fmla="*/ 2147483647 h 429"/>
              <a:gd name="T52" fmla="*/ 2147483647 w 57"/>
              <a:gd name="T53" fmla="*/ 2147483647 h 429"/>
              <a:gd name="T54" fmla="*/ 2147483647 w 57"/>
              <a:gd name="T55" fmla="*/ 2147483647 h 429"/>
              <a:gd name="T56" fmla="*/ 2147483647 w 57"/>
              <a:gd name="T57" fmla="*/ 2147483647 h 429"/>
              <a:gd name="T58" fmla="*/ 2147483647 w 57"/>
              <a:gd name="T59" fmla="*/ 2147483647 h 429"/>
              <a:gd name="T60" fmla="*/ 2147483647 w 57"/>
              <a:gd name="T61" fmla="*/ 2147483647 h 429"/>
              <a:gd name="T62" fmla="*/ 2147483647 w 57"/>
              <a:gd name="T63" fmla="*/ 2147483647 h 429"/>
              <a:gd name="T64" fmla="*/ 2147483647 w 57"/>
              <a:gd name="T65" fmla="*/ 2147483647 h 4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429"/>
              <a:gd name="T101" fmla="*/ 57 w 57"/>
              <a:gd name="T102" fmla="*/ 429 h 4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429">
                <a:moveTo>
                  <a:pt x="57" y="425"/>
                </a:moveTo>
                <a:lnTo>
                  <a:pt x="51" y="405"/>
                </a:lnTo>
                <a:lnTo>
                  <a:pt x="45" y="386"/>
                </a:lnTo>
                <a:lnTo>
                  <a:pt x="40" y="368"/>
                </a:lnTo>
                <a:lnTo>
                  <a:pt x="36" y="349"/>
                </a:lnTo>
                <a:lnTo>
                  <a:pt x="32" y="330"/>
                </a:lnTo>
                <a:lnTo>
                  <a:pt x="28" y="312"/>
                </a:lnTo>
                <a:lnTo>
                  <a:pt x="25" y="295"/>
                </a:lnTo>
                <a:lnTo>
                  <a:pt x="22" y="277"/>
                </a:lnTo>
                <a:lnTo>
                  <a:pt x="20" y="260"/>
                </a:lnTo>
                <a:lnTo>
                  <a:pt x="18" y="243"/>
                </a:lnTo>
                <a:lnTo>
                  <a:pt x="17" y="226"/>
                </a:lnTo>
                <a:lnTo>
                  <a:pt x="16" y="210"/>
                </a:lnTo>
                <a:lnTo>
                  <a:pt x="15" y="195"/>
                </a:lnTo>
                <a:lnTo>
                  <a:pt x="15" y="179"/>
                </a:lnTo>
                <a:lnTo>
                  <a:pt x="15" y="165"/>
                </a:lnTo>
                <a:lnTo>
                  <a:pt x="16" y="151"/>
                </a:lnTo>
                <a:lnTo>
                  <a:pt x="17" y="137"/>
                </a:lnTo>
                <a:lnTo>
                  <a:pt x="17" y="124"/>
                </a:lnTo>
                <a:lnTo>
                  <a:pt x="19" y="111"/>
                </a:lnTo>
                <a:lnTo>
                  <a:pt x="20" y="99"/>
                </a:lnTo>
                <a:lnTo>
                  <a:pt x="22" y="88"/>
                </a:lnTo>
                <a:lnTo>
                  <a:pt x="24" y="77"/>
                </a:lnTo>
                <a:lnTo>
                  <a:pt x="26" y="67"/>
                </a:lnTo>
                <a:lnTo>
                  <a:pt x="28" y="58"/>
                </a:lnTo>
                <a:lnTo>
                  <a:pt x="29" y="49"/>
                </a:lnTo>
                <a:lnTo>
                  <a:pt x="32" y="41"/>
                </a:lnTo>
                <a:lnTo>
                  <a:pt x="34" y="34"/>
                </a:lnTo>
                <a:lnTo>
                  <a:pt x="37" y="27"/>
                </a:lnTo>
                <a:lnTo>
                  <a:pt x="40" y="22"/>
                </a:lnTo>
                <a:lnTo>
                  <a:pt x="42" y="18"/>
                </a:lnTo>
                <a:lnTo>
                  <a:pt x="45" y="14"/>
                </a:lnTo>
                <a:lnTo>
                  <a:pt x="47" y="11"/>
                </a:lnTo>
                <a:lnTo>
                  <a:pt x="36" y="0"/>
                </a:lnTo>
                <a:lnTo>
                  <a:pt x="32" y="4"/>
                </a:lnTo>
                <a:lnTo>
                  <a:pt x="29" y="10"/>
                </a:lnTo>
                <a:lnTo>
                  <a:pt x="26" y="15"/>
                </a:lnTo>
                <a:lnTo>
                  <a:pt x="24" y="22"/>
                </a:lnTo>
                <a:lnTo>
                  <a:pt x="21" y="29"/>
                </a:lnTo>
                <a:lnTo>
                  <a:pt x="18" y="37"/>
                </a:lnTo>
                <a:lnTo>
                  <a:pt x="15" y="45"/>
                </a:lnTo>
                <a:lnTo>
                  <a:pt x="13" y="54"/>
                </a:lnTo>
                <a:lnTo>
                  <a:pt x="11" y="64"/>
                </a:lnTo>
                <a:lnTo>
                  <a:pt x="9" y="75"/>
                </a:lnTo>
                <a:lnTo>
                  <a:pt x="7" y="86"/>
                </a:lnTo>
                <a:lnTo>
                  <a:pt x="5" y="97"/>
                </a:lnTo>
                <a:lnTo>
                  <a:pt x="4" y="110"/>
                </a:lnTo>
                <a:lnTo>
                  <a:pt x="2" y="122"/>
                </a:lnTo>
                <a:lnTo>
                  <a:pt x="2" y="136"/>
                </a:lnTo>
                <a:lnTo>
                  <a:pt x="1" y="150"/>
                </a:lnTo>
                <a:lnTo>
                  <a:pt x="0" y="165"/>
                </a:lnTo>
                <a:lnTo>
                  <a:pt x="0" y="179"/>
                </a:lnTo>
                <a:lnTo>
                  <a:pt x="0" y="195"/>
                </a:lnTo>
                <a:lnTo>
                  <a:pt x="1" y="211"/>
                </a:lnTo>
                <a:lnTo>
                  <a:pt x="2" y="227"/>
                </a:lnTo>
                <a:lnTo>
                  <a:pt x="3" y="244"/>
                </a:lnTo>
                <a:lnTo>
                  <a:pt x="5" y="261"/>
                </a:lnTo>
                <a:lnTo>
                  <a:pt x="7" y="279"/>
                </a:lnTo>
                <a:lnTo>
                  <a:pt x="10" y="297"/>
                </a:lnTo>
                <a:lnTo>
                  <a:pt x="13" y="315"/>
                </a:lnTo>
                <a:lnTo>
                  <a:pt x="17" y="334"/>
                </a:lnTo>
                <a:lnTo>
                  <a:pt x="21" y="352"/>
                </a:lnTo>
                <a:lnTo>
                  <a:pt x="25" y="371"/>
                </a:lnTo>
                <a:lnTo>
                  <a:pt x="31" y="391"/>
                </a:lnTo>
                <a:lnTo>
                  <a:pt x="37" y="410"/>
                </a:lnTo>
                <a:lnTo>
                  <a:pt x="43" y="429"/>
                </a:lnTo>
                <a:lnTo>
                  <a:pt x="57" y="4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5" name="Freeform 47"/>
          <p:cNvSpPr>
            <a:spLocks/>
          </p:cNvSpPr>
          <p:nvPr/>
        </p:nvSpPr>
        <p:spPr bwMode="auto">
          <a:xfrm>
            <a:off x="1782763" y="5235575"/>
            <a:ext cx="19050" cy="12700"/>
          </a:xfrm>
          <a:custGeom>
            <a:avLst/>
            <a:gdLst>
              <a:gd name="T0" fmla="*/ 0 w 14"/>
              <a:gd name="T1" fmla="*/ 2147483647 h 9"/>
              <a:gd name="T2" fmla="*/ 2147483647 w 14"/>
              <a:gd name="T3" fmla="*/ 2147483647 h 9"/>
              <a:gd name="T4" fmla="*/ 2147483647 w 14"/>
              <a:gd name="T5" fmla="*/ 2147483647 h 9"/>
              <a:gd name="T6" fmla="*/ 2147483647 w 14"/>
              <a:gd name="T7" fmla="*/ 2147483647 h 9"/>
              <a:gd name="T8" fmla="*/ 2147483647 w 14"/>
              <a:gd name="T9" fmla="*/ 0 h 9"/>
              <a:gd name="T10" fmla="*/ 0 w 14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9"/>
              <a:gd name="T20" fmla="*/ 14 w 1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9">
                <a:moveTo>
                  <a:pt x="0" y="4"/>
                </a:moveTo>
                <a:lnTo>
                  <a:pt x="4" y="9"/>
                </a:lnTo>
                <a:lnTo>
                  <a:pt x="9" y="9"/>
                </a:lnTo>
                <a:lnTo>
                  <a:pt x="13" y="6"/>
                </a:lnTo>
                <a:lnTo>
                  <a:pt x="14" y="0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6" name="Freeform 48"/>
          <p:cNvSpPr>
            <a:spLocks/>
          </p:cNvSpPr>
          <p:nvPr/>
        </p:nvSpPr>
        <p:spPr bwMode="auto">
          <a:xfrm>
            <a:off x="671513" y="4505325"/>
            <a:ext cx="2039937" cy="1308100"/>
          </a:xfrm>
          <a:custGeom>
            <a:avLst/>
            <a:gdLst>
              <a:gd name="T0" fmla="*/ 2147483647 w 1446"/>
              <a:gd name="T1" fmla="*/ 2147483647 h 927"/>
              <a:gd name="T2" fmla="*/ 2147483647 w 1446"/>
              <a:gd name="T3" fmla="*/ 2147483647 h 927"/>
              <a:gd name="T4" fmla="*/ 2147483647 w 1446"/>
              <a:gd name="T5" fmla="*/ 2147483647 h 927"/>
              <a:gd name="T6" fmla="*/ 2147483647 w 1446"/>
              <a:gd name="T7" fmla="*/ 2147483647 h 927"/>
              <a:gd name="T8" fmla="*/ 2147483647 w 1446"/>
              <a:gd name="T9" fmla="*/ 2147483647 h 927"/>
              <a:gd name="T10" fmla="*/ 2147483647 w 1446"/>
              <a:gd name="T11" fmla="*/ 2147483647 h 927"/>
              <a:gd name="T12" fmla="*/ 2147483647 w 1446"/>
              <a:gd name="T13" fmla="*/ 2147483647 h 927"/>
              <a:gd name="T14" fmla="*/ 2147483647 w 1446"/>
              <a:gd name="T15" fmla="*/ 2147483647 h 927"/>
              <a:gd name="T16" fmla="*/ 2147483647 w 1446"/>
              <a:gd name="T17" fmla="*/ 2147483647 h 927"/>
              <a:gd name="T18" fmla="*/ 2147483647 w 1446"/>
              <a:gd name="T19" fmla="*/ 2147483647 h 927"/>
              <a:gd name="T20" fmla="*/ 2147483647 w 1446"/>
              <a:gd name="T21" fmla="*/ 2147483647 h 927"/>
              <a:gd name="T22" fmla="*/ 2147483647 w 1446"/>
              <a:gd name="T23" fmla="*/ 2147483647 h 927"/>
              <a:gd name="T24" fmla="*/ 2147483647 w 1446"/>
              <a:gd name="T25" fmla="*/ 2147483647 h 927"/>
              <a:gd name="T26" fmla="*/ 2147483647 w 1446"/>
              <a:gd name="T27" fmla="*/ 2147483647 h 927"/>
              <a:gd name="T28" fmla="*/ 2147483647 w 1446"/>
              <a:gd name="T29" fmla="*/ 2147483647 h 927"/>
              <a:gd name="T30" fmla="*/ 2147483647 w 1446"/>
              <a:gd name="T31" fmla="*/ 2147483647 h 927"/>
              <a:gd name="T32" fmla="*/ 2147483647 w 1446"/>
              <a:gd name="T33" fmla="*/ 2147483647 h 927"/>
              <a:gd name="T34" fmla="*/ 2147483647 w 1446"/>
              <a:gd name="T35" fmla="*/ 2147483647 h 927"/>
              <a:gd name="T36" fmla="*/ 2147483647 w 1446"/>
              <a:gd name="T37" fmla="*/ 2147483647 h 927"/>
              <a:gd name="T38" fmla="*/ 2147483647 w 1446"/>
              <a:gd name="T39" fmla="*/ 2147483647 h 927"/>
              <a:gd name="T40" fmla="*/ 2147483647 w 1446"/>
              <a:gd name="T41" fmla="*/ 2147483647 h 927"/>
              <a:gd name="T42" fmla="*/ 2147483647 w 1446"/>
              <a:gd name="T43" fmla="*/ 2147483647 h 927"/>
              <a:gd name="T44" fmla="*/ 2147483647 w 1446"/>
              <a:gd name="T45" fmla="*/ 2147483647 h 927"/>
              <a:gd name="T46" fmla="*/ 2147483647 w 1446"/>
              <a:gd name="T47" fmla="*/ 2147483647 h 927"/>
              <a:gd name="T48" fmla="*/ 2147483647 w 1446"/>
              <a:gd name="T49" fmla="*/ 2147483647 h 927"/>
              <a:gd name="T50" fmla="*/ 2147483647 w 1446"/>
              <a:gd name="T51" fmla="*/ 2147483647 h 927"/>
              <a:gd name="T52" fmla="*/ 2147483647 w 1446"/>
              <a:gd name="T53" fmla="*/ 2147483647 h 927"/>
              <a:gd name="T54" fmla="*/ 2147483647 w 1446"/>
              <a:gd name="T55" fmla="*/ 2147483647 h 927"/>
              <a:gd name="T56" fmla="*/ 2147483647 w 1446"/>
              <a:gd name="T57" fmla="*/ 2147483647 h 927"/>
              <a:gd name="T58" fmla="*/ 2147483647 w 1446"/>
              <a:gd name="T59" fmla="*/ 2147483647 h 927"/>
              <a:gd name="T60" fmla="*/ 2147483647 w 1446"/>
              <a:gd name="T61" fmla="*/ 2147483647 h 927"/>
              <a:gd name="T62" fmla="*/ 2147483647 w 1446"/>
              <a:gd name="T63" fmla="*/ 2147483647 h 927"/>
              <a:gd name="T64" fmla="*/ 2147483647 w 1446"/>
              <a:gd name="T65" fmla="*/ 2147483647 h 927"/>
              <a:gd name="T66" fmla="*/ 2147483647 w 1446"/>
              <a:gd name="T67" fmla="*/ 2147483647 h 927"/>
              <a:gd name="T68" fmla="*/ 2147483647 w 1446"/>
              <a:gd name="T69" fmla="*/ 2147483647 h 927"/>
              <a:gd name="T70" fmla="*/ 2147483647 w 1446"/>
              <a:gd name="T71" fmla="*/ 2147483647 h 927"/>
              <a:gd name="T72" fmla="*/ 2147483647 w 1446"/>
              <a:gd name="T73" fmla="*/ 2147483647 h 927"/>
              <a:gd name="T74" fmla="*/ 2147483647 w 1446"/>
              <a:gd name="T75" fmla="*/ 2147483647 h 927"/>
              <a:gd name="T76" fmla="*/ 2147483647 w 1446"/>
              <a:gd name="T77" fmla="*/ 2147483647 h 927"/>
              <a:gd name="T78" fmla="*/ 2147483647 w 1446"/>
              <a:gd name="T79" fmla="*/ 2147483647 h 927"/>
              <a:gd name="T80" fmla="*/ 2147483647 w 1446"/>
              <a:gd name="T81" fmla="*/ 2147483647 h 927"/>
              <a:gd name="T82" fmla="*/ 2147483647 w 1446"/>
              <a:gd name="T83" fmla="*/ 2147483647 h 927"/>
              <a:gd name="T84" fmla="*/ 2147483647 w 1446"/>
              <a:gd name="T85" fmla="*/ 2147483647 h 927"/>
              <a:gd name="T86" fmla="*/ 2147483647 w 1446"/>
              <a:gd name="T87" fmla="*/ 2147483647 h 927"/>
              <a:gd name="T88" fmla="*/ 2147483647 w 1446"/>
              <a:gd name="T89" fmla="*/ 2147483647 h 927"/>
              <a:gd name="T90" fmla="*/ 2147483647 w 1446"/>
              <a:gd name="T91" fmla="*/ 2147483647 h 927"/>
              <a:gd name="T92" fmla="*/ 2147483647 w 1446"/>
              <a:gd name="T93" fmla="*/ 2147483647 h 927"/>
              <a:gd name="T94" fmla="*/ 2147483647 w 1446"/>
              <a:gd name="T95" fmla="*/ 2147483647 h 927"/>
              <a:gd name="T96" fmla="*/ 2147483647 w 1446"/>
              <a:gd name="T97" fmla="*/ 0 h 927"/>
              <a:gd name="T98" fmla="*/ 2147483647 w 1446"/>
              <a:gd name="T99" fmla="*/ 2147483647 h 927"/>
              <a:gd name="T100" fmla="*/ 2147483647 w 1446"/>
              <a:gd name="T101" fmla="*/ 2147483647 h 927"/>
              <a:gd name="T102" fmla="*/ 2147483647 w 1446"/>
              <a:gd name="T103" fmla="*/ 2147483647 h 927"/>
              <a:gd name="T104" fmla="*/ 2147483647 w 1446"/>
              <a:gd name="T105" fmla="*/ 2147483647 h 9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46"/>
              <a:gd name="T160" fmla="*/ 0 h 927"/>
              <a:gd name="T161" fmla="*/ 1446 w 1446"/>
              <a:gd name="T162" fmla="*/ 927 h 9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46" h="927">
                <a:moveTo>
                  <a:pt x="83" y="148"/>
                </a:moveTo>
                <a:lnTo>
                  <a:pt x="68" y="166"/>
                </a:lnTo>
                <a:lnTo>
                  <a:pt x="57" y="187"/>
                </a:lnTo>
                <a:lnTo>
                  <a:pt x="46" y="208"/>
                </a:lnTo>
                <a:lnTo>
                  <a:pt x="37" y="228"/>
                </a:lnTo>
                <a:lnTo>
                  <a:pt x="29" y="249"/>
                </a:lnTo>
                <a:lnTo>
                  <a:pt x="22" y="270"/>
                </a:lnTo>
                <a:lnTo>
                  <a:pt x="16" y="290"/>
                </a:lnTo>
                <a:lnTo>
                  <a:pt x="11" y="311"/>
                </a:lnTo>
                <a:lnTo>
                  <a:pt x="7" y="332"/>
                </a:lnTo>
                <a:lnTo>
                  <a:pt x="4" y="353"/>
                </a:lnTo>
                <a:lnTo>
                  <a:pt x="2" y="373"/>
                </a:lnTo>
                <a:lnTo>
                  <a:pt x="1" y="395"/>
                </a:lnTo>
                <a:lnTo>
                  <a:pt x="0" y="415"/>
                </a:lnTo>
                <a:lnTo>
                  <a:pt x="1" y="436"/>
                </a:lnTo>
                <a:lnTo>
                  <a:pt x="2" y="457"/>
                </a:lnTo>
                <a:lnTo>
                  <a:pt x="4" y="478"/>
                </a:lnTo>
                <a:lnTo>
                  <a:pt x="7" y="498"/>
                </a:lnTo>
                <a:lnTo>
                  <a:pt x="10" y="519"/>
                </a:lnTo>
                <a:lnTo>
                  <a:pt x="14" y="540"/>
                </a:lnTo>
                <a:lnTo>
                  <a:pt x="18" y="560"/>
                </a:lnTo>
                <a:lnTo>
                  <a:pt x="23" y="581"/>
                </a:lnTo>
                <a:lnTo>
                  <a:pt x="28" y="601"/>
                </a:lnTo>
                <a:lnTo>
                  <a:pt x="34" y="622"/>
                </a:lnTo>
                <a:lnTo>
                  <a:pt x="40" y="642"/>
                </a:lnTo>
                <a:lnTo>
                  <a:pt x="46" y="662"/>
                </a:lnTo>
                <a:lnTo>
                  <a:pt x="54" y="682"/>
                </a:lnTo>
                <a:lnTo>
                  <a:pt x="61" y="702"/>
                </a:lnTo>
                <a:lnTo>
                  <a:pt x="68" y="722"/>
                </a:lnTo>
                <a:lnTo>
                  <a:pt x="76" y="742"/>
                </a:lnTo>
                <a:lnTo>
                  <a:pt x="84" y="762"/>
                </a:lnTo>
                <a:lnTo>
                  <a:pt x="93" y="781"/>
                </a:lnTo>
                <a:lnTo>
                  <a:pt x="101" y="801"/>
                </a:lnTo>
                <a:lnTo>
                  <a:pt x="109" y="820"/>
                </a:lnTo>
                <a:lnTo>
                  <a:pt x="114" y="828"/>
                </a:lnTo>
                <a:lnTo>
                  <a:pt x="119" y="838"/>
                </a:lnTo>
                <a:lnTo>
                  <a:pt x="125" y="847"/>
                </a:lnTo>
                <a:lnTo>
                  <a:pt x="133" y="857"/>
                </a:lnTo>
                <a:lnTo>
                  <a:pt x="141" y="867"/>
                </a:lnTo>
                <a:lnTo>
                  <a:pt x="150" y="877"/>
                </a:lnTo>
                <a:lnTo>
                  <a:pt x="159" y="886"/>
                </a:lnTo>
                <a:lnTo>
                  <a:pt x="169" y="895"/>
                </a:lnTo>
                <a:lnTo>
                  <a:pt x="178" y="903"/>
                </a:lnTo>
                <a:lnTo>
                  <a:pt x="188" y="911"/>
                </a:lnTo>
                <a:lnTo>
                  <a:pt x="196" y="917"/>
                </a:lnTo>
                <a:lnTo>
                  <a:pt x="205" y="922"/>
                </a:lnTo>
                <a:lnTo>
                  <a:pt x="213" y="926"/>
                </a:lnTo>
                <a:lnTo>
                  <a:pt x="221" y="927"/>
                </a:lnTo>
                <a:lnTo>
                  <a:pt x="228" y="927"/>
                </a:lnTo>
                <a:lnTo>
                  <a:pt x="234" y="926"/>
                </a:lnTo>
                <a:lnTo>
                  <a:pt x="235" y="925"/>
                </a:lnTo>
                <a:lnTo>
                  <a:pt x="236" y="923"/>
                </a:lnTo>
                <a:lnTo>
                  <a:pt x="237" y="921"/>
                </a:lnTo>
                <a:lnTo>
                  <a:pt x="239" y="918"/>
                </a:lnTo>
                <a:lnTo>
                  <a:pt x="241" y="914"/>
                </a:lnTo>
                <a:lnTo>
                  <a:pt x="244" y="910"/>
                </a:lnTo>
                <a:lnTo>
                  <a:pt x="248" y="904"/>
                </a:lnTo>
                <a:lnTo>
                  <a:pt x="253" y="898"/>
                </a:lnTo>
                <a:lnTo>
                  <a:pt x="259" y="891"/>
                </a:lnTo>
                <a:lnTo>
                  <a:pt x="266" y="884"/>
                </a:lnTo>
                <a:lnTo>
                  <a:pt x="275" y="876"/>
                </a:lnTo>
                <a:lnTo>
                  <a:pt x="285" y="868"/>
                </a:lnTo>
                <a:lnTo>
                  <a:pt x="298" y="858"/>
                </a:lnTo>
                <a:lnTo>
                  <a:pt x="311" y="848"/>
                </a:lnTo>
                <a:lnTo>
                  <a:pt x="328" y="838"/>
                </a:lnTo>
                <a:lnTo>
                  <a:pt x="346" y="827"/>
                </a:lnTo>
                <a:lnTo>
                  <a:pt x="351" y="824"/>
                </a:lnTo>
                <a:lnTo>
                  <a:pt x="355" y="820"/>
                </a:lnTo>
                <a:lnTo>
                  <a:pt x="360" y="816"/>
                </a:lnTo>
                <a:lnTo>
                  <a:pt x="365" y="812"/>
                </a:lnTo>
                <a:lnTo>
                  <a:pt x="370" y="807"/>
                </a:lnTo>
                <a:lnTo>
                  <a:pt x="375" y="801"/>
                </a:lnTo>
                <a:lnTo>
                  <a:pt x="381" y="796"/>
                </a:lnTo>
                <a:lnTo>
                  <a:pt x="387" y="790"/>
                </a:lnTo>
                <a:lnTo>
                  <a:pt x="393" y="784"/>
                </a:lnTo>
                <a:lnTo>
                  <a:pt x="400" y="778"/>
                </a:lnTo>
                <a:lnTo>
                  <a:pt x="407" y="773"/>
                </a:lnTo>
                <a:lnTo>
                  <a:pt x="415" y="767"/>
                </a:lnTo>
                <a:lnTo>
                  <a:pt x="423" y="762"/>
                </a:lnTo>
                <a:lnTo>
                  <a:pt x="432" y="757"/>
                </a:lnTo>
                <a:lnTo>
                  <a:pt x="441" y="752"/>
                </a:lnTo>
                <a:lnTo>
                  <a:pt x="451" y="748"/>
                </a:lnTo>
                <a:lnTo>
                  <a:pt x="464" y="744"/>
                </a:lnTo>
                <a:lnTo>
                  <a:pt x="477" y="739"/>
                </a:lnTo>
                <a:lnTo>
                  <a:pt x="489" y="735"/>
                </a:lnTo>
                <a:lnTo>
                  <a:pt x="500" y="730"/>
                </a:lnTo>
                <a:lnTo>
                  <a:pt x="512" y="727"/>
                </a:lnTo>
                <a:lnTo>
                  <a:pt x="523" y="723"/>
                </a:lnTo>
                <a:lnTo>
                  <a:pt x="534" y="720"/>
                </a:lnTo>
                <a:lnTo>
                  <a:pt x="545" y="716"/>
                </a:lnTo>
                <a:lnTo>
                  <a:pt x="555" y="711"/>
                </a:lnTo>
                <a:lnTo>
                  <a:pt x="566" y="707"/>
                </a:lnTo>
                <a:lnTo>
                  <a:pt x="577" y="703"/>
                </a:lnTo>
                <a:lnTo>
                  <a:pt x="588" y="698"/>
                </a:lnTo>
                <a:lnTo>
                  <a:pt x="599" y="692"/>
                </a:lnTo>
                <a:lnTo>
                  <a:pt x="611" y="687"/>
                </a:lnTo>
                <a:lnTo>
                  <a:pt x="622" y="680"/>
                </a:lnTo>
                <a:lnTo>
                  <a:pt x="635" y="673"/>
                </a:lnTo>
                <a:lnTo>
                  <a:pt x="647" y="667"/>
                </a:lnTo>
                <a:lnTo>
                  <a:pt x="659" y="660"/>
                </a:lnTo>
                <a:lnTo>
                  <a:pt x="672" y="653"/>
                </a:lnTo>
                <a:lnTo>
                  <a:pt x="686" y="645"/>
                </a:lnTo>
                <a:lnTo>
                  <a:pt x="701" y="637"/>
                </a:lnTo>
                <a:lnTo>
                  <a:pt x="715" y="628"/>
                </a:lnTo>
                <a:lnTo>
                  <a:pt x="729" y="619"/>
                </a:lnTo>
                <a:lnTo>
                  <a:pt x="743" y="610"/>
                </a:lnTo>
                <a:lnTo>
                  <a:pt x="755" y="600"/>
                </a:lnTo>
                <a:lnTo>
                  <a:pt x="767" y="589"/>
                </a:lnTo>
                <a:lnTo>
                  <a:pt x="777" y="578"/>
                </a:lnTo>
                <a:lnTo>
                  <a:pt x="786" y="567"/>
                </a:lnTo>
                <a:lnTo>
                  <a:pt x="793" y="557"/>
                </a:lnTo>
                <a:lnTo>
                  <a:pt x="797" y="545"/>
                </a:lnTo>
                <a:lnTo>
                  <a:pt x="799" y="533"/>
                </a:lnTo>
                <a:lnTo>
                  <a:pt x="799" y="521"/>
                </a:lnTo>
                <a:lnTo>
                  <a:pt x="799" y="529"/>
                </a:lnTo>
                <a:lnTo>
                  <a:pt x="801" y="536"/>
                </a:lnTo>
                <a:lnTo>
                  <a:pt x="804" y="541"/>
                </a:lnTo>
                <a:lnTo>
                  <a:pt x="809" y="546"/>
                </a:lnTo>
                <a:lnTo>
                  <a:pt x="815" y="548"/>
                </a:lnTo>
                <a:lnTo>
                  <a:pt x="822" y="551"/>
                </a:lnTo>
                <a:lnTo>
                  <a:pt x="830" y="552"/>
                </a:lnTo>
                <a:lnTo>
                  <a:pt x="840" y="552"/>
                </a:lnTo>
                <a:lnTo>
                  <a:pt x="850" y="551"/>
                </a:lnTo>
                <a:lnTo>
                  <a:pt x="861" y="550"/>
                </a:lnTo>
                <a:lnTo>
                  <a:pt x="873" y="547"/>
                </a:lnTo>
                <a:lnTo>
                  <a:pt x="887" y="544"/>
                </a:lnTo>
                <a:lnTo>
                  <a:pt x="901" y="540"/>
                </a:lnTo>
                <a:lnTo>
                  <a:pt x="916" y="536"/>
                </a:lnTo>
                <a:lnTo>
                  <a:pt x="931" y="531"/>
                </a:lnTo>
                <a:lnTo>
                  <a:pt x="946" y="525"/>
                </a:lnTo>
                <a:lnTo>
                  <a:pt x="963" y="519"/>
                </a:lnTo>
                <a:lnTo>
                  <a:pt x="979" y="512"/>
                </a:lnTo>
                <a:lnTo>
                  <a:pt x="996" y="505"/>
                </a:lnTo>
                <a:lnTo>
                  <a:pt x="1014" y="498"/>
                </a:lnTo>
                <a:lnTo>
                  <a:pt x="1031" y="490"/>
                </a:lnTo>
                <a:lnTo>
                  <a:pt x="1049" y="483"/>
                </a:lnTo>
                <a:lnTo>
                  <a:pt x="1067" y="474"/>
                </a:lnTo>
                <a:lnTo>
                  <a:pt x="1085" y="466"/>
                </a:lnTo>
                <a:lnTo>
                  <a:pt x="1103" y="458"/>
                </a:lnTo>
                <a:lnTo>
                  <a:pt x="1121" y="449"/>
                </a:lnTo>
                <a:lnTo>
                  <a:pt x="1139" y="441"/>
                </a:lnTo>
                <a:lnTo>
                  <a:pt x="1156" y="433"/>
                </a:lnTo>
                <a:lnTo>
                  <a:pt x="1174" y="425"/>
                </a:lnTo>
                <a:lnTo>
                  <a:pt x="1191" y="417"/>
                </a:lnTo>
                <a:lnTo>
                  <a:pt x="1207" y="409"/>
                </a:lnTo>
                <a:lnTo>
                  <a:pt x="1223" y="402"/>
                </a:lnTo>
                <a:lnTo>
                  <a:pt x="1252" y="386"/>
                </a:lnTo>
                <a:lnTo>
                  <a:pt x="1280" y="368"/>
                </a:lnTo>
                <a:lnTo>
                  <a:pt x="1307" y="346"/>
                </a:lnTo>
                <a:lnTo>
                  <a:pt x="1331" y="323"/>
                </a:lnTo>
                <a:lnTo>
                  <a:pt x="1354" y="299"/>
                </a:lnTo>
                <a:lnTo>
                  <a:pt x="1375" y="273"/>
                </a:lnTo>
                <a:lnTo>
                  <a:pt x="1393" y="247"/>
                </a:lnTo>
                <a:lnTo>
                  <a:pt x="1409" y="221"/>
                </a:lnTo>
                <a:lnTo>
                  <a:pt x="1422" y="195"/>
                </a:lnTo>
                <a:lnTo>
                  <a:pt x="1433" y="171"/>
                </a:lnTo>
                <a:lnTo>
                  <a:pt x="1441" y="148"/>
                </a:lnTo>
                <a:lnTo>
                  <a:pt x="1445" y="127"/>
                </a:lnTo>
                <a:lnTo>
                  <a:pt x="1446" y="109"/>
                </a:lnTo>
                <a:lnTo>
                  <a:pt x="1444" y="93"/>
                </a:lnTo>
                <a:lnTo>
                  <a:pt x="1437" y="82"/>
                </a:lnTo>
                <a:lnTo>
                  <a:pt x="1427" y="74"/>
                </a:lnTo>
                <a:lnTo>
                  <a:pt x="1408" y="72"/>
                </a:lnTo>
                <a:lnTo>
                  <a:pt x="1390" y="69"/>
                </a:lnTo>
                <a:lnTo>
                  <a:pt x="1373" y="67"/>
                </a:lnTo>
                <a:lnTo>
                  <a:pt x="1357" y="65"/>
                </a:lnTo>
                <a:lnTo>
                  <a:pt x="1342" y="64"/>
                </a:lnTo>
                <a:lnTo>
                  <a:pt x="1327" y="62"/>
                </a:lnTo>
                <a:lnTo>
                  <a:pt x="1314" y="62"/>
                </a:lnTo>
                <a:lnTo>
                  <a:pt x="1300" y="61"/>
                </a:lnTo>
                <a:lnTo>
                  <a:pt x="1288" y="61"/>
                </a:lnTo>
                <a:lnTo>
                  <a:pt x="1275" y="61"/>
                </a:lnTo>
                <a:lnTo>
                  <a:pt x="1264" y="61"/>
                </a:lnTo>
                <a:lnTo>
                  <a:pt x="1252" y="62"/>
                </a:lnTo>
                <a:lnTo>
                  <a:pt x="1242" y="62"/>
                </a:lnTo>
                <a:lnTo>
                  <a:pt x="1231" y="64"/>
                </a:lnTo>
                <a:lnTo>
                  <a:pt x="1220" y="64"/>
                </a:lnTo>
                <a:lnTo>
                  <a:pt x="1210" y="65"/>
                </a:lnTo>
                <a:lnTo>
                  <a:pt x="1199" y="67"/>
                </a:lnTo>
                <a:lnTo>
                  <a:pt x="1189" y="68"/>
                </a:lnTo>
                <a:lnTo>
                  <a:pt x="1179" y="69"/>
                </a:lnTo>
                <a:lnTo>
                  <a:pt x="1168" y="71"/>
                </a:lnTo>
                <a:lnTo>
                  <a:pt x="1157" y="72"/>
                </a:lnTo>
                <a:lnTo>
                  <a:pt x="1146" y="74"/>
                </a:lnTo>
                <a:lnTo>
                  <a:pt x="1136" y="76"/>
                </a:lnTo>
                <a:lnTo>
                  <a:pt x="1124" y="77"/>
                </a:lnTo>
                <a:lnTo>
                  <a:pt x="1112" y="78"/>
                </a:lnTo>
                <a:lnTo>
                  <a:pt x="1099" y="80"/>
                </a:lnTo>
                <a:lnTo>
                  <a:pt x="1086" y="81"/>
                </a:lnTo>
                <a:lnTo>
                  <a:pt x="1072" y="82"/>
                </a:lnTo>
                <a:lnTo>
                  <a:pt x="1058" y="83"/>
                </a:lnTo>
                <a:lnTo>
                  <a:pt x="1043" y="84"/>
                </a:lnTo>
                <a:lnTo>
                  <a:pt x="1027" y="85"/>
                </a:lnTo>
                <a:lnTo>
                  <a:pt x="1010" y="85"/>
                </a:lnTo>
                <a:lnTo>
                  <a:pt x="995" y="85"/>
                </a:lnTo>
                <a:lnTo>
                  <a:pt x="979" y="85"/>
                </a:lnTo>
                <a:lnTo>
                  <a:pt x="963" y="84"/>
                </a:lnTo>
                <a:lnTo>
                  <a:pt x="945" y="83"/>
                </a:lnTo>
                <a:lnTo>
                  <a:pt x="929" y="81"/>
                </a:lnTo>
                <a:lnTo>
                  <a:pt x="912" y="78"/>
                </a:lnTo>
                <a:lnTo>
                  <a:pt x="895" y="77"/>
                </a:lnTo>
                <a:lnTo>
                  <a:pt x="879" y="76"/>
                </a:lnTo>
                <a:lnTo>
                  <a:pt x="863" y="74"/>
                </a:lnTo>
                <a:lnTo>
                  <a:pt x="848" y="74"/>
                </a:lnTo>
                <a:lnTo>
                  <a:pt x="834" y="74"/>
                </a:lnTo>
                <a:lnTo>
                  <a:pt x="822" y="75"/>
                </a:lnTo>
                <a:lnTo>
                  <a:pt x="811" y="77"/>
                </a:lnTo>
                <a:lnTo>
                  <a:pt x="802" y="80"/>
                </a:lnTo>
                <a:lnTo>
                  <a:pt x="795" y="85"/>
                </a:lnTo>
                <a:lnTo>
                  <a:pt x="789" y="91"/>
                </a:lnTo>
                <a:lnTo>
                  <a:pt x="786" y="98"/>
                </a:lnTo>
                <a:lnTo>
                  <a:pt x="785" y="99"/>
                </a:lnTo>
                <a:lnTo>
                  <a:pt x="785" y="98"/>
                </a:lnTo>
                <a:lnTo>
                  <a:pt x="784" y="92"/>
                </a:lnTo>
                <a:lnTo>
                  <a:pt x="782" y="85"/>
                </a:lnTo>
                <a:lnTo>
                  <a:pt x="776" y="76"/>
                </a:lnTo>
                <a:lnTo>
                  <a:pt x="764" y="66"/>
                </a:lnTo>
                <a:lnTo>
                  <a:pt x="746" y="57"/>
                </a:lnTo>
                <a:lnTo>
                  <a:pt x="739" y="54"/>
                </a:lnTo>
                <a:lnTo>
                  <a:pt x="731" y="51"/>
                </a:lnTo>
                <a:lnTo>
                  <a:pt x="723" y="48"/>
                </a:lnTo>
                <a:lnTo>
                  <a:pt x="715" y="45"/>
                </a:lnTo>
                <a:lnTo>
                  <a:pt x="706" y="42"/>
                </a:lnTo>
                <a:lnTo>
                  <a:pt x="698" y="39"/>
                </a:lnTo>
                <a:lnTo>
                  <a:pt x="690" y="36"/>
                </a:lnTo>
                <a:lnTo>
                  <a:pt x="681" y="33"/>
                </a:lnTo>
                <a:lnTo>
                  <a:pt x="672" y="30"/>
                </a:lnTo>
                <a:lnTo>
                  <a:pt x="664" y="27"/>
                </a:lnTo>
                <a:lnTo>
                  <a:pt x="656" y="24"/>
                </a:lnTo>
                <a:lnTo>
                  <a:pt x="648" y="22"/>
                </a:lnTo>
                <a:lnTo>
                  <a:pt x="641" y="20"/>
                </a:lnTo>
                <a:lnTo>
                  <a:pt x="633" y="19"/>
                </a:lnTo>
                <a:lnTo>
                  <a:pt x="627" y="17"/>
                </a:lnTo>
                <a:lnTo>
                  <a:pt x="621" y="16"/>
                </a:lnTo>
                <a:lnTo>
                  <a:pt x="605" y="13"/>
                </a:lnTo>
                <a:lnTo>
                  <a:pt x="589" y="10"/>
                </a:lnTo>
                <a:lnTo>
                  <a:pt x="573" y="8"/>
                </a:lnTo>
                <a:lnTo>
                  <a:pt x="557" y="6"/>
                </a:lnTo>
                <a:lnTo>
                  <a:pt x="541" y="4"/>
                </a:lnTo>
                <a:lnTo>
                  <a:pt x="525" y="2"/>
                </a:lnTo>
                <a:lnTo>
                  <a:pt x="509" y="1"/>
                </a:lnTo>
                <a:lnTo>
                  <a:pt x="493" y="0"/>
                </a:lnTo>
                <a:lnTo>
                  <a:pt x="477" y="0"/>
                </a:lnTo>
                <a:lnTo>
                  <a:pt x="461" y="0"/>
                </a:lnTo>
                <a:lnTo>
                  <a:pt x="445" y="0"/>
                </a:lnTo>
                <a:lnTo>
                  <a:pt x="429" y="1"/>
                </a:lnTo>
                <a:lnTo>
                  <a:pt x="413" y="1"/>
                </a:lnTo>
                <a:lnTo>
                  <a:pt x="397" y="3"/>
                </a:lnTo>
                <a:lnTo>
                  <a:pt x="380" y="5"/>
                </a:lnTo>
                <a:lnTo>
                  <a:pt x="365" y="6"/>
                </a:lnTo>
                <a:lnTo>
                  <a:pt x="349" y="9"/>
                </a:lnTo>
                <a:lnTo>
                  <a:pt x="333" y="12"/>
                </a:lnTo>
                <a:lnTo>
                  <a:pt x="317" y="16"/>
                </a:lnTo>
                <a:lnTo>
                  <a:pt x="301" y="20"/>
                </a:lnTo>
                <a:lnTo>
                  <a:pt x="285" y="24"/>
                </a:lnTo>
                <a:lnTo>
                  <a:pt x="269" y="29"/>
                </a:lnTo>
                <a:lnTo>
                  <a:pt x="254" y="35"/>
                </a:lnTo>
                <a:lnTo>
                  <a:pt x="238" y="40"/>
                </a:lnTo>
                <a:lnTo>
                  <a:pt x="223" y="47"/>
                </a:lnTo>
                <a:lnTo>
                  <a:pt x="207" y="54"/>
                </a:lnTo>
                <a:lnTo>
                  <a:pt x="192" y="62"/>
                </a:lnTo>
                <a:lnTo>
                  <a:pt x="176" y="70"/>
                </a:lnTo>
                <a:lnTo>
                  <a:pt x="161" y="78"/>
                </a:lnTo>
                <a:lnTo>
                  <a:pt x="146" y="88"/>
                </a:lnTo>
                <a:lnTo>
                  <a:pt x="131" y="98"/>
                </a:lnTo>
                <a:lnTo>
                  <a:pt x="116" y="108"/>
                </a:lnTo>
                <a:lnTo>
                  <a:pt x="83" y="14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7" name="Freeform 49"/>
          <p:cNvSpPr>
            <a:spLocks/>
          </p:cNvSpPr>
          <p:nvPr/>
        </p:nvSpPr>
        <p:spPr bwMode="auto">
          <a:xfrm>
            <a:off x="758825" y="4708525"/>
            <a:ext cx="38100" cy="38100"/>
          </a:xfrm>
          <a:custGeom>
            <a:avLst/>
            <a:gdLst>
              <a:gd name="T0" fmla="*/ 2147483647 w 27"/>
              <a:gd name="T1" fmla="*/ 2147483647 h 27"/>
              <a:gd name="T2" fmla="*/ 2147483647 w 27"/>
              <a:gd name="T3" fmla="*/ 2147483647 h 27"/>
              <a:gd name="T4" fmla="*/ 2147483647 w 27"/>
              <a:gd name="T5" fmla="*/ 2147483647 h 27"/>
              <a:gd name="T6" fmla="*/ 2147483647 w 27"/>
              <a:gd name="T7" fmla="*/ 0 h 27"/>
              <a:gd name="T8" fmla="*/ 2147483647 w 27"/>
              <a:gd name="T9" fmla="*/ 2147483647 h 27"/>
              <a:gd name="T10" fmla="*/ 0 w 27"/>
              <a:gd name="T11" fmla="*/ 2147483647 h 27"/>
              <a:gd name="T12" fmla="*/ 2147483647 w 27"/>
              <a:gd name="T13" fmla="*/ 2147483647 h 27"/>
              <a:gd name="T14" fmla="*/ 0 w 27"/>
              <a:gd name="T15" fmla="*/ 2147483647 h 27"/>
              <a:gd name="T16" fmla="*/ 0 w 27"/>
              <a:gd name="T17" fmla="*/ 2147483647 h 27"/>
              <a:gd name="T18" fmla="*/ 2147483647 w 27"/>
              <a:gd name="T19" fmla="*/ 2147483647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7"/>
              <a:gd name="T32" fmla="*/ 27 w 27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7">
                <a:moveTo>
                  <a:pt x="13" y="26"/>
                </a:moveTo>
                <a:lnTo>
                  <a:pt x="12" y="27"/>
                </a:lnTo>
                <a:lnTo>
                  <a:pt x="27" y="9"/>
                </a:lnTo>
                <a:lnTo>
                  <a:pt x="16" y="0"/>
                </a:lnTo>
                <a:lnTo>
                  <a:pt x="1" y="17"/>
                </a:lnTo>
                <a:lnTo>
                  <a:pt x="0" y="18"/>
                </a:lnTo>
                <a:lnTo>
                  <a:pt x="1" y="17"/>
                </a:lnTo>
                <a:lnTo>
                  <a:pt x="0" y="17"/>
                </a:lnTo>
                <a:lnTo>
                  <a:pt x="0" y="18"/>
                </a:lnTo>
                <a:lnTo>
                  <a:pt x="13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8" name="Freeform 50"/>
          <p:cNvSpPr>
            <a:spLocks/>
          </p:cNvSpPr>
          <p:nvPr/>
        </p:nvSpPr>
        <p:spPr bwMode="auto">
          <a:xfrm>
            <a:off x="661988" y="4733925"/>
            <a:ext cx="173037" cy="933450"/>
          </a:xfrm>
          <a:custGeom>
            <a:avLst/>
            <a:gdLst>
              <a:gd name="T0" fmla="*/ 2147483647 w 123"/>
              <a:gd name="T1" fmla="*/ 2147483647 h 661"/>
              <a:gd name="T2" fmla="*/ 2147483647 w 123"/>
              <a:gd name="T3" fmla="*/ 2147483647 h 661"/>
              <a:gd name="T4" fmla="*/ 2147483647 w 123"/>
              <a:gd name="T5" fmla="*/ 2147483647 h 661"/>
              <a:gd name="T6" fmla="*/ 2147483647 w 123"/>
              <a:gd name="T7" fmla="*/ 2147483647 h 661"/>
              <a:gd name="T8" fmla="*/ 2147483647 w 123"/>
              <a:gd name="T9" fmla="*/ 2147483647 h 661"/>
              <a:gd name="T10" fmla="*/ 2147483647 w 123"/>
              <a:gd name="T11" fmla="*/ 2147483647 h 661"/>
              <a:gd name="T12" fmla="*/ 2147483647 w 123"/>
              <a:gd name="T13" fmla="*/ 2147483647 h 661"/>
              <a:gd name="T14" fmla="*/ 2147483647 w 123"/>
              <a:gd name="T15" fmla="*/ 2147483647 h 661"/>
              <a:gd name="T16" fmla="*/ 2147483647 w 123"/>
              <a:gd name="T17" fmla="*/ 2147483647 h 661"/>
              <a:gd name="T18" fmla="*/ 2147483647 w 123"/>
              <a:gd name="T19" fmla="*/ 2147483647 h 661"/>
              <a:gd name="T20" fmla="*/ 2147483647 w 123"/>
              <a:gd name="T21" fmla="*/ 2147483647 h 661"/>
              <a:gd name="T22" fmla="*/ 2147483647 w 123"/>
              <a:gd name="T23" fmla="*/ 2147483647 h 661"/>
              <a:gd name="T24" fmla="*/ 2147483647 w 123"/>
              <a:gd name="T25" fmla="*/ 2147483647 h 661"/>
              <a:gd name="T26" fmla="*/ 2147483647 w 123"/>
              <a:gd name="T27" fmla="*/ 2147483647 h 661"/>
              <a:gd name="T28" fmla="*/ 2147483647 w 123"/>
              <a:gd name="T29" fmla="*/ 2147483647 h 661"/>
              <a:gd name="T30" fmla="*/ 2147483647 w 123"/>
              <a:gd name="T31" fmla="*/ 2147483647 h 661"/>
              <a:gd name="T32" fmla="*/ 2147483647 w 123"/>
              <a:gd name="T33" fmla="*/ 2147483647 h 661"/>
              <a:gd name="T34" fmla="*/ 2147483647 w 123"/>
              <a:gd name="T35" fmla="*/ 2147483647 h 661"/>
              <a:gd name="T36" fmla="*/ 2147483647 w 123"/>
              <a:gd name="T37" fmla="*/ 2147483647 h 661"/>
              <a:gd name="T38" fmla="*/ 2147483647 w 123"/>
              <a:gd name="T39" fmla="*/ 2147483647 h 661"/>
              <a:gd name="T40" fmla="*/ 2147483647 w 123"/>
              <a:gd name="T41" fmla="*/ 2147483647 h 661"/>
              <a:gd name="T42" fmla="*/ 2147483647 w 123"/>
              <a:gd name="T43" fmla="*/ 2147483647 h 661"/>
              <a:gd name="T44" fmla="*/ 0 w 123"/>
              <a:gd name="T45" fmla="*/ 2147483647 h 661"/>
              <a:gd name="T46" fmla="*/ 0 w 123"/>
              <a:gd name="T47" fmla="*/ 2147483647 h 661"/>
              <a:gd name="T48" fmla="*/ 2147483647 w 123"/>
              <a:gd name="T49" fmla="*/ 2147483647 h 661"/>
              <a:gd name="T50" fmla="*/ 2147483647 w 123"/>
              <a:gd name="T51" fmla="*/ 2147483647 h 661"/>
              <a:gd name="T52" fmla="*/ 2147483647 w 123"/>
              <a:gd name="T53" fmla="*/ 2147483647 h 661"/>
              <a:gd name="T54" fmla="*/ 2147483647 w 123"/>
              <a:gd name="T55" fmla="*/ 2147483647 h 661"/>
              <a:gd name="T56" fmla="*/ 2147483647 w 123"/>
              <a:gd name="T57" fmla="*/ 2147483647 h 661"/>
              <a:gd name="T58" fmla="*/ 2147483647 w 123"/>
              <a:gd name="T59" fmla="*/ 2147483647 h 661"/>
              <a:gd name="T60" fmla="*/ 2147483647 w 123"/>
              <a:gd name="T61" fmla="*/ 2147483647 h 661"/>
              <a:gd name="T62" fmla="*/ 2147483647 w 123"/>
              <a:gd name="T63" fmla="*/ 2147483647 h 661"/>
              <a:gd name="T64" fmla="*/ 2147483647 w 123"/>
              <a:gd name="T65" fmla="*/ 2147483647 h 661"/>
              <a:gd name="T66" fmla="*/ 2147483647 w 123"/>
              <a:gd name="T67" fmla="*/ 2147483647 h 6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3"/>
              <a:gd name="T103" fmla="*/ 0 h 661"/>
              <a:gd name="T104" fmla="*/ 123 w 123"/>
              <a:gd name="T105" fmla="*/ 661 h 6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3" h="661">
                <a:moveTo>
                  <a:pt x="123" y="655"/>
                </a:moveTo>
                <a:lnTo>
                  <a:pt x="123" y="655"/>
                </a:lnTo>
                <a:lnTo>
                  <a:pt x="114" y="636"/>
                </a:lnTo>
                <a:lnTo>
                  <a:pt x="106" y="616"/>
                </a:lnTo>
                <a:lnTo>
                  <a:pt x="98" y="597"/>
                </a:lnTo>
                <a:lnTo>
                  <a:pt x="90" y="577"/>
                </a:lnTo>
                <a:lnTo>
                  <a:pt x="82" y="557"/>
                </a:lnTo>
                <a:lnTo>
                  <a:pt x="75" y="538"/>
                </a:lnTo>
                <a:lnTo>
                  <a:pt x="68" y="518"/>
                </a:lnTo>
                <a:lnTo>
                  <a:pt x="60" y="498"/>
                </a:lnTo>
                <a:lnTo>
                  <a:pt x="54" y="477"/>
                </a:lnTo>
                <a:lnTo>
                  <a:pt x="48" y="457"/>
                </a:lnTo>
                <a:lnTo>
                  <a:pt x="43" y="437"/>
                </a:lnTo>
                <a:lnTo>
                  <a:pt x="37" y="417"/>
                </a:lnTo>
                <a:lnTo>
                  <a:pt x="32" y="396"/>
                </a:lnTo>
                <a:lnTo>
                  <a:pt x="28" y="377"/>
                </a:lnTo>
                <a:lnTo>
                  <a:pt x="24" y="356"/>
                </a:lnTo>
                <a:lnTo>
                  <a:pt x="21" y="335"/>
                </a:lnTo>
                <a:lnTo>
                  <a:pt x="18" y="315"/>
                </a:lnTo>
                <a:lnTo>
                  <a:pt x="17" y="294"/>
                </a:lnTo>
                <a:lnTo>
                  <a:pt x="15" y="274"/>
                </a:lnTo>
                <a:lnTo>
                  <a:pt x="15" y="253"/>
                </a:lnTo>
                <a:lnTo>
                  <a:pt x="15" y="233"/>
                </a:lnTo>
                <a:lnTo>
                  <a:pt x="17" y="212"/>
                </a:lnTo>
                <a:lnTo>
                  <a:pt x="19" y="192"/>
                </a:lnTo>
                <a:lnTo>
                  <a:pt x="22" y="171"/>
                </a:lnTo>
                <a:lnTo>
                  <a:pt x="26" y="151"/>
                </a:lnTo>
                <a:lnTo>
                  <a:pt x="31" y="130"/>
                </a:lnTo>
                <a:lnTo>
                  <a:pt x="36" y="110"/>
                </a:lnTo>
                <a:lnTo>
                  <a:pt x="43" y="89"/>
                </a:lnTo>
                <a:lnTo>
                  <a:pt x="51" y="69"/>
                </a:lnTo>
                <a:lnTo>
                  <a:pt x="60" y="49"/>
                </a:lnTo>
                <a:lnTo>
                  <a:pt x="70" y="28"/>
                </a:lnTo>
                <a:lnTo>
                  <a:pt x="82" y="8"/>
                </a:lnTo>
                <a:lnTo>
                  <a:pt x="69" y="0"/>
                </a:lnTo>
                <a:lnTo>
                  <a:pt x="57" y="21"/>
                </a:lnTo>
                <a:lnTo>
                  <a:pt x="47" y="42"/>
                </a:lnTo>
                <a:lnTo>
                  <a:pt x="37" y="63"/>
                </a:lnTo>
                <a:lnTo>
                  <a:pt x="29" y="85"/>
                </a:lnTo>
                <a:lnTo>
                  <a:pt x="22" y="105"/>
                </a:lnTo>
                <a:lnTo>
                  <a:pt x="16" y="127"/>
                </a:lnTo>
                <a:lnTo>
                  <a:pt x="11" y="147"/>
                </a:lnTo>
                <a:lnTo>
                  <a:pt x="7" y="169"/>
                </a:lnTo>
                <a:lnTo>
                  <a:pt x="4" y="190"/>
                </a:lnTo>
                <a:lnTo>
                  <a:pt x="2" y="211"/>
                </a:lnTo>
                <a:lnTo>
                  <a:pt x="0" y="232"/>
                </a:lnTo>
                <a:lnTo>
                  <a:pt x="0" y="253"/>
                </a:lnTo>
                <a:lnTo>
                  <a:pt x="0" y="275"/>
                </a:lnTo>
                <a:lnTo>
                  <a:pt x="2" y="295"/>
                </a:lnTo>
                <a:lnTo>
                  <a:pt x="3" y="316"/>
                </a:lnTo>
                <a:lnTo>
                  <a:pt x="6" y="338"/>
                </a:lnTo>
                <a:lnTo>
                  <a:pt x="9" y="358"/>
                </a:lnTo>
                <a:lnTo>
                  <a:pt x="13" y="379"/>
                </a:lnTo>
                <a:lnTo>
                  <a:pt x="17" y="400"/>
                </a:lnTo>
                <a:lnTo>
                  <a:pt x="22" y="420"/>
                </a:lnTo>
                <a:lnTo>
                  <a:pt x="28" y="441"/>
                </a:lnTo>
                <a:lnTo>
                  <a:pt x="34" y="462"/>
                </a:lnTo>
                <a:lnTo>
                  <a:pt x="40" y="482"/>
                </a:lnTo>
                <a:lnTo>
                  <a:pt x="47" y="502"/>
                </a:lnTo>
                <a:lnTo>
                  <a:pt x="54" y="522"/>
                </a:lnTo>
                <a:lnTo>
                  <a:pt x="61" y="543"/>
                </a:lnTo>
                <a:lnTo>
                  <a:pt x="68" y="563"/>
                </a:lnTo>
                <a:lnTo>
                  <a:pt x="76" y="583"/>
                </a:lnTo>
                <a:lnTo>
                  <a:pt x="85" y="602"/>
                </a:lnTo>
                <a:lnTo>
                  <a:pt x="93" y="622"/>
                </a:lnTo>
                <a:lnTo>
                  <a:pt x="101" y="642"/>
                </a:lnTo>
                <a:lnTo>
                  <a:pt x="109" y="661"/>
                </a:lnTo>
                <a:lnTo>
                  <a:pt x="123" y="6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79" name="Freeform 51"/>
          <p:cNvSpPr>
            <a:spLocks/>
          </p:cNvSpPr>
          <p:nvPr/>
        </p:nvSpPr>
        <p:spPr bwMode="auto">
          <a:xfrm>
            <a:off x="815975" y="5657850"/>
            <a:ext cx="192088" cy="166688"/>
          </a:xfrm>
          <a:custGeom>
            <a:avLst/>
            <a:gdLst>
              <a:gd name="T0" fmla="*/ 2147483647 w 136"/>
              <a:gd name="T1" fmla="*/ 2147483647 h 118"/>
              <a:gd name="T2" fmla="*/ 2147483647 w 136"/>
              <a:gd name="T3" fmla="*/ 2147483647 h 118"/>
              <a:gd name="T4" fmla="*/ 2147483647 w 136"/>
              <a:gd name="T5" fmla="*/ 2147483647 h 118"/>
              <a:gd name="T6" fmla="*/ 2147483647 w 136"/>
              <a:gd name="T7" fmla="*/ 2147483647 h 118"/>
              <a:gd name="T8" fmla="*/ 2147483647 w 136"/>
              <a:gd name="T9" fmla="*/ 2147483647 h 118"/>
              <a:gd name="T10" fmla="*/ 2147483647 w 136"/>
              <a:gd name="T11" fmla="*/ 2147483647 h 118"/>
              <a:gd name="T12" fmla="*/ 2147483647 w 136"/>
              <a:gd name="T13" fmla="*/ 2147483647 h 118"/>
              <a:gd name="T14" fmla="*/ 2147483647 w 136"/>
              <a:gd name="T15" fmla="*/ 2147483647 h 118"/>
              <a:gd name="T16" fmla="*/ 2147483647 w 136"/>
              <a:gd name="T17" fmla="*/ 2147483647 h 118"/>
              <a:gd name="T18" fmla="*/ 2147483647 w 136"/>
              <a:gd name="T19" fmla="*/ 2147483647 h 118"/>
              <a:gd name="T20" fmla="*/ 2147483647 w 136"/>
              <a:gd name="T21" fmla="*/ 2147483647 h 118"/>
              <a:gd name="T22" fmla="*/ 2147483647 w 136"/>
              <a:gd name="T23" fmla="*/ 2147483647 h 118"/>
              <a:gd name="T24" fmla="*/ 2147483647 w 136"/>
              <a:gd name="T25" fmla="*/ 2147483647 h 118"/>
              <a:gd name="T26" fmla="*/ 2147483647 w 136"/>
              <a:gd name="T27" fmla="*/ 2147483647 h 118"/>
              <a:gd name="T28" fmla="*/ 2147483647 w 136"/>
              <a:gd name="T29" fmla="*/ 2147483647 h 118"/>
              <a:gd name="T30" fmla="*/ 2147483647 w 136"/>
              <a:gd name="T31" fmla="*/ 2147483647 h 118"/>
              <a:gd name="T32" fmla="*/ 2147483647 w 136"/>
              <a:gd name="T33" fmla="*/ 2147483647 h 118"/>
              <a:gd name="T34" fmla="*/ 2147483647 w 136"/>
              <a:gd name="T35" fmla="*/ 0 h 118"/>
              <a:gd name="T36" fmla="*/ 0 w 136"/>
              <a:gd name="T37" fmla="*/ 2147483647 h 118"/>
              <a:gd name="T38" fmla="*/ 2147483647 w 136"/>
              <a:gd name="T39" fmla="*/ 2147483647 h 118"/>
              <a:gd name="T40" fmla="*/ 2147483647 w 136"/>
              <a:gd name="T41" fmla="*/ 2147483647 h 118"/>
              <a:gd name="T42" fmla="*/ 2147483647 w 136"/>
              <a:gd name="T43" fmla="*/ 2147483647 h 118"/>
              <a:gd name="T44" fmla="*/ 2147483647 w 136"/>
              <a:gd name="T45" fmla="*/ 2147483647 h 118"/>
              <a:gd name="T46" fmla="*/ 2147483647 w 136"/>
              <a:gd name="T47" fmla="*/ 2147483647 h 118"/>
              <a:gd name="T48" fmla="*/ 2147483647 w 136"/>
              <a:gd name="T49" fmla="*/ 2147483647 h 118"/>
              <a:gd name="T50" fmla="*/ 2147483647 w 136"/>
              <a:gd name="T51" fmla="*/ 2147483647 h 118"/>
              <a:gd name="T52" fmla="*/ 2147483647 w 136"/>
              <a:gd name="T53" fmla="*/ 2147483647 h 118"/>
              <a:gd name="T54" fmla="*/ 2147483647 w 136"/>
              <a:gd name="T55" fmla="*/ 2147483647 h 118"/>
              <a:gd name="T56" fmla="*/ 2147483647 w 136"/>
              <a:gd name="T57" fmla="*/ 2147483647 h 118"/>
              <a:gd name="T58" fmla="*/ 2147483647 w 136"/>
              <a:gd name="T59" fmla="*/ 2147483647 h 118"/>
              <a:gd name="T60" fmla="*/ 2147483647 w 136"/>
              <a:gd name="T61" fmla="*/ 2147483647 h 118"/>
              <a:gd name="T62" fmla="*/ 2147483647 w 136"/>
              <a:gd name="T63" fmla="*/ 2147483647 h 118"/>
              <a:gd name="T64" fmla="*/ 2147483647 w 136"/>
              <a:gd name="T65" fmla="*/ 2147483647 h 118"/>
              <a:gd name="T66" fmla="*/ 2147483647 w 136"/>
              <a:gd name="T67" fmla="*/ 2147483647 h 118"/>
              <a:gd name="T68" fmla="*/ 2147483647 w 136"/>
              <a:gd name="T69" fmla="*/ 2147483647 h 118"/>
              <a:gd name="T70" fmla="*/ 2147483647 w 136"/>
              <a:gd name="T71" fmla="*/ 2147483647 h 118"/>
              <a:gd name="T72" fmla="*/ 2147483647 w 136"/>
              <a:gd name="T73" fmla="*/ 2147483647 h 1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6"/>
              <a:gd name="T112" fmla="*/ 0 h 118"/>
              <a:gd name="T113" fmla="*/ 136 w 136"/>
              <a:gd name="T114" fmla="*/ 118 h 1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6" h="118">
                <a:moveTo>
                  <a:pt x="129" y="102"/>
                </a:moveTo>
                <a:lnTo>
                  <a:pt x="128" y="102"/>
                </a:lnTo>
                <a:lnTo>
                  <a:pt x="125" y="103"/>
                </a:lnTo>
                <a:lnTo>
                  <a:pt x="120" y="103"/>
                </a:lnTo>
                <a:lnTo>
                  <a:pt x="114" y="102"/>
                </a:lnTo>
                <a:lnTo>
                  <a:pt x="107" y="98"/>
                </a:lnTo>
                <a:lnTo>
                  <a:pt x="98" y="94"/>
                </a:lnTo>
                <a:lnTo>
                  <a:pt x="90" y="88"/>
                </a:lnTo>
                <a:lnTo>
                  <a:pt x="80" y="81"/>
                </a:lnTo>
                <a:lnTo>
                  <a:pt x="72" y="72"/>
                </a:lnTo>
                <a:lnTo>
                  <a:pt x="62" y="64"/>
                </a:lnTo>
                <a:lnTo>
                  <a:pt x="53" y="55"/>
                </a:lnTo>
                <a:lnTo>
                  <a:pt x="45" y="45"/>
                </a:lnTo>
                <a:lnTo>
                  <a:pt x="37" y="36"/>
                </a:lnTo>
                <a:lnTo>
                  <a:pt x="30" y="26"/>
                </a:lnTo>
                <a:lnTo>
                  <a:pt x="23" y="17"/>
                </a:lnTo>
                <a:lnTo>
                  <a:pt x="18" y="8"/>
                </a:lnTo>
                <a:lnTo>
                  <a:pt x="14" y="0"/>
                </a:lnTo>
                <a:lnTo>
                  <a:pt x="0" y="6"/>
                </a:lnTo>
                <a:lnTo>
                  <a:pt x="5" y="15"/>
                </a:lnTo>
                <a:lnTo>
                  <a:pt x="11" y="25"/>
                </a:lnTo>
                <a:lnTo>
                  <a:pt x="17" y="34"/>
                </a:lnTo>
                <a:lnTo>
                  <a:pt x="25" y="45"/>
                </a:lnTo>
                <a:lnTo>
                  <a:pt x="33" y="55"/>
                </a:lnTo>
                <a:lnTo>
                  <a:pt x="43" y="65"/>
                </a:lnTo>
                <a:lnTo>
                  <a:pt x="52" y="74"/>
                </a:lnTo>
                <a:lnTo>
                  <a:pt x="61" y="84"/>
                </a:lnTo>
                <a:lnTo>
                  <a:pt x="71" y="92"/>
                </a:lnTo>
                <a:lnTo>
                  <a:pt x="81" y="100"/>
                </a:lnTo>
                <a:lnTo>
                  <a:pt x="90" y="106"/>
                </a:lnTo>
                <a:lnTo>
                  <a:pt x="100" y="112"/>
                </a:lnTo>
                <a:lnTo>
                  <a:pt x="109" y="116"/>
                </a:lnTo>
                <a:lnTo>
                  <a:pt x="118" y="118"/>
                </a:lnTo>
                <a:lnTo>
                  <a:pt x="127" y="118"/>
                </a:lnTo>
                <a:lnTo>
                  <a:pt x="136" y="115"/>
                </a:lnTo>
                <a:lnTo>
                  <a:pt x="135" y="116"/>
                </a:lnTo>
                <a:lnTo>
                  <a:pt x="129" y="1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0" name="Freeform 52"/>
          <p:cNvSpPr>
            <a:spLocks/>
          </p:cNvSpPr>
          <p:nvPr/>
        </p:nvSpPr>
        <p:spPr bwMode="auto">
          <a:xfrm>
            <a:off x="996950" y="5662613"/>
            <a:ext cx="168275" cy="160337"/>
          </a:xfrm>
          <a:custGeom>
            <a:avLst/>
            <a:gdLst>
              <a:gd name="T0" fmla="*/ 2147483647 w 120"/>
              <a:gd name="T1" fmla="*/ 0 h 113"/>
              <a:gd name="T2" fmla="*/ 2147483647 w 120"/>
              <a:gd name="T3" fmla="*/ 0 h 113"/>
              <a:gd name="T4" fmla="*/ 2147483647 w 120"/>
              <a:gd name="T5" fmla="*/ 2147483647 h 113"/>
              <a:gd name="T6" fmla="*/ 2147483647 w 120"/>
              <a:gd name="T7" fmla="*/ 2147483647 h 113"/>
              <a:gd name="T8" fmla="*/ 2147483647 w 120"/>
              <a:gd name="T9" fmla="*/ 2147483647 h 113"/>
              <a:gd name="T10" fmla="*/ 2147483647 w 120"/>
              <a:gd name="T11" fmla="*/ 2147483647 h 113"/>
              <a:gd name="T12" fmla="*/ 2147483647 w 120"/>
              <a:gd name="T13" fmla="*/ 2147483647 h 113"/>
              <a:gd name="T14" fmla="*/ 2147483647 w 120"/>
              <a:gd name="T15" fmla="*/ 2147483647 h 113"/>
              <a:gd name="T16" fmla="*/ 2147483647 w 120"/>
              <a:gd name="T17" fmla="*/ 2147483647 h 113"/>
              <a:gd name="T18" fmla="*/ 2147483647 w 120"/>
              <a:gd name="T19" fmla="*/ 2147483647 h 113"/>
              <a:gd name="T20" fmla="*/ 2147483647 w 120"/>
              <a:gd name="T21" fmla="*/ 2147483647 h 113"/>
              <a:gd name="T22" fmla="*/ 2147483647 w 120"/>
              <a:gd name="T23" fmla="*/ 2147483647 h 113"/>
              <a:gd name="T24" fmla="*/ 2147483647 w 120"/>
              <a:gd name="T25" fmla="*/ 2147483647 h 113"/>
              <a:gd name="T26" fmla="*/ 2147483647 w 120"/>
              <a:gd name="T27" fmla="*/ 2147483647 h 113"/>
              <a:gd name="T28" fmla="*/ 0 w 120"/>
              <a:gd name="T29" fmla="*/ 2147483647 h 113"/>
              <a:gd name="T30" fmla="*/ 0 w 120"/>
              <a:gd name="T31" fmla="*/ 2147483647 h 113"/>
              <a:gd name="T32" fmla="*/ 0 w 120"/>
              <a:gd name="T33" fmla="*/ 2147483647 h 113"/>
              <a:gd name="T34" fmla="*/ 2147483647 w 120"/>
              <a:gd name="T35" fmla="*/ 2147483647 h 113"/>
              <a:gd name="T36" fmla="*/ 2147483647 w 120"/>
              <a:gd name="T37" fmla="*/ 2147483647 h 113"/>
              <a:gd name="T38" fmla="*/ 2147483647 w 120"/>
              <a:gd name="T39" fmla="*/ 2147483647 h 113"/>
              <a:gd name="T40" fmla="*/ 2147483647 w 120"/>
              <a:gd name="T41" fmla="*/ 2147483647 h 113"/>
              <a:gd name="T42" fmla="*/ 2147483647 w 120"/>
              <a:gd name="T43" fmla="*/ 2147483647 h 113"/>
              <a:gd name="T44" fmla="*/ 2147483647 w 120"/>
              <a:gd name="T45" fmla="*/ 2147483647 h 113"/>
              <a:gd name="T46" fmla="*/ 2147483647 w 120"/>
              <a:gd name="T47" fmla="*/ 2147483647 h 113"/>
              <a:gd name="T48" fmla="*/ 2147483647 w 120"/>
              <a:gd name="T49" fmla="*/ 2147483647 h 113"/>
              <a:gd name="T50" fmla="*/ 2147483647 w 120"/>
              <a:gd name="T51" fmla="*/ 2147483647 h 113"/>
              <a:gd name="T52" fmla="*/ 2147483647 w 120"/>
              <a:gd name="T53" fmla="*/ 2147483647 h 113"/>
              <a:gd name="T54" fmla="*/ 2147483647 w 120"/>
              <a:gd name="T55" fmla="*/ 2147483647 h 113"/>
              <a:gd name="T56" fmla="*/ 2147483647 w 120"/>
              <a:gd name="T57" fmla="*/ 2147483647 h 113"/>
              <a:gd name="T58" fmla="*/ 2147483647 w 120"/>
              <a:gd name="T59" fmla="*/ 2147483647 h 113"/>
              <a:gd name="T60" fmla="*/ 2147483647 w 120"/>
              <a:gd name="T61" fmla="*/ 2147483647 h 113"/>
              <a:gd name="T62" fmla="*/ 2147483647 w 120"/>
              <a:gd name="T63" fmla="*/ 2147483647 h 113"/>
              <a:gd name="T64" fmla="*/ 2147483647 w 120"/>
              <a:gd name="T65" fmla="*/ 2147483647 h 113"/>
              <a:gd name="T66" fmla="*/ 2147483647 w 120"/>
              <a:gd name="T67" fmla="*/ 2147483647 h 113"/>
              <a:gd name="T68" fmla="*/ 2147483647 w 120"/>
              <a:gd name="T69" fmla="*/ 2147483647 h 113"/>
              <a:gd name="T70" fmla="*/ 2147483647 w 120"/>
              <a:gd name="T71" fmla="*/ 2147483647 h 113"/>
              <a:gd name="T72" fmla="*/ 2147483647 w 120"/>
              <a:gd name="T73" fmla="*/ 0 h 1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0"/>
              <a:gd name="T112" fmla="*/ 0 h 113"/>
              <a:gd name="T113" fmla="*/ 120 w 120"/>
              <a:gd name="T114" fmla="*/ 113 h 1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0" h="113">
                <a:moveTo>
                  <a:pt x="112" y="0"/>
                </a:moveTo>
                <a:lnTo>
                  <a:pt x="112" y="0"/>
                </a:lnTo>
                <a:lnTo>
                  <a:pt x="93" y="11"/>
                </a:lnTo>
                <a:lnTo>
                  <a:pt x="77" y="22"/>
                </a:lnTo>
                <a:lnTo>
                  <a:pt x="63" y="33"/>
                </a:lnTo>
                <a:lnTo>
                  <a:pt x="51" y="42"/>
                </a:lnTo>
                <a:lnTo>
                  <a:pt x="40" y="50"/>
                </a:lnTo>
                <a:lnTo>
                  <a:pt x="31" y="59"/>
                </a:lnTo>
                <a:lnTo>
                  <a:pt x="24" y="66"/>
                </a:lnTo>
                <a:lnTo>
                  <a:pt x="17" y="73"/>
                </a:lnTo>
                <a:lnTo>
                  <a:pt x="12" y="79"/>
                </a:lnTo>
                <a:lnTo>
                  <a:pt x="8" y="86"/>
                </a:lnTo>
                <a:lnTo>
                  <a:pt x="5" y="90"/>
                </a:lnTo>
                <a:lnTo>
                  <a:pt x="2" y="94"/>
                </a:lnTo>
                <a:lnTo>
                  <a:pt x="0" y="98"/>
                </a:lnTo>
                <a:lnTo>
                  <a:pt x="0" y="100"/>
                </a:lnTo>
                <a:lnTo>
                  <a:pt x="1" y="99"/>
                </a:lnTo>
                <a:lnTo>
                  <a:pt x="7" y="113"/>
                </a:lnTo>
                <a:lnTo>
                  <a:pt x="10" y="110"/>
                </a:lnTo>
                <a:lnTo>
                  <a:pt x="12" y="107"/>
                </a:lnTo>
                <a:lnTo>
                  <a:pt x="14" y="105"/>
                </a:lnTo>
                <a:lnTo>
                  <a:pt x="15" y="101"/>
                </a:lnTo>
                <a:lnTo>
                  <a:pt x="17" y="98"/>
                </a:lnTo>
                <a:lnTo>
                  <a:pt x="20" y="94"/>
                </a:lnTo>
                <a:lnTo>
                  <a:pt x="24" y="88"/>
                </a:lnTo>
                <a:lnTo>
                  <a:pt x="28" y="83"/>
                </a:lnTo>
                <a:lnTo>
                  <a:pt x="34" y="76"/>
                </a:lnTo>
                <a:lnTo>
                  <a:pt x="42" y="69"/>
                </a:lnTo>
                <a:lnTo>
                  <a:pt x="50" y="62"/>
                </a:lnTo>
                <a:lnTo>
                  <a:pt x="60" y="53"/>
                </a:lnTo>
                <a:lnTo>
                  <a:pt x="72" y="44"/>
                </a:lnTo>
                <a:lnTo>
                  <a:pt x="85" y="34"/>
                </a:lnTo>
                <a:lnTo>
                  <a:pt x="102" y="24"/>
                </a:lnTo>
                <a:lnTo>
                  <a:pt x="120" y="13"/>
                </a:lnTo>
                <a:lnTo>
                  <a:pt x="1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1" name="Freeform 53"/>
          <p:cNvSpPr>
            <a:spLocks/>
          </p:cNvSpPr>
          <p:nvPr/>
        </p:nvSpPr>
        <p:spPr bwMode="auto">
          <a:xfrm>
            <a:off x="1154113" y="5551488"/>
            <a:ext cx="158750" cy="130175"/>
          </a:xfrm>
          <a:custGeom>
            <a:avLst/>
            <a:gdLst>
              <a:gd name="T0" fmla="*/ 2147483647 w 112"/>
              <a:gd name="T1" fmla="*/ 0 h 92"/>
              <a:gd name="T2" fmla="*/ 2147483647 w 112"/>
              <a:gd name="T3" fmla="*/ 0 h 92"/>
              <a:gd name="T4" fmla="*/ 2147483647 w 112"/>
              <a:gd name="T5" fmla="*/ 2147483647 h 92"/>
              <a:gd name="T6" fmla="*/ 2147483647 w 112"/>
              <a:gd name="T7" fmla="*/ 2147483647 h 92"/>
              <a:gd name="T8" fmla="*/ 2147483647 w 112"/>
              <a:gd name="T9" fmla="*/ 2147483647 h 92"/>
              <a:gd name="T10" fmla="*/ 2147483647 w 112"/>
              <a:gd name="T11" fmla="*/ 2147483647 h 92"/>
              <a:gd name="T12" fmla="*/ 2147483647 w 112"/>
              <a:gd name="T13" fmla="*/ 2147483647 h 92"/>
              <a:gd name="T14" fmla="*/ 2147483647 w 112"/>
              <a:gd name="T15" fmla="*/ 2147483647 h 92"/>
              <a:gd name="T16" fmla="*/ 2147483647 w 112"/>
              <a:gd name="T17" fmla="*/ 2147483647 h 92"/>
              <a:gd name="T18" fmla="*/ 2147483647 w 112"/>
              <a:gd name="T19" fmla="*/ 2147483647 h 92"/>
              <a:gd name="T20" fmla="*/ 2147483647 w 112"/>
              <a:gd name="T21" fmla="*/ 2147483647 h 92"/>
              <a:gd name="T22" fmla="*/ 2147483647 w 112"/>
              <a:gd name="T23" fmla="*/ 2147483647 h 92"/>
              <a:gd name="T24" fmla="*/ 2147483647 w 112"/>
              <a:gd name="T25" fmla="*/ 2147483647 h 92"/>
              <a:gd name="T26" fmla="*/ 2147483647 w 112"/>
              <a:gd name="T27" fmla="*/ 2147483647 h 92"/>
              <a:gd name="T28" fmla="*/ 2147483647 w 112"/>
              <a:gd name="T29" fmla="*/ 2147483647 h 92"/>
              <a:gd name="T30" fmla="*/ 2147483647 w 112"/>
              <a:gd name="T31" fmla="*/ 2147483647 h 92"/>
              <a:gd name="T32" fmla="*/ 2147483647 w 112"/>
              <a:gd name="T33" fmla="*/ 2147483647 h 92"/>
              <a:gd name="T34" fmla="*/ 0 w 112"/>
              <a:gd name="T35" fmla="*/ 2147483647 h 92"/>
              <a:gd name="T36" fmla="*/ 2147483647 w 112"/>
              <a:gd name="T37" fmla="*/ 2147483647 h 92"/>
              <a:gd name="T38" fmla="*/ 2147483647 w 112"/>
              <a:gd name="T39" fmla="*/ 2147483647 h 92"/>
              <a:gd name="T40" fmla="*/ 2147483647 w 112"/>
              <a:gd name="T41" fmla="*/ 2147483647 h 92"/>
              <a:gd name="T42" fmla="*/ 2147483647 w 112"/>
              <a:gd name="T43" fmla="*/ 2147483647 h 92"/>
              <a:gd name="T44" fmla="*/ 2147483647 w 112"/>
              <a:gd name="T45" fmla="*/ 2147483647 h 92"/>
              <a:gd name="T46" fmla="*/ 2147483647 w 112"/>
              <a:gd name="T47" fmla="*/ 2147483647 h 92"/>
              <a:gd name="T48" fmla="*/ 2147483647 w 112"/>
              <a:gd name="T49" fmla="*/ 2147483647 h 92"/>
              <a:gd name="T50" fmla="*/ 2147483647 w 112"/>
              <a:gd name="T51" fmla="*/ 2147483647 h 92"/>
              <a:gd name="T52" fmla="*/ 2147483647 w 112"/>
              <a:gd name="T53" fmla="*/ 2147483647 h 92"/>
              <a:gd name="T54" fmla="*/ 2147483647 w 112"/>
              <a:gd name="T55" fmla="*/ 2147483647 h 92"/>
              <a:gd name="T56" fmla="*/ 2147483647 w 112"/>
              <a:gd name="T57" fmla="*/ 2147483647 h 92"/>
              <a:gd name="T58" fmla="*/ 2147483647 w 112"/>
              <a:gd name="T59" fmla="*/ 2147483647 h 92"/>
              <a:gd name="T60" fmla="*/ 2147483647 w 112"/>
              <a:gd name="T61" fmla="*/ 2147483647 h 92"/>
              <a:gd name="T62" fmla="*/ 2147483647 w 112"/>
              <a:gd name="T63" fmla="*/ 2147483647 h 92"/>
              <a:gd name="T64" fmla="*/ 2147483647 w 112"/>
              <a:gd name="T65" fmla="*/ 2147483647 h 92"/>
              <a:gd name="T66" fmla="*/ 2147483647 w 112"/>
              <a:gd name="T67" fmla="*/ 2147483647 h 92"/>
              <a:gd name="T68" fmla="*/ 2147483647 w 112"/>
              <a:gd name="T69" fmla="*/ 2147483647 h 92"/>
              <a:gd name="T70" fmla="*/ 2147483647 w 112"/>
              <a:gd name="T71" fmla="*/ 2147483647 h 92"/>
              <a:gd name="T72" fmla="*/ 2147483647 w 112"/>
              <a:gd name="T73" fmla="*/ 0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2"/>
              <a:gd name="T112" fmla="*/ 0 h 92"/>
              <a:gd name="T113" fmla="*/ 112 w 112"/>
              <a:gd name="T114" fmla="*/ 92 h 9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2" h="92">
                <a:moveTo>
                  <a:pt x="106" y="0"/>
                </a:moveTo>
                <a:lnTo>
                  <a:pt x="106" y="0"/>
                </a:lnTo>
                <a:lnTo>
                  <a:pt x="96" y="4"/>
                </a:lnTo>
                <a:lnTo>
                  <a:pt x="86" y="9"/>
                </a:lnTo>
                <a:lnTo>
                  <a:pt x="77" y="14"/>
                </a:lnTo>
                <a:lnTo>
                  <a:pt x="69" y="20"/>
                </a:lnTo>
                <a:lnTo>
                  <a:pt x="60" y="26"/>
                </a:lnTo>
                <a:lnTo>
                  <a:pt x="53" y="32"/>
                </a:lnTo>
                <a:lnTo>
                  <a:pt x="47" y="37"/>
                </a:lnTo>
                <a:lnTo>
                  <a:pt x="40" y="44"/>
                </a:lnTo>
                <a:lnTo>
                  <a:pt x="34" y="49"/>
                </a:lnTo>
                <a:lnTo>
                  <a:pt x="28" y="55"/>
                </a:lnTo>
                <a:lnTo>
                  <a:pt x="22" y="60"/>
                </a:lnTo>
                <a:lnTo>
                  <a:pt x="18" y="66"/>
                </a:lnTo>
                <a:lnTo>
                  <a:pt x="13" y="70"/>
                </a:lnTo>
                <a:lnTo>
                  <a:pt x="9" y="74"/>
                </a:lnTo>
                <a:lnTo>
                  <a:pt x="5" y="76"/>
                </a:lnTo>
                <a:lnTo>
                  <a:pt x="0" y="79"/>
                </a:lnTo>
                <a:lnTo>
                  <a:pt x="8" y="92"/>
                </a:lnTo>
                <a:lnTo>
                  <a:pt x="13" y="89"/>
                </a:lnTo>
                <a:lnTo>
                  <a:pt x="18" y="85"/>
                </a:lnTo>
                <a:lnTo>
                  <a:pt x="23" y="81"/>
                </a:lnTo>
                <a:lnTo>
                  <a:pt x="28" y="76"/>
                </a:lnTo>
                <a:lnTo>
                  <a:pt x="33" y="71"/>
                </a:lnTo>
                <a:lnTo>
                  <a:pt x="38" y="66"/>
                </a:lnTo>
                <a:lnTo>
                  <a:pt x="44" y="60"/>
                </a:lnTo>
                <a:lnTo>
                  <a:pt x="50" y="54"/>
                </a:lnTo>
                <a:lnTo>
                  <a:pt x="56" y="49"/>
                </a:lnTo>
                <a:lnTo>
                  <a:pt x="63" y="43"/>
                </a:lnTo>
                <a:lnTo>
                  <a:pt x="70" y="37"/>
                </a:lnTo>
                <a:lnTo>
                  <a:pt x="77" y="33"/>
                </a:lnTo>
                <a:lnTo>
                  <a:pt x="85" y="27"/>
                </a:lnTo>
                <a:lnTo>
                  <a:pt x="93" y="23"/>
                </a:lnTo>
                <a:lnTo>
                  <a:pt x="102" y="18"/>
                </a:lnTo>
                <a:lnTo>
                  <a:pt x="112" y="14"/>
                </a:lnTo>
                <a:lnTo>
                  <a:pt x="1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2" name="Freeform 54"/>
          <p:cNvSpPr>
            <a:spLocks/>
          </p:cNvSpPr>
          <p:nvPr/>
        </p:nvSpPr>
        <p:spPr bwMode="auto">
          <a:xfrm>
            <a:off x="1303338" y="5446713"/>
            <a:ext cx="269875" cy="123825"/>
          </a:xfrm>
          <a:custGeom>
            <a:avLst/>
            <a:gdLst>
              <a:gd name="T0" fmla="*/ 2147483647 w 191"/>
              <a:gd name="T1" fmla="*/ 0 h 88"/>
              <a:gd name="T2" fmla="*/ 2147483647 w 191"/>
              <a:gd name="T3" fmla="*/ 0 h 88"/>
              <a:gd name="T4" fmla="*/ 2147483647 w 191"/>
              <a:gd name="T5" fmla="*/ 2147483647 h 88"/>
              <a:gd name="T6" fmla="*/ 2147483647 w 191"/>
              <a:gd name="T7" fmla="*/ 2147483647 h 88"/>
              <a:gd name="T8" fmla="*/ 2147483647 w 191"/>
              <a:gd name="T9" fmla="*/ 2147483647 h 88"/>
              <a:gd name="T10" fmla="*/ 2147483647 w 191"/>
              <a:gd name="T11" fmla="*/ 2147483647 h 88"/>
              <a:gd name="T12" fmla="*/ 2147483647 w 191"/>
              <a:gd name="T13" fmla="*/ 2147483647 h 88"/>
              <a:gd name="T14" fmla="*/ 2147483647 w 191"/>
              <a:gd name="T15" fmla="*/ 2147483647 h 88"/>
              <a:gd name="T16" fmla="*/ 2147483647 w 191"/>
              <a:gd name="T17" fmla="*/ 2147483647 h 88"/>
              <a:gd name="T18" fmla="*/ 2147483647 w 191"/>
              <a:gd name="T19" fmla="*/ 2147483647 h 88"/>
              <a:gd name="T20" fmla="*/ 2147483647 w 191"/>
              <a:gd name="T21" fmla="*/ 2147483647 h 88"/>
              <a:gd name="T22" fmla="*/ 2147483647 w 191"/>
              <a:gd name="T23" fmla="*/ 2147483647 h 88"/>
              <a:gd name="T24" fmla="*/ 2147483647 w 191"/>
              <a:gd name="T25" fmla="*/ 2147483647 h 88"/>
              <a:gd name="T26" fmla="*/ 2147483647 w 191"/>
              <a:gd name="T27" fmla="*/ 2147483647 h 88"/>
              <a:gd name="T28" fmla="*/ 2147483647 w 191"/>
              <a:gd name="T29" fmla="*/ 2147483647 h 88"/>
              <a:gd name="T30" fmla="*/ 2147483647 w 191"/>
              <a:gd name="T31" fmla="*/ 2147483647 h 88"/>
              <a:gd name="T32" fmla="*/ 2147483647 w 191"/>
              <a:gd name="T33" fmla="*/ 2147483647 h 88"/>
              <a:gd name="T34" fmla="*/ 0 w 191"/>
              <a:gd name="T35" fmla="*/ 2147483647 h 88"/>
              <a:gd name="T36" fmla="*/ 2147483647 w 191"/>
              <a:gd name="T37" fmla="*/ 2147483647 h 88"/>
              <a:gd name="T38" fmla="*/ 2147483647 w 191"/>
              <a:gd name="T39" fmla="*/ 2147483647 h 88"/>
              <a:gd name="T40" fmla="*/ 2147483647 w 191"/>
              <a:gd name="T41" fmla="*/ 2147483647 h 88"/>
              <a:gd name="T42" fmla="*/ 2147483647 w 191"/>
              <a:gd name="T43" fmla="*/ 2147483647 h 88"/>
              <a:gd name="T44" fmla="*/ 2147483647 w 191"/>
              <a:gd name="T45" fmla="*/ 2147483647 h 88"/>
              <a:gd name="T46" fmla="*/ 2147483647 w 191"/>
              <a:gd name="T47" fmla="*/ 2147483647 h 88"/>
              <a:gd name="T48" fmla="*/ 2147483647 w 191"/>
              <a:gd name="T49" fmla="*/ 2147483647 h 88"/>
              <a:gd name="T50" fmla="*/ 2147483647 w 191"/>
              <a:gd name="T51" fmla="*/ 2147483647 h 88"/>
              <a:gd name="T52" fmla="*/ 2147483647 w 191"/>
              <a:gd name="T53" fmla="*/ 2147483647 h 88"/>
              <a:gd name="T54" fmla="*/ 2147483647 w 191"/>
              <a:gd name="T55" fmla="*/ 2147483647 h 88"/>
              <a:gd name="T56" fmla="*/ 2147483647 w 191"/>
              <a:gd name="T57" fmla="*/ 2147483647 h 88"/>
              <a:gd name="T58" fmla="*/ 2147483647 w 191"/>
              <a:gd name="T59" fmla="*/ 2147483647 h 88"/>
              <a:gd name="T60" fmla="*/ 2147483647 w 191"/>
              <a:gd name="T61" fmla="*/ 2147483647 h 88"/>
              <a:gd name="T62" fmla="*/ 2147483647 w 191"/>
              <a:gd name="T63" fmla="*/ 2147483647 h 88"/>
              <a:gd name="T64" fmla="*/ 2147483647 w 191"/>
              <a:gd name="T65" fmla="*/ 2147483647 h 88"/>
              <a:gd name="T66" fmla="*/ 2147483647 w 191"/>
              <a:gd name="T67" fmla="*/ 2147483647 h 88"/>
              <a:gd name="T68" fmla="*/ 2147483647 w 191"/>
              <a:gd name="T69" fmla="*/ 2147483647 h 88"/>
              <a:gd name="T70" fmla="*/ 2147483647 w 191"/>
              <a:gd name="T71" fmla="*/ 2147483647 h 88"/>
              <a:gd name="T72" fmla="*/ 2147483647 w 191"/>
              <a:gd name="T73" fmla="*/ 0 h 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1"/>
              <a:gd name="T112" fmla="*/ 0 h 88"/>
              <a:gd name="T113" fmla="*/ 191 w 191"/>
              <a:gd name="T114" fmla="*/ 88 h 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1" h="88">
                <a:moveTo>
                  <a:pt x="184" y="0"/>
                </a:moveTo>
                <a:lnTo>
                  <a:pt x="183" y="0"/>
                </a:lnTo>
                <a:lnTo>
                  <a:pt x="171" y="7"/>
                </a:lnTo>
                <a:lnTo>
                  <a:pt x="159" y="13"/>
                </a:lnTo>
                <a:lnTo>
                  <a:pt x="148" y="19"/>
                </a:lnTo>
                <a:lnTo>
                  <a:pt x="137" y="24"/>
                </a:lnTo>
                <a:lnTo>
                  <a:pt x="126" y="29"/>
                </a:lnTo>
                <a:lnTo>
                  <a:pt x="115" y="34"/>
                </a:lnTo>
                <a:lnTo>
                  <a:pt x="104" y="38"/>
                </a:lnTo>
                <a:lnTo>
                  <a:pt x="94" y="42"/>
                </a:lnTo>
                <a:lnTo>
                  <a:pt x="83" y="46"/>
                </a:lnTo>
                <a:lnTo>
                  <a:pt x="72" y="49"/>
                </a:lnTo>
                <a:lnTo>
                  <a:pt x="61" y="53"/>
                </a:lnTo>
                <a:lnTo>
                  <a:pt x="50" y="57"/>
                </a:lnTo>
                <a:lnTo>
                  <a:pt x="38" y="61"/>
                </a:lnTo>
                <a:lnTo>
                  <a:pt x="26" y="65"/>
                </a:lnTo>
                <a:lnTo>
                  <a:pt x="14" y="70"/>
                </a:lnTo>
                <a:lnTo>
                  <a:pt x="0" y="74"/>
                </a:lnTo>
                <a:lnTo>
                  <a:pt x="6" y="88"/>
                </a:lnTo>
                <a:lnTo>
                  <a:pt x="18" y="84"/>
                </a:lnTo>
                <a:lnTo>
                  <a:pt x="32" y="79"/>
                </a:lnTo>
                <a:lnTo>
                  <a:pt x="43" y="74"/>
                </a:lnTo>
                <a:lnTo>
                  <a:pt x="55" y="70"/>
                </a:lnTo>
                <a:lnTo>
                  <a:pt x="66" y="67"/>
                </a:lnTo>
                <a:lnTo>
                  <a:pt x="77" y="63"/>
                </a:lnTo>
                <a:lnTo>
                  <a:pt x="88" y="59"/>
                </a:lnTo>
                <a:lnTo>
                  <a:pt x="100" y="55"/>
                </a:lnTo>
                <a:lnTo>
                  <a:pt x="110" y="51"/>
                </a:lnTo>
                <a:lnTo>
                  <a:pt x="121" y="47"/>
                </a:lnTo>
                <a:lnTo>
                  <a:pt x="132" y="43"/>
                </a:lnTo>
                <a:lnTo>
                  <a:pt x="143" y="38"/>
                </a:lnTo>
                <a:lnTo>
                  <a:pt x="155" y="32"/>
                </a:lnTo>
                <a:lnTo>
                  <a:pt x="166" y="26"/>
                </a:lnTo>
                <a:lnTo>
                  <a:pt x="178" y="20"/>
                </a:lnTo>
                <a:lnTo>
                  <a:pt x="191" y="13"/>
                </a:lnTo>
                <a:lnTo>
                  <a:pt x="1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3" name="Freeform 55"/>
          <p:cNvSpPr>
            <a:spLocks/>
          </p:cNvSpPr>
          <p:nvPr/>
        </p:nvSpPr>
        <p:spPr bwMode="auto">
          <a:xfrm>
            <a:off x="1563688" y="5164138"/>
            <a:ext cx="246062" cy="301625"/>
          </a:xfrm>
          <a:custGeom>
            <a:avLst/>
            <a:gdLst>
              <a:gd name="T0" fmla="*/ 2147483647 w 175"/>
              <a:gd name="T1" fmla="*/ 2147483647 h 213"/>
              <a:gd name="T2" fmla="*/ 2147483647 w 175"/>
              <a:gd name="T3" fmla="*/ 2147483647 h 213"/>
              <a:gd name="T4" fmla="*/ 2147483647 w 175"/>
              <a:gd name="T5" fmla="*/ 2147483647 h 213"/>
              <a:gd name="T6" fmla="*/ 2147483647 w 175"/>
              <a:gd name="T7" fmla="*/ 2147483647 h 213"/>
              <a:gd name="T8" fmla="*/ 2147483647 w 175"/>
              <a:gd name="T9" fmla="*/ 2147483647 h 213"/>
              <a:gd name="T10" fmla="*/ 2147483647 w 175"/>
              <a:gd name="T11" fmla="*/ 2147483647 h 213"/>
              <a:gd name="T12" fmla="*/ 2147483647 w 175"/>
              <a:gd name="T13" fmla="*/ 2147483647 h 213"/>
              <a:gd name="T14" fmla="*/ 2147483647 w 175"/>
              <a:gd name="T15" fmla="*/ 2147483647 h 213"/>
              <a:gd name="T16" fmla="*/ 2147483647 w 175"/>
              <a:gd name="T17" fmla="*/ 2147483647 h 213"/>
              <a:gd name="T18" fmla="*/ 2147483647 w 175"/>
              <a:gd name="T19" fmla="*/ 2147483647 h 213"/>
              <a:gd name="T20" fmla="*/ 2147483647 w 175"/>
              <a:gd name="T21" fmla="*/ 2147483647 h 213"/>
              <a:gd name="T22" fmla="*/ 2147483647 w 175"/>
              <a:gd name="T23" fmla="*/ 2147483647 h 213"/>
              <a:gd name="T24" fmla="*/ 2147483647 w 175"/>
              <a:gd name="T25" fmla="*/ 2147483647 h 213"/>
              <a:gd name="T26" fmla="*/ 2147483647 w 175"/>
              <a:gd name="T27" fmla="*/ 2147483647 h 213"/>
              <a:gd name="T28" fmla="*/ 2147483647 w 175"/>
              <a:gd name="T29" fmla="*/ 2147483647 h 213"/>
              <a:gd name="T30" fmla="*/ 2147483647 w 175"/>
              <a:gd name="T31" fmla="*/ 2147483647 h 213"/>
              <a:gd name="T32" fmla="*/ 2147483647 w 175"/>
              <a:gd name="T33" fmla="*/ 2147483647 h 213"/>
              <a:gd name="T34" fmla="*/ 0 w 175"/>
              <a:gd name="T35" fmla="*/ 2147483647 h 213"/>
              <a:gd name="T36" fmla="*/ 2147483647 w 175"/>
              <a:gd name="T37" fmla="*/ 2147483647 h 213"/>
              <a:gd name="T38" fmla="*/ 2147483647 w 175"/>
              <a:gd name="T39" fmla="*/ 2147483647 h 213"/>
              <a:gd name="T40" fmla="*/ 2147483647 w 175"/>
              <a:gd name="T41" fmla="*/ 2147483647 h 213"/>
              <a:gd name="T42" fmla="*/ 2147483647 w 175"/>
              <a:gd name="T43" fmla="*/ 2147483647 h 213"/>
              <a:gd name="T44" fmla="*/ 2147483647 w 175"/>
              <a:gd name="T45" fmla="*/ 2147483647 h 213"/>
              <a:gd name="T46" fmla="*/ 2147483647 w 175"/>
              <a:gd name="T47" fmla="*/ 2147483647 h 213"/>
              <a:gd name="T48" fmla="*/ 2147483647 w 175"/>
              <a:gd name="T49" fmla="*/ 2147483647 h 213"/>
              <a:gd name="T50" fmla="*/ 2147483647 w 175"/>
              <a:gd name="T51" fmla="*/ 2147483647 h 213"/>
              <a:gd name="T52" fmla="*/ 2147483647 w 175"/>
              <a:gd name="T53" fmla="*/ 2147483647 h 213"/>
              <a:gd name="T54" fmla="*/ 2147483647 w 175"/>
              <a:gd name="T55" fmla="*/ 2147483647 h 213"/>
              <a:gd name="T56" fmla="*/ 2147483647 w 175"/>
              <a:gd name="T57" fmla="*/ 2147483647 h 213"/>
              <a:gd name="T58" fmla="*/ 2147483647 w 175"/>
              <a:gd name="T59" fmla="*/ 2147483647 h 213"/>
              <a:gd name="T60" fmla="*/ 2147483647 w 175"/>
              <a:gd name="T61" fmla="*/ 2147483647 h 213"/>
              <a:gd name="T62" fmla="*/ 2147483647 w 175"/>
              <a:gd name="T63" fmla="*/ 2147483647 h 213"/>
              <a:gd name="T64" fmla="*/ 2147483647 w 175"/>
              <a:gd name="T65" fmla="*/ 2147483647 h 213"/>
              <a:gd name="T66" fmla="*/ 2147483647 w 175"/>
              <a:gd name="T67" fmla="*/ 2147483647 h 213"/>
              <a:gd name="T68" fmla="*/ 2147483647 w 175"/>
              <a:gd name="T69" fmla="*/ 2147483647 h 213"/>
              <a:gd name="T70" fmla="*/ 2147483647 w 175"/>
              <a:gd name="T71" fmla="*/ 2147483647 h 213"/>
              <a:gd name="T72" fmla="*/ 2147483647 w 175"/>
              <a:gd name="T73" fmla="*/ 2147483647 h 213"/>
              <a:gd name="T74" fmla="*/ 2147483647 w 175"/>
              <a:gd name="T75" fmla="*/ 0 h 213"/>
              <a:gd name="T76" fmla="*/ 2147483647 w 175"/>
              <a:gd name="T77" fmla="*/ 2147483647 h 213"/>
              <a:gd name="T78" fmla="*/ 2147483647 w 175"/>
              <a:gd name="T79" fmla="*/ 2147483647 h 21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5"/>
              <a:gd name="T121" fmla="*/ 0 h 213"/>
              <a:gd name="T122" fmla="*/ 175 w 175"/>
              <a:gd name="T123" fmla="*/ 213 h 21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5" h="213">
                <a:moveTo>
                  <a:pt x="174" y="54"/>
                </a:moveTo>
                <a:lnTo>
                  <a:pt x="159" y="55"/>
                </a:lnTo>
                <a:lnTo>
                  <a:pt x="160" y="65"/>
                </a:lnTo>
                <a:lnTo>
                  <a:pt x="158" y="76"/>
                </a:lnTo>
                <a:lnTo>
                  <a:pt x="154" y="86"/>
                </a:lnTo>
                <a:lnTo>
                  <a:pt x="148" y="96"/>
                </a:lnTo>
                <a:lnTo>
                  <a:pt x="140" y="107"/>
                </a:lnTo>
                <a:lnTo>
                  <a:pt x="130" y="117"/>
                </a:lnTo>
                <a:lnTo>
                  <a:pt x="119" y="127"/>
                </a:lnTo>
                <a:lnTo>
                  <a:pt x="106" y="136"/>
                </a:lnTo>
                <a:lnTo>
                  <a:pt x="93" y="145"/>
                </a:lnTo>
                <a:lnTo>
                  <a:pt x="78" y="155"/>
                </a:lnTo>
                <a:lnTo>
                  <a:pt x="65" y="163"/>
                </a:lnTo>
                <a:lnTo>
                  <a:pt x="51" y="172"/>
                </a:lnTo>
                <a:lnTo>
                  <a:pt x="36" y="179"/>
                </a:lnTo>
                <a:lnTo>
                  <a:pt x="23" y="187"/>
                </a:lnTo>
                <a:lnTo>
                  <a:pt x="11" y="194"/>
                </a:lnTo>
                <a:lnTo>
                  <a:pt x="0" y="200"/>
                </a:lnTo>
                <a:lnTo>
                  <a:pt x="7" y="213"/>
                </a:lnTo>
                <a:lnTo>
                  <a:pt x="18" y="206"/>
                </a:lnTo>
                <a:lnTo>
                  <a:pt x="30" y="200"/>
                </a:lnTo>
                <a:lnTo>
                  <a:pt x="43" y="192"/>
                </a:lnTo>
                <a:lnTo>
                  <a:pt x="58" y="185"/>
                </a:lnTo>
                <a:lnTo>
                  <a:pt x="73" y="176"/>
                </a:lnTo>
                <a:lnTo>
                  <a:pt x="87" y="167"/>
                </a:lnTo>
                <a:lnTo>
                  <a:pt x="101" y="158"/>
                </a:lnTo>
                <a:lnTo>
                  <a:pt x="115" y="149"/>
                </a:lnTo>
                <a:lnTo>
                  <a:pt x="128" y="139"/>
                </a:lnTo>
                <a:lnTo>
                  <a:pt x="140" y="128"/>
                </a:lnTo>
                <a:lnTo>
                  <a:pt x="151" y="116"/>
                </a:lnTo>
                <a:lnTo>
                  <a:pt x="160" y="105"/>
                </a:lnTo>
                <a:lnTo>
                  <a:pt x="168" y="93"/>
                </a:lnTo>
                <a:lnTo>
                  <a:pt x="173" y="80"/>
                </a:lnTo>
                <a:lnTo>
                  <a:pt x="175" y="67"/>
                </a:lnTo>
                <a:lnTo>
                  <a:pt x="174" y="53"/>
                </a:lnTo>
                <a:lnTo>
                  <a:pt x="159" y="53"/>
                </a:lnTo>
                <a:lnTo>
                  <a:pt x="174" y="53"/>
                </a:lnTo>
                <a:lnTo>
                  <a:pt x="163" y="0"/>
                </a:lnTo>
                <a:lnTo>
                  <a:pt x="159" y="53"/>
                </a:lnTo>
                <a:lnTo>
                  <a:pt x="174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4" name="Freeform 56"/>
          <p:cNvSpPr>
            <a:spLocks/>
          </p:cNvSpPr>
          <p:nvPr/>
        </p:nvSpPr>
        <p:spPr bwMode="auto">
          <a:xfrm>
            <a:off x="1787525" y="5062538"/>
            <a:ext cx="614363" cy="231775"/>
          </a:xfrm>
          <a:custGeom>
            <a:avLst/>
            <a:gdLst>
              <a:gd name="T0" fmla="*/ 2147483647 w 435"/>
              <a:gd name="T1" fmla="*/ 0 h 164"/>
              <a:gd name="T2" fmla="*/ 2147483647 w 435"/>
              <a:gd name="T3" fmla="*/ 2147483647 h 164"/>
              <a:gd name="T4" fmla="*/ 2147483647 w 435"/>
              <a:gd name="T5" fmla="*/ 2147483647 h 164"/>
              <a:gd name="T6" fmla="*/ 2147483647 w 435"/>
              <a:gd name="T7" fmla="*/ 2147483647 h 164"/>
              <a:gd name="T8" fmla="*/ 2147483647 w 435"/>
              <a:gd name="T9" fmla="*/ 2147483647 h 164"/>
              <a:gd name="T10" fmla="*/ 2147483647 w 435"/>
              <a:gd name="T11" fmla="*/ 2147483647 h 164"/>
              <a:gd name="T12" fmla="*/ 2147483647 w 435"/>
              <a:gd name="T13" fmla="*/ 2147483647 h 164"/>
              <a:gd name="T14" fmla="*/ 2147483647 w 435"/>
              <a:gd name="T15" fmla="*/ 2147483647 h 164"/>
              <a:gd name="T16" fmla="*/ 2147483647 w 435"/>
              <a:gd name="T17" fmla="*/ 2147483647 h 164"/>
              <a:gd name="T18" fmla="*/ 2147483647 w 435"/>
              <a:gd name="T19" fmla="*/ 2147483647 h 164"/>
              <a:gd name="T20" fmla="*/ 2147483647 w 435"/>
              <a:gd name="T21" fmla="*/ 2147483647 h 164"/>
              <a:gd name="T22" fmla="*/ 2147483647 w 435"/>
              <a:gd name="T23" fmla="*/ 2147483647 h 164"/>
              <a:gd name="T24" fmla="*/ 2147483647 w 435"/>
              <a:gd name="T25" fmla="*/ 2147483647 h 164"/>
              <a:gd name="T26" fmla="*/ 2147483647 w 435"/>
              <a:gd name="T27" fmla="*/ 2147483647 h 164"/>
              <a:gd name="T28" fmla="*/ 2147483647 w 435"/>
              <a:gd name="T29" fmla="*/ 2147483647 h 164"/>
              <a:gd name="T30" fmla="*/ 2147483647 w 435"/>
              <a:gd name="T31" fmla="*/ 2147483647 h 164"/>
              <a:gd name="T32" fmla="*/ 2147483647 w 435"/>
              <a:gd name="T33" fmla="*/ 2147483647 h 164"/>
              <a:gd name="T34" fmla="*/ 2147483647 w 435"/>
              <a:gd name="T35" fmla="*/ 2147483647 h 164"/>
              <a:gd name="T36" fmla="*/ 2147483647 w 435"/>
              <a:gd name="T37" fmla="*/ 2147483647 h 164"/>
              <a:gd name="T38" fmla="*/ 2147483647 w 435"/>
              <a:gd name="T39" fmla="*/ 2147483647 h 164"/>
              <a:gd name="T40" fmla="*/ 2147483647 w 435"/>
              <a:gd name="T41" fmla="*/ 2147483647 h 164"/>
              <a:gd name="T42" fmla="*/ 2147483647 w 435"/>
              <a:gd name="T43" fmla="*/ 2147483647 h 164"/>
              <a:gd name="T44" fmla="*/ 2147483647 w 435"/>
              <a:gd name="T45" fmla="*/ 2147483647 h 164"/>
              <a:gd name="T46" fmla="*/ 2147483647 w 435"/>
              <a:gd name="T47" fmla="*/ 2147483647 h 164"/>
              <a:gd name="T48" fmla="*/ 2147483647 w 435"/>
              <a:gd name="T49" fmla="*/ 2147483647 h 164"/>
              <a:gd name="T50" fmla="*/ 2147483647 w 435"/>
              <a:gd name="T51" fmla="*/ 2147483647 h 164"/>
              <a:gd name="T52" fmla="*/ 2147483647 w 435"/>
              <a:gd name="T53" fmla="*/ 2147483647 h 164"/>
              <a:gd name="T54" fmla="*/ 2147483647 w 435"/>
              <a:gd name="T55" fmla="*/ 2147483647 h 164"/>
              <a:gd name="T56" fmla="*/ 2147483647 w 435"/>
              <a:gd name="T57" fmla="*/ 2147483647 h 164"/>
              <a:gd name="T58" fmla="*/ 2147483647 w 435"/>
              <a:gd name="T59" fmla="*/ 2147483647 h 164"/>
              <a:gd name="T60" fmla="*/ 2147483647 w 435"/>
              <a:gd name="T61" fmla="*/ 2147483647 h 164"/>
              <a:gd name="T62" fmla="*/ 2147483647 w 435"/>
              <a:gd name="T63" fmla="*/ 2147483647 h 164"/>
              <a:gd name="T64" fmla="*/ 2147483647 w 435"/>
              <a:gd name="T65" fmla="*/ 2147483647 h 164"/>
              <a:gd name="T66" fmla="*/ 2147483647 w 435"/>
              <a:gd name="T67" fmla="*/ 2147483647 h 1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5"/>
              <a:gd name="T103" fmla="*/ 0 h 164"/>
              <a:gd name="T104" fmla="*/ 435 w 435"/>
              <a:gd name="T105" fmla="*/ 164 h 16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5" h="164">
                <a:moveTo>
                  <a:pt x="429" y="0"/>
                </a:moveTo>
                <a:lnTo>
                  <a:pt x="429" y="0"/>
                </a:lnTo>
                <a:lnTo>
                  <a:pt x="413" y="7"/>
                </a:lnTo>
                <a:lnTo>
                  <a:pt x="397" y="15"/>
                </a:lnTo>
                <a:lnTo>
                  <a:pt x="379" y="23"/>
                </a:lnTo>
                <a:lnTo>
                  <a:pt x="362" y="31"/>
                </a:lnTo>
                <a:lnTo>
                  <a:pt x="345" y="39"/>
                </a:lnTo>
                <a:lnTo>
                  <a:pt x="327" y="48"/>
                </a:lnTo>
                <a:lnTo>
                  <a:pt x="309" y="56"/>
                </a:lnTo>
                <a:lnTo>
                  <a:pt x="292" y="64"/>
                </a:lnTo>
                <a:lnTo>
                  <a:pt x="273" y="72"/>
                </a:lnTo>
                <a:lnTo>
                  <a:pt x="255" y="81"/>
                </a:lnTo>
                <a:lnTo>
                  <a:pt x="237" y="88"/>
                </a:lnTo>
                <a:lnTo>
                  <a:pt x="220" y="96"/>
                </a:lnTo>
                <a:lnTo>
                  <a:pt x="202" y="103"/>
                </a:lnTo>
                <a:lnTo>
                  <a:pt x="186" y="110"/>
                </a:lnTo>
                <a:lnTo>
                  <a:pt x="169" y="117"/>
                </a:lnTo>
                <a:lnTo>
                  <a:pt x="153" y="123"/>
                </a:lnTo>
                <a:lnTo>
                  <a:pt x="137" y="129"/>
                </a:lnTo>
                <a:lnTo>
                  <a:pt x="122" y="134"/>
                </a:lnTo>
                <a:lnTo>
                  <a:pt x="107" y="139"/>
                </a:lnTo>
                <a:lnTo>
                  <a:pt x="94" y="142"/>
                </a:lnTo>
                <a:lnTo>
                  <a:pt x="81" y="145"/>
                </a:lnTo>
                <a:lnTo>
                  <a:pt x="69" y="147"/>
                </a:lnTo>
                <a:lnTo>
                  <a:pt x="58" y="149"/>
                </a:lnTo>
                <a:lnTo>
                  <a:pt x="49" y="149"/>
                </a:lnTo>
                <a:lnTo>
                  <a:pt x="40" y="149"/>
                </a:lnTo>
                <a:lnTo>
                  <a:pt x="32" y="148"/>
                </a:lnTo>
                <a:lnTo>
                  <a:pt x="27" y="147"/>
                </a:lnTo>
                <a:lnTo>
                  <a:pt x="23" y="144"/>
                </a:lnTo>
                <a:lnTo>
                  <a:pt x="19" y="141"/>
                </a:lnTo>
                <a:lnTo>
                  <a:pt x="17" y="138"/>
                </a:lnTo>
                <a:lnTo>
                  <a:pt x="16" y="133"/>
                </a:lnTo>
                <a:lnTo>
                  <a:pt x="15" y="126"/>
                </a:lnTo>
                <a:lnTo>
                  <a:pt x="0" y="125"/>
                </a:lnTo>
                <a:lnTo>
                  <a:pt x="1" y="135"/>
                </a:lnTo>
                <a:lnTo>
                  <a:pt x="3" y="144"/>
                </a:lnTo>
                <a:lnTo>
                  <a:pt x="8" y="151"/>
                </a:lnTo>
                <a:lnTo>
                  <a:pt x="13" y="157"/>
                </a:lnTo>
                <a:lnTo>
                  <a:pt x="21" y="160"/>
                </a:lnTo>
                <a:lnTo>
                  <a:pt x="29" y="163"/>
                </a:lnTo>
                <a:lnTo>
                  <a:pt x="39" y="164"/>
                </a:lnTo>
                <a:lnTo>
                  <a:pt x="49" y="164"/>
                </a:lnTo>
                <a:lnTo>
                  <a:pt x="59" y="164"/>
                </a:lnTo>
                <a:lnTo>
                  <a:pt x="72" y="162"/>
                </a:lnTo>
                <a:lnTo>
                  <a:pt x="84" y="160"/>
                </a:lnTo>
                <a:lnTo>
                  <a:pt x="97" y="157"/>
                </a:lnTo>
                <a:lnTo>
                  <a:pt x="112" y="152"/>
                </a:lnTo>
                <a:lnTo>
                  <a:pt x="127" y="148"/>
                </a:lnTo>
                <a:lnTo>
                  <a:pt x="142" y="143"/>
                </a:lnTo>
                <a:lnTo>
                  <a:pt x="157" y="137"/>
                </a:lnTo>
                <a:lnTo>
                  <a:pt x="175" y="131"/>
                </a:lnTo>
                <a:lnTo>
                  <a:pt x="191" y="124"/>
                </a:lnTo>
                <a:lnTo>
                  <a:pt x="208" y="117"/>
                </a:lnTo>
                <a:lnTo>
                  <a:pt x="226" y="110"/>
                </a:lnTo>
                <a:lnTo>
                  <a:pt x="243" y="102"/>
                </a:lnTo>
                <a:lnTo>
                  <a:pt x="261" y="95"/>
                </a:lnTo>
                <a:lnTo>
                  <a:pt x="279" y="86"/>
                </a:lnTo>
                <a:lnTo>
                  <a:pt x="297" y="78"/>
                </a:lnTo>
                <a:lnTo>
                  <a:pt x="315" y="70"/>
                </a:lnTo>
                <a:lnTo>
                  <a:pt x="333" y="61"/>
                </a:lnTo>
                <a:lnTo>
                  <a:pt x="351" y="53"/>
                </a:lnTo>
                <a:lnTo>
                  <a:pt x="369" y="45"/>
                </a:lnTo>
                <a:lnTo>
                  <a:pt x="386" y="37"/>
                </a:lnTo>
                <a:lnTo>
                  <a:pt x="403" y="29"/>
                </a:lnTo>
                <a:lnTo>
                  <a:pt x="419" y="21"/>
                </a:lnTo>
                <a:lnTo>
                  <a:pt x="435" y="14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5" name="Freeform 57"/>
          <p:cNvSpPr>
            <a:spLocks/>
          </p:cNvSpPr>
          <p:nvPr/>
        </p:nvSpPr>
        <p:spPr bwMode="auto">
          <a:xfrm>
            <a:off x="2393950" y="4600575"/>
            <a:ext cx="328613" cy="482600"/>
          </a:xfrm>
          <a:custGeom>
            <a:avLst/>
            <a:gdLst>
              <a:gd name="T0" fmla="*/ 2147483647 w 233"/>
              <a:gd name="T1" fmla="*/ 2147483647 h 342"/>
              <a:gd name="T2" fmla="*/ 2147483647 w 233"/>
              <a:gd name="T3" fmla="*/ 2147483647 h 342"/>
              <a:gd name="T4" fmla="*/ 2147483647 w 233"/>
              <a:gd name="T5" fmla="*/ 2147483647 h 342"/>
              <a:gd name="T6" fmla="*/ 2147483647 w 233"/>
              <a:gd name="T7" fmla="*/ 2147483647 h 342"/>
              <a:gd name="T8" fmla="*/ 2147483647 w 233"/>
              <a:gd name="T9" fmla="*/ 2147483647 h 342"/>
              <a:gd name="T10" fmla="*/ 2147483647 w 233"/>
              <a:gd name="T11" fmla="*/ 2147483647 h 342"/>
              <a:gd name="T12" fmla="*/ 2147483647 w 233"/>
              <a:gd name="T13" fmla="*/ 2147483647 h 342"/>
              <a:gd name="T14" fmla="*/ 2147483647 w 233"/>
              <a:gd name="T15" fmla="*/ 2147483647 h 342"/>
              <a:gd name="T16" fmla="*/ 2147483647 w 233"/>
              <a:gd name="T17" fmla="*/ 2147483647 h 342"/>
              <a:gd name="T18" fmla="*/ 2147483647 w 233"/>
              <a:gd name="T19" fmla="*/ 2147483647 h 342"/>
              <a:gd name="T20" fmla="*/ 2147483647 w 233"/>
              <a:gd name="T21" fmla="*/ 2147483647 h 342"/>
              <a:gd name="T22" fmla="*/ 2147483647 w 233"/>
              <a:gd name="T23" fmla="*/ 2147483647 h 342"/>
              <a:gd name="T24" fmla="*/ 2147483647 w 233"/>
              <a:gd name="T25" fmla="*/ 2147483647 h 342"/>
              <a:gd name="T26" fmla="*/ 2147483647 w 233"/>
              <a:gd name="T27" fmla="*/ 2147483647 h 342"/>
              <a:gd name="T28" fmla="*/ 2147483647 w 233"/>
              <a:gd name="T29" fmla="*/ 2147483647 h 342"/>
              <a:gd name="T30" fmla="*/ 2147483647 w 233"/>
              <a:gd name="T31" fmla="*/ 2147483647 h 342"/>
              <a:gd name="T32" fmla="*/ 2147483647 w 233"/>
              <a:gd name="T33" fmla="*/ 2147483647 h 342"/>
              <a:gd name="T34" fmla="*/ 0 w 233"/>
              <a:gd name="T35" fmla="*/ 2147483647 h 342"/>
              <a:gd name="T36" fmla="*/ 2147483647 w 233"/>
              <a:gd name="T37" fmla="*/ 2147483647 h 342"/>
              <a:gd name="T38" fmla="*/ 2147483647 w 233"/>
              <a:gd name="T39" fmla="*/ 2147483647 h 342"/>
              <a:gd name="T40" fmla="*/ 2147483647 w 233"/>
              <a:gd name="T41" fmla="*/ 2147483647 h 342"/>
              <a:gd name="T42" fmla="*/ 2147483647 w 233"/>
              <a:gd name="T43" fmla="*/ 2147483647 h 342"/>
              <a:gd name="T44" fmla="*/ 2147483647 w 233"/>
              <a:gd name="T45" fmla="*/ 2147483647 h 342"/>
              <a:gd name="T46" fmla="*/ 2147483647 w 233"/>
              <a:gd name="T47" fmla="*/ 2147483647 h 342"/>
              <a:gd name="T48" fmla="*/ 2147483647 w 233"/>
              <a:gd name="T49" fmla="*/ 2147483647 h 342"/>
              <a:gd name="T50" fmla="*/ 2147483647 w 233"/>
              <a:gd name="T51" fmla="*/ 2147483647 h 342"/>
              <a:gd name="T52" fmla="*/ 2147483647 w 233"/>
              <a:gd name="T53" fmla="*/ 2147483647 h 342"/>
              <a:gd name="T54" fmla="*/ 2147483647 w 233"/>
              <a:gd name="T55" fmla="*/ 2147483647 h 342"/>
              <a:gd name="T56" fmla="*/ 2147483647 w 233"/>
              <a:gd name="T57" fmla="*/ 2147483647 h 342"/>
              <a:gd name="T58" fmla="*/ 2147483647 w 233"/>
              <a:gd name="T59" fmla="*/ 2147483647 h 342"/>
              <a:gd name="T60" fmla="*/ 2147483647 w 233"/>
              <a:gd name="T61" fmla="*/ 2147483647 h 342"/>
              <a:gd name="T62" fmla="*/ 2147483647 w 233"/>
              <a:gd name="T63" fmla="*/ 2147483647 h 342"/>
              <a:gd name="T64" fmla="*/ 2147483647 w 233"/>
              <a:gd name="T65" fmla="*/ 2147483647 h 342"/>
              <a:gd name="T66" fmla="*/ 2147483647 w 233"/>
              <a:gd name="T67" fmla="*/ 2147483647 h 342"/>
              <a:gd name="T68" fmla="*/ 2147483647 w 233"/>
              <a:gd name="T69" fmla="*/ 2147483647 h 342"/>
              <a:gd name="T70" fmla="*/ 2147483647 w 233"/>
              <a:gd name="T71" fmla="*/ 0 h 342"/>
              <a:gd name="T72" fmla="*/ 2147483647 w 233"/>
              <a:gd name="T73" fmla="*/ 2147483647 h 342"/>
              <a:gd name="T74" fmla="*/ 2147483647 w 233"/>
              <a:gd name="T75" fmla="*/ 0 h 342"/>
              <a:gd name="T76" fmla="*/ 2147483647 w 233"/>
              <a:gd name="T77" fmla="*/ 0 h 342"/>
              <a:gd name="T78" fmla="*/ 2147483647 w 233"/>
              <a:gd name="T79" fmla="*/ 2147483647 h 34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3"/>
              <a:gd name="T121" fmla="*/ 0 h 342"/>
              <a:gd name="T122" fmla="*/ 233 w 233"/>
              <a:gd name="T123" fmla="*/ 342 h 34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3" h="342">
                <a:moveTo>
                  <a:pt x="206" y="15"/>
                </a:moveTo>
                <a:lnTo>
                  <a:pt x="204" y="14"/>
                </a:lnTo>
                <a:lnTo>
                  <a:pt x="212" y="20"/>
                </a:lnTo>
                <a:lnTo>
                  <a:pt x="217" y="29"/>
                </a:lnTo>
                <a:lnTo>
                  <a:pt x="218" y="42"/>
                </a:lnTo>
                <a:lnTo>
                  <a:pt x="217" y="59"/>
                </a:lnTo>
                <a:lnTo>
                  <a:pt x="214" y="79"/>
                </a:lnTo>
                <a:lnTo>
                  <a:pt x="206" y="101"/>
                </a:lnTo>
                <a:lnTo>
                  <a:pt x="195" y="125"/>
                </a:lnTo>
                <a:lnTo>
                  <a:pt x="183" y="150"/>
                </a:lnTo>
                <a:lnTo>
                  <a:pt x="167" y="176"/>
                </a:lnTo>
                <a:lnTo>
                  <a:pt x="149" y="202"/>
                </a:lnTo>
                <a:lnTo>
                  <a:pt x="128" y="227"/>
                </a:lnTo>
                <a:lnTo>
                  <a:pt x="106" y="251"/>
                </a:lnTo>
                <a:lnTo>
                  <a:pt x="82" y="274"/>
                </a:lnTo>
                <a:lnTo>
                  <a:pt x="55" y="295"/>
                </a:lnTo>
                <a:lnTo>
                  <a:pt x="28" y="313"/>
                </a:lnTo>
                <a:lnTo>
                  <a:pt x="0" y="328"/>
                </a:lnTo>
                <a:lnTo>
                  <a:pt x="6" y="342"/>
                </a:lnTo>
                <a:lnTo>
                  <a:pt x="36" y="325"/>
                </a:lnTo>
                <a:lnTo>
                  <a:pt x="65" y="306"/>
                </a:lnTo>
                <a:lnTo>
                  <a:pt x="91" y="285"/>
                </a:lnTo>
                <a:lnTo>
                  <a:pt x="117" y="261"/>
                </a:lnTo>
                <a:lnTo>
                  <a:pt x="140" y="236"/>
                </a:lnTo>
                <a:lnTo>
                  <a:pt x="160" y="211"/>
                </a:lnTo>
                <a:lnTo>
                  <a:pt x="179" y="184"/>
                </a:lnTo>
                <a:lnTo>
                  <a:pt x="195" y="157"/>
                </a:lnTo>
                <a:lnTo>
                  <a:pt x="209" y="132"/>
                </a:lnTo>
                <a:lnTo>
                  <a:pt x="220" y="107"/>
                </a:lnTo>
                <a:lnTo>
                  <a:pt x="228" y="82"/>
                </a:lnTo>
                <a:lnTo>
                  <a:pt x="232" y="61"/>
                </a:lnTo>
                <a:lnTo>
                  <a:pt x="233" y="42"/>
                </a:lnTo>
                <a:lnTo>
                  <a:pt x="231" y="24"/>
                </a:lnTo>
                <a:lnTo>
                  <a:pt x="223" y="10"/>
                </a:lnTo>
                <a:lnTo>
                  <a:pt x="210" y="1"/>
                </a:lnTo>
                <a:lnTo>
                  <a:pt x="208" y="0"/>
                </a:lnTo>
                <a:lnTo>
                  <a:pt x="210" y="1"/>
                </a:lnTo>
                <a:lnTo>
                  <a:pt x="209" y="0"/>
                </a:lnTo>
                <a:lnTo>
                  <a:pt x="208" y="0"/>
                </a:lnTo>
                <a:lnTo>
                  <a:pt x="206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6" name="Freeform 58"/>
          <p:cNvSpPr>
            <a:spLocks/>
          </p:cNvSpPr>
          <p:nvPr/>
        </p:nvSpPr>
        <p:spPr bwMode="auto">
          <a:xfrm>
            <a:off x="2097088" y="4581525"/>
            <a:ext cx="588962" cy="55563"/>
          </a:xfrm>
          <a:custGeom>
            <a:avLst/>
            <a:gdLst>
              <a:gd name="T0" fmla="*/ 0 w 418"/>
              <a:gd name="T1" fmla="*/ 2147483647 h 39"/>
              <a:gd name="T2" fmla="*/ 2147483647 w 418"/>
              <a:gd name="T3" fmla="*/ 2147483647 h 39"/>
              <a:gd name="T4" fmla="*/ 2147483647 w 418"/>
              <a:gd name="T5" fmla="*/ 2147483647 h 39"/>
              <a:gd name="T6" fmla="*/ 2147483647 w 418"/>
              <a:gd name="T7" fmla="*/ 2147483647 h 39"/>
              <a:gd name="T8" fmla="*/ 2147483647 w 418"/>
              <a:gd name="T9" fmla="*/ 2147483647 h 39"/>
              <a:gd name="T10" fmla="*/ 2147483647 w 418"/>
              <a:gd name="T11" fmla="*/ 2147483647 h 39"/>
              <a:gd name="T12" fmla="*/ 2147483647 w 418"/>
              <a:gd name="T13" fmla="*/ 2147483647 h 39"/>
              <a:gd name="T14" fmla="*/ 2147483647 w 418"/>
              <a:gd name="T15" fmla="*/ 2147483647 h 39"/>
              <a:gd name="T16" fmla="*/ 2147483647 w 418"/>
              <a:gd name="T17" fmla="*/ 2147483647 h 39"/>
              <a:gd name="T18" fmla="*/ 2147483647 w 418"/>
              <a:gd name="T19" fmla="*/ 2147483647 h 39"/>
              <a:gd name="T20" fmla="*/ 2147483647 w 418"/>
              <a:gd name="T21" fmla="*/ 2147483647 h 39"/>
              <a:gd name="T22" fmla="*/ 2147483647 w 418"/>
              <a:gd name="T23" fmla="*/ 2147483647 h 39"/>
              <a:gd name="T24" fmla="*/ 2147483647 w 418"/>
              <a:gd name="T25" fmla="*/ 2147483647 h 39"/>
              <a:gd name="T26" fmla="*/ 2147483647 w 418"/>
              <a:gd name="T27" fmla="*/ 2147483647 h 39"/>
              <a:gd name="T28" fmla="*/ 2147483647 w 418"/>
              <a:gd name="T29" fmla="*/ 2147483647 h 39"/>
              <a:gd name="T30" fmla="*/ 2147483647 w 418"/>
              <a:gd name="T31" fmla="*/ 2147483647 h 39"/>
              <a:gd name="T32" fmla="*/ 2147483647 w 418"/>
              <a:gd name="T33" fmla="*/ 2147483647 h 39"/>
              <a:gd name="T34" fmla="*/ 2147483647 w 418"/>
              <a:gd name="T35" fmla="*/ 2147483647 h 39"/>
              <a:gd name="T36" fmla="*/ 2147483647 w 418"/>
              <a:gd name="T37" fmla="*/ 2147483647 h 39"/>
              <a:gd name="T38" fmla="*/ 2147483647 w 418"/>
              <a:gd name="T39" fmla="*/ 2147483647 h 39"/>
              <a:gd name="T40" fmla="*/ 2147483647 w 418"/>
              <a:gd name="T41" fmla="*/ 0 h 39"/>
              <a:gd name="T42" fmla="*/ 2147483647 w 418"/>
              <a:gd name="T43" fmla="*/ 0 h 39"/>
              <a:gd name="T44" fmla="*/ 2147483647 w 418"/>
              <a:gd name="T45" fmla="*/ 0 h 39"/>
              <a:gd name="T46" fmla="*/ 2147483647 w 418"/>
              <a:gd name="T47" fmla="*/ 2147483647 h 39"/>
              <a:gd name="T48" fmla="*/ 2147483647 w 418"/>
              <a:gd name="T49" fmla="*/ 2147483647 h 39"/>
              <a:gd name="T50" fmla="*/ 2147483647 w 418"/>
              <a:gd name="T51" fmla="*/ 2147483647 h 39"/>
              <a:gd name="T52" fmla="*/ 2147483647 w 418"/>
              <a:gd name="T53" fmla="*/ 2147483647 h 39"/>
              <a:gd name="T54" fmla="*/ 2147483647 w 418"/>
              <a:gd name="T55" fmla="*/ 2147483647 h 39"/>
              <a:gd name="T56" fmla="*/ 2147483647 w 418"/>
              <a:gd name="T57" fmla="*/ 2147483647 h 39"/>
              <a:gd name="T58" fmla="*/ 2147483647 w 418"/>
              <a:gd name="T59" fmla="*/ 2147483647 h 39"/>
              <a:gd name="T60" fmla="*/ 2147483647 w 418"/>
              <a:gd name="T61" fmla="*/ 2147483647 h 39"/>
              <a:gd name="T62" fmla="*/ 2147483647 w 418"/>
              <a:gd name="T63" fmla="*/ 2147483647 h 39"/>
              <a:gd name="T64" fmla="*/ 2147483647 w 418"/>
              <a:gd name="T65" fmla="*/ 2147483647 h 39"/>
              <a:gd name="T66" fmla="*/ 0 w 418"/>
              <a:gd name="T67" fmla="*/ 2147483647 h 3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8"/>
              <a:gd name="T103" fmla="*/ 0 h 39"/>
              <a:gd name="T104" fmla="*/ 418 w 418"/>
              <a:gd name="T105" fmla="*/ 39 h 3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8" h="39">
                <a:moveTo>
                  <a:pt x="0" y="39"/>
                </a:moveTo>
                <a:lnTo>
                  <a:pt x="0" y="39"/>
                </a:lnTo>
                <a:lnTo>
                  <a:pt x="17" y="38"/>
                </a:lnTo>
                <a:lnTo>
                  <a:pt x="33" y="38"/>
                </a:lnTo>
                <a:lnTo>
                  <a:pt x="48" y="37"/>
                </a:lnTo>
                <a:lnTo>
                  <a:pt x="63" y="35"/>
                </a:lnTo>
                <a:lnTo>
                  <a:pt x="77" y="34"/>
                </a:lnTo>
                <a:lnTo>
                  <a:pt x="90" y="33"/>
                </a:lnTo>
                <a:lnTo>
                  <a:pt x="103" y="32"/>
                </a:lnTo>
                <a:lnTo>
                  <a:pt x="115" y="30"/>
                </a:lnTo>
                <a:lnTo>
                  <a:pt x="127" y="29"/>
                </a:lnTo>
                <a:lnTo>
                  <a:pt x="138" y="27"/>
                </a:lnTo>
                <a:lnTo>
                  <a:pt x="149" y="26"/>
                </a:lnTo>
                <a:lnTo>
                  <a:pt x="160" y="24"/>
                </a:lnTo>
                <a:lnTo>
                  <a:pt x="170" y="23"/>
                </a:lnTo>
                <a:lnTo>
                  <a:pt x="180" y="22"/>
                </a:lnTo>
                <a:lnTo>
                  <a:pt x="191" y="20"/>
                </a:lnTo>
                <a:lnTo>
                  <a:pt x="201" y="19"/>
                </a:lnTo>
                <a:lnTo>
                  <a:pt x="211" y="18"/>
                </a:lnTo>
                <a:lnTo>
                  <a:pt x="221" y="17"/>
                </a:lnTo>
                <a:lnTo>
                  <a:pt x="232" y="16"/>
                </a:lnTo>
                <a:lnTo>
                  <a:pt x="243" y="15"/>
                </a:lnTo>
                <a:lnTo>
                  <a:pt x="254" y="15"/>
                </a:lnTo>
                <a:lnTo>
                  <a:pt x="265" y="15"/>
                </a:lnTo>
                <a:lnTo>
                  <a:pt x="278" y="15"/>
                </a:lnTo>
                <a:lnTo>
                  <a:pt x="290" y="15"/>
                </a:lnTo>
                <a:lnTo>
                  <a:pt x="303" y="15"/>
                </a:lnTo>
                <a:lnTo>
                  <a:pt x="317" y="16"/>
                </a:lnTo>
                <a:lnTo>
                  <a:pt x="331" y="17"/>
                </a:lnTo>
                <a:lnTo>
                  <a:pt x="346" y="19"/>
                </a:lnTo>
                <a:lnTo>
                  <a:pt x="362" y="20"/>
                </a:lnTo>
                <a:lnTo>
                  <a:pt x="379" y="23"/>
                </a:lnTo>
                <a:lnTo>
                  <a:pt x="397" y="25"/>
                </a:lnTo>
                <a:lnTo>
                  <a:pt x="416" y="28"/>
                </a:lnTo>
                <a:lnTo>
                  <a:pt x="418" y="13"/>
                </a:lnTo>
                <a:lnTo>
                  <a:pt x="399" y="10"/>
                </a:lnTo>
                <a:lnTo>
                  <a:pt x="381" y="8"/>
                </a:lnTo>
                <a:lnTo>
                  <a:pt x="364" y="5"/>
                </a:lnTo>
                <a:lnTo>
                  <a:pt x="347" y="4"/>
                </a:lnTo>
                <a:lnTo>
                  <a:pt x="332" y="2"/>
                </a:lnTo>
                <a:lnTo>
                  <a:pt x="318" y="1"/>
                </a:lnTo>
                <a:lnTo>
                  <a:pt x="304" y="0"/>
                </a:lnTo>
                <a:lnTo>
                  <a:pt x="290" y="0"/>
                </a:lnTo>
                <a:lnTo>
                  <a:pt x="278" y="0"/>
                </a:lnTo>
                <a:lnTo>
                  <a:pt x="265" y="0"/>
                </a:lnTo>
                <a:lnTo>
                  <a:pt x="254" y="0"/>
                </a:lnTo>
                <a:lnTo>
                  <a:pt x="242" y="0"/>
                </a:lnTo>
                <a:lnTo>
                  <a:pt x="231" y="1"/>
                </a:lnTo>
                <a:lnTo>
                  <a:pt x="220" y="2"/>
                </a:lnTo>
                <a:lnTo>
                  <a:pt x="210" y="3"/>
                </a:lnTo>
                <a:lnTo>
                  <a:pt x="199" y="4"/>
                </a:lnTo>
                <a:lnTo>
                  <a:pt x="188" y="5"/>
                </a:lnTo>
                <a:lnTo>
                  <a:pt x="179" y="7"/>
                </a:lnTo>
                <a:lnTo>
                  <a:pt x="168" y="8"/>
                </a:lnTo>
                <a:lnTo>
                  <a:pt x="157" y="10"/>
                </a:lnTo>
                <a:lnTo>
                  <a:pt x="146" y="11"/>
                </a:lnTo>
                <a:lnTo>
                  <a:pt x="135" y="12"/>
                </a:lnTo>
                <a:lnTo>
                  <a:pt x="124" y="14"/>
                </a:lnTo>
                <a:lnTo>
                  <a:pt x="113" y="15"/>
                </a:lnTo>
                <a:lnTo>
                  <a:pt x="101" y="17"/>
                </a:lnTo>
                <a:lnTo>
                  <a:pt x="89" y="18"/>
                </a:lnTo>
                <a:lnTo>
                  <a:pt x="75" y="19"/>
                </a:lnTo>
                <a:lnTo>
                  <a:pt x="62" y="20"/>
                </a:lnTo>
                <a:lnTo>
                  <a:pt x="47" y="22"/>
                </a:lnTo>
                <a:lnTo>
                  <a:pt x="32" y="23"/>
                </a:lnTo>
                <a:lnTo>
                  <a:pt x="17" y="23"/>
                </a:lnTo>
                <a:lnTo>
                  <a:pt x="0" y="24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7" name="Freeform 59"/>
          <p:cNvSpPr>
            <a:spLocks/>
          </p:cNvSpPr>
          <p:nvPr/>
        </p:nvSpPr>
        <p:spPr bwMode="auto">
          <a:xfrm>
            <a:off x="1776413" y="4598988"/>
            <a:ext cx="320675" cy="41275"/>
          </a:xfrm>
          <a:custGeom>
            <a:avLst/>
            <a:gdLst>
              <a:gd name="T0" fmla="*/ 2147483647 w 227"/>
              <a:gd name="T1" fmla="*/ 2147483647 h 29"/>
              <a:gd name="T2" fmla="*/ 2147483647 w 227"/>
              <a:gd name="T3" fmla="*/ 2147483647 h 29"/>
              <a:gd name="T4" fmla="*/ 2147483647 w 227"/>
              <a:gd name="T5" fmla="*/ 2147483647 h 29"/>
              <a:gd name="T6" fmla="*/ 2147483647 w 227"/>
              <a:gd name="T7" fmla="*/ 2147483647 h 29"/>
              <a:gd name="T8" fmla="*/ 2147483647 w 227"/>
              <a:gd name="T9" fmla="*/ 2147483647 h 29"/>
              <a:gd name="T10" fmla="*/ 2147483647 w 227"/>
              <a:gd name="T11" fmla="*/ 2147483647 h 29"/>
              <a:gd name="T12" fmla="*/ 2147483647 w 227"/>
              <a:gd name="T13" fmla="*/ 2147483647 h 29"/>
              <a:gd name="T14" fmla="*/ 2147483647 w 227"/>
              <a:gd name="T15" fmla="*/ 2147483647 h 29"/>
              <a:gd name="T16" fmla="*/ 2147483647 w 227"/>
              <a:gd name="T17" fmla="*/ 2147483647 h 29"/>
              <a:gd name="T18" fmla="*/ 2147483647 w 227"/>
              <a:gd name="T19" fmla="*/ 2147483647 h 29"/>
              <a:gd name="T20" fmla="*/ 2147483647 w 227"/>
              <a:gd name="T21" fmla="*/ 2147483647 h 29"/>
              <a:gd name="T22" fmla="*/ 2147483647 w 227"/>
              <a:gd name="T23" fmla="*/ 2147483647 h 29"/>
              <a:gd name="T24" fmla="*/ 2147483647 w 227"/>
              <a:gd name="T25" fmla="*/ 2147483647 h 29"/>
              <a:gd name="T26" fmla="*/ 2147483647 w 227"/>
              <a:gd name="T27" fmla="*/ 2147483647 h 29"/>
              <a:gd name="T28" fmla="*/ 2147483647 w 227"/>
              <a:gd name="T29" fmla="*/ 2147483647 h 29"/>
              <a:gd name="T30" fmla="*/ 2147483647 w 227"/>
              <a:gd name="T31" fmla="*/ 2147483647 h 29"/>
              <a:gd name="T32" fmla="*/ 2147483647 w 227"/>
              <a:gd name="T33" fmla="*/ 2147483647 h 29"/>
              <a:gd name="T34" fmla="*/ 2147483647 w 227"/>
              <a:gd name="T35" fmla="*/ 2147483647 h 29"/>
              <a:gd name="T36" fmla="*/ 2147483647 w 227"/>
              <a:gd name="T37" fmla="*/ 2147483647 h 29"/>
              <a:gd name="T38" fmla="*/ 2147483647 w 227"/>
              <a:gd name="T39" fmla="*/ 2147483647 h 29"/>
              <a:gd name="T40" fmla="*/ 2147483647 w 227"/>
              <a:gd name="T41" fmla="*/ 2147483647 h 29"/>
              <a:gd name="T42" fmla="*/ 2147483647 w 227"/>
              <a:gd name="T43" fmla="*/ 2147483647 h 29"/>
              <a:gd name="T44" fmla="*/ 2147483647 w 227"/>
              <a:gd name="T45" fmla="*/ 2147483647 h 29"/>
              <a:gd name="T46" fmla="*/ 2147483647 w 227"/>
              <a:gd name="T47" fmla="*/ 2147483647 h 29"/>
              <a:gd name="T48" fmla="*/ 2147483647 w 227"/>
              <a:gd name="T49" fmla="*/ 2147483647 h 29"/>
              <a:gd name="T50" fmla="*/ 2147483647 w 227"/>
              <a:gd name="T51" fmla="*/ 2147483647 h 29"/>
              <a:gd name="T52" fmla="*/ 2147483647 w 227"/>
              <a:gd name="T53" fmla="*/ 2147483647 h 29"/>
              <a:gd name="T54" fmla="*/ 2147483647 w 227"/>
              <a:gd name="T55" fmla="*/ 2147483647 h 29"/>
              <a:gd name="T56" fmla="*/ 2147483647 w 227"/>
              <a:gd name="T57" fmla="*/ 0 h 29"/>
              <a:gd name="T58" fmla="*/ 2147483647 w 227"/>
              <a:gd name="T59" fmla="*/ 0 h 29"/>
              <a:gd name="T60" fmla="*/ 2147483647 w 227"/>
              <a:gd name="T61" fmla="*/ 2147483647 h 29"/>
              <a:gd name="T62" fmla="*/ 2147483647 w 227"/>
              <a:gd name="T63" fmla="*/ 2147483647 h 29"/>
              <a:gd name="T64" fmla="*/ 2147483647 w 227"/>
              <a:gd name="T65" fmla="*/ 2147483647 h 29"/>
              <a:gd name="T66" fmla="*/ 2147483647 w 227"/>
              <a:gd name="T67" fmla="*/ 2147483647 h 29"/>
              <a:gd name="T68" fmla="*/ 0 w 227"/>
              <a:gd name="T69" fmla="*/ 2147483647 h 29"/>
              <a:gd name="T70" fmla="*/ 0 w 227"/>
              <a:gd name="T71" fmla="*/ 2147483647 h 29"/>
              <a:gd name="T72" fmla="*/ 2147483647 w 227"/>
              <a:gd name="T73" fmla="*/ 2147483647 h 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7"/>
              <a:gd name="T112" fmla="*/ 0 h 29"/>
              <a:gd name="T113" fmla="*/ 227 w 227"/>
              <a:gd name="T114" fmla="*/ 29 h 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7" h="29">
                <a:moveTo>
                  <a:pt x="13" y="29"/>
                </a:moveTo>
                <a:lnTo>
                  <a:pt x="13" y="29"/>
                </a:lnTo>
                <a:lnTo>
                  <a:pt x="16" y="25"/>
                </a:lnTo>
                <a:lnTo>
                  <a:pt x="22" y="21"/>
                </a:lnTo>
                <a:lnTo>
                  <a:pt x="30" y="19"/>
                </a:lnTo>
                <a:lnTo>
                  <a:pt x="40" y="17"/>
                </a:lnTo>
                <a:lnTo>
                  <a:pt x="52" y="15"/>
                </a:lnTo>
                <a:lnTo>
                  <a:pt x="65" y="15"/>
                </a:lnTo>
                <a:lnTo>
                  <a:pt x="80" y="16"/>
                </a:lnTo>
                <a:lnTo>
                  <a:pt x="95" y="17"/>
                </a:lnTo>
                <a:lnTo>
                  <a:pt x="111" y="18"/>
                </a:lnTo>
                <a:lnTo>
                  <a:pt x="127" y="20"/>
                </a:lnTo>
                <a:lnTo>
                  <a:pt x="145" y="22"/>
                </a:lnTo>
                <a:lnTo>
                  <a:pt x="162" y="24"/>
                </a:lnTo>
                <a:lnTo>
                  <a:pt x="179" y="25"/>
                </a:lnTo>
                <a:lnTo>
                  <a:pt x="195" y="26"/>
                </a:lnTo>
                <a:lnTo>
                  <a:pt x="212" y="27"/>
                </a:lnTo>
                <a:lnTo>
                  <a:pt x="227" y="27"/>
                </a:lnTo>
                <a:lnTo>
                  <a:pt x="227" y="12"/>
                </a:lnTo>
                <a:lnTo>
                  <a:pt x="212" y="12"/>
                </a:lnTo>
                <a:lnTo>
                  <a:pt x="196" y="11"/>
                </a:lnTo>
                <a:lnTo>
                  <a:pt x="180" y="10"/>
                </a:lnTo>
                <a:lnTo>
                  <a:pt x="163" y="9"/>
                </a:lnTo>
                <a:lnTo>
                  <a:pt x="147" y="7"/>
                </a:lnTo>
                <a:lnTo>
                  <a:pt x="130" y="5"/>
                </a:lnTo>
                <a:lnTo>
                  <a:pt x="112" y="3"/>
                </a:lnTo>
                <a:lnTo>
                  <a:pt x="96" y="2"/>
                </a:lnTo>
                <a:lnTo>
                  <a:pt x="81" y="1"/>
                </a:lnTo>
                <a:lnTo>
                  <a:pt x="65" y="0"/>
                </a:lnTo>
                <a:lnTo>
                  <a:pt x="51" y="0"/>
                </a:lnTo>
                <a:lnTo>
                  <a:pt x="38" y="2"/>
                </a:lnTo>
                <a:lnTo>
                  <a:pt x="27" y="4"/>
                </a:lnTo>
                <a:lnTo>
                  <a:pt x="16" y="7"/>
                </a:lnTo>
                <a:lnTo>
                  <a:pt x="7" y="13"/>
                </a:lnTo>
                <a:lnTo>
                  <a:pt x="0" y="21"/>
                </a:lnTo>
                <a:lnTo>
                  <a:pt x="0" y="22"/>
                </a:lnTo>
                <a:lnTo>
                  <a:pt x="13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8" name="Freeform 60"/>
          <p:cNvSpPr>
            <a:spLocks/>
          </p:cNvSpPr>
          <p:nvPr/>
        </p:nvSpPr>
        <p:spPr bwMode="auto">
          <a:xfrm>
            <a:off x="1720850" y="4576763"/>
            <a:ext cx="74613" cy="79375"/>
          </a:xfrm>
          <a:custGeom>
            <a:avLst/>
            <a:gdLst>
              <a:gd name="T0" fmla="*/ 0 w 53"/>
              <a:gd name="T1" fmla="*/ 2147483647 h 57"/>
              <a:gd name="T2" fmla="*/ 0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2147483647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0 h 57"/>
              <a:gd name="T38" fmla="*/ 2147483647 w 53"/>
              <a:gd name="T39" fmla="*/ 0 h 57"/>
              <a:gd name="T40" fmla="*/ 0 w 53"/>
              <a:gd name="T41" fmla="*/ 2147483647 h 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"/>
              <a:gd name="T64" fmla="*/ 0 h 57"/>
              <a:gd name="T65" fmla="*/ 53 w 53"/>
              <a:gd name="T66" fmla="*/ 57 h 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" h="57">
                <a:moveTo>
                  <a:pt x="0" y="14"/>
                </a:moveTo>
                <a:lnTo>
                  <a:pt x="0" y="14"/>
                </a:lnTo>
                <a:lnTo>
                  <a:pt x="17" y="23"/>
                </a:lnTo>
                <a:lnTo>
                  <a:pt x="27" y="31"/>
                </a:lnTo>
                <a:lnTo>
                  <a:pt x="32" y="38"/>
                </a:lnTo>
                <a:lnTo>
                  <a:pt x="34" y="44"/>
                </a:lnTo>
                <a:lnTo>
                  <a:pt x="34" y="48"/>
                </a:lnTo>
                <a:lnTo>
                  <a:pt x="42" y="57"/>
                </a:lnTo>
                <a:lnTo>
                  <a:pt x="49" y="51"/>
                </a:lnTo>
                <a:lnTo>
                  <a:pt x="53" y="45"/>
                </a:lnTo>
                <a:lnTo>
                  <a:pt x="40" y="38"/>
                </a:lnTo>
                <a:lnTo>
                  <a:pt x="37" y="44"/>
                </a:lnTo>
                <a:lnTo>
                  <a:pt x="42" y="42"/>
                </a:lnTo>
                <a:lnTo>
                  <a:pt x="49" y="47"/>
                </a:lnTo>
                <a:lnTo>
                  <a:pt x="49" y="41"/>
                </a:lnTo>
                <a:lnTo>
                  <a:pt x="46" y="31"/>
                </a:lnTo>
                <a:lnTo>
                  <a:pt x="38" y="20"/>
                </a:lnTo>
                <a:lnTo>
                  <a:pt x="25" y="10"/>
                </a:lnTo>
                <a:lnTo>
                  <a:pt x="6" y="0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89" name="Freeform 61"/>
          <p:cNvSpPr>
            <a:spLocks/>
          </p:cNvSpPr>
          <p:nvPr/>
        </p:nvSpPr>
        <p:spPr bwMode="auto">
          <a:xfrm>
            <a:off x="1546225" y="4516438"/>
            <a:ext cx="182563" cy="79375"/>
          </a:xfrm>
          <a:custGeom>
            <a:avLst/>
            <a:gdLst>
              <a:gd name="T0" fmla="*/ 0 w 129"/>
              <a:gd name="T1" fmla="*/ 2147483647 h 56"/>
              <a:gd name="T2" fmla="*/ 0 w 129"/>
              <a:gd name="T3" fmla="*/ 2147483647 h 56"/>
              <a:gd name="T4" fmla="*/ 2147483647 w 129"/>
              <a:gd name="T5" fmla="*/ 2147483647 h 56"/>
              <a:gd name="T6" fmla="*/ 2147483647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2147483647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0 h 56"/>
              <a:gd name="T70" fmla="*/ 2147483647 w 129"/>
              <a:gd name="T71" fmla="*/ 0 h 56"/>
              <a:gd name="T72" fmla="*/ 0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"/>
              <a:gd name="T112" fmla="*/ 0 h 56"/>
              <a:gd name="T113" fmla="*/ 129 w 129"/>
              <a:gd name="T114" fmla="*/ 56 h 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" h="56">
                <a:moveTo>
                  <a:pt x="0" y="15"/>
                </a:moveTo>
                <a:lnTo>
                  <a:pt x="0" y="15"/>
                </a:lnTo>
                <a:lnTo>
                  <a:pt x="5" y="16"/>
                </a:lnTo>
                <a:lnTo>
                  <a:pt x="12" y="18"/>
                </a:lnTo>
                <a:lnTo>
                  <a:pt x="19" y="20"/>
                </a:lnTo>
                <a:lnTo>
                  <a:pt x="27" y="22"/>
                </a:lnTo>
                <a:lnTo>
                  <a:pt x="33" y="23"/>
                </a:lnTo>
                <a:lnTo>
                  <a:pt x="42" y="26"/>
                </a:lnTo>
                <a:lnTo>
                  <a:pt x="50" y="29"/>
                </a:lnTo>
                <a:lnTo>
                  <a:pt x="59" y="32"/>
                </a:lnTo>
                <a:lnTo>
                  <a:pt x="67" y="35"/>
                </a:lnTo>
                <a:lnTo>
                  <a:pt x="75" y="38"/>
                </a:lnTo>
                <a:lnTo>
                  <a:pt x="84" y="41"/>
                </a:lnTo>
                <a:lnTo>
                  <a:pt x="93" y="44"/>
                </a:lnTo>
                <a:lnTo>
                  <a:pt x="100" y="47"/>
                </a:lnTo>
                <a:lnTo>
                  <a:pt x="108" y="50"/>
                </a:lnTo>
                <a:lnTo>
                  <a:pt x="116" y="53"/>
                </a:lnTo>
                <a:lnTo>
                  <a:pt x="123" y="56"/>
                </a:lnTo>
                <a:lnTo>
                  <a:pt x="129" y="42"/>
                </a:lnTo>
                <a:lnTo>
                  <a:pt x="122" y="39"/>
                </a:lnTo>
                <a:lnTo>
                  <a:pt x="114" y="37"/>
                </a:lnTo>
                <a:lnTo>
                  <a:pt x="106" y="33"/>
                </a:lnTo>
                <a:lnTo>
                  <a:pt x="97" y="30"/>
                </a:lnTo>
                <a:lnTo>
                  <a:pt x="89" y="27"/>
                </a:lnTo>
                <a:lnTo>
                  <a:pt x="81" y="24"/>
                </a:lnTo>
                <a:lnTo>
                  <a:pt x="72" y="21"/>
                </a:lnTo>
                <a:lnTo>
                  <a:pt x="63" y="18"/>
                </a:lnTo>
                <a:lnTo>
                  <a:pt x="55" y="15"/>
                </a:lnTo>
                <a:lnTo>
                  <a:pt x="47" y="12"/>
                </a:lnTo>
                <a:lnTo>
                  <a:pt x="38" y="9"/>
                </a:lnTo>
                <a:lnTo>
                  <a:pt x="30" y="7"/>
                </a:lnTo>
                <a:lnTo>
                  <a:pt x="23" y="5"/>
                </a:lnTo>
                <a:lnTo>
                  <a:pt x="15" y="3"/>
                </a:lnTo>
                <a:lnTo>
                  <a:pt x="9" y="1"/>
                </a:lnTo>
                <a:lnTo>
                  <a:pt x="2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0" name="Freeform 62"/>
          <p:cNvSpPr>
            <a:spLocks/>
          </p:cNvSpPr>
          <p:nvPr/>
        </p:nvSpPr>
        <p:spPr bwMode="auto">
          <a:xfrm>
            <a:off x="827088" y="4494213"/>
            <a:ext cx="722312" cy="173037"/>
          </a:xfrm>
          <a:custGeom>
            <a:avLst/>
            <a:gdLst>
              <a:gd name="T0" fmla="*/ 2147483647 w 512"/>
              <a:gd name="T1" fmla="*/ 2147483647 h 122"/>
              <a:gd name="T2" fmla="*/ 2147483647 w 512"/>
              <a:gd name="T3" fmla="*/ 2147483647 h 122"/>
              <a:gd name="T4" fmla="*/ 2147483647 w 512"/>
              <a:gd name="T5" fmla="*/ 2147483647 h 122"/>
              <a:gd name="T6" fmla="*/ 2147483647 w 512"/>
              <a:gd name="T7" fmla="*/ 2147483647 h 122"/>
              <a:gd name="T8" fmla="*/ 2147483647 w 512"/>
              <a:gd name="T9" fmla="*/ 2147483647 h 122"/>
              <a:gd name="T10" fmla="*/ 2147483647 w 512"/>
              <a:gd name="T11" fmla="*/ 2147483647 h 122"/>
              <a:gd name="T12" fmla="*/ 2147483647 w 512"/>
              <a:gd name="T13" fmla="*/ 2147483647 h 122"/>
              <a:gd name="T14" fmla="*/ 2147483647 w 512"/>
              <a:gd name="T15" fmla="*/ 2147483647 h 122"/>
              <a:gd name="T16" fmla="*/ 2147483647 w 512"/>
              <a:gd name="T17" fmla="*/ 2147483647 h 122"/>
              <a:gd name="T18" fmla="*/ 2147483647 w 512"/>
              <a:gd name="T19" fmla="*/ 2147483647 h 122"/>
              <a:gd name="T20" fmla="*/ 2147483647 w 512"/>
              <a:gd name="T21" fmla="*/ 2147483647 h 122"/>
              <a:gd name="T22" fmla="*/ 2147483647 w 512"/>
              <a:gd name="T23" fmla="*/ 2147483647 h 122"/>
              <a:gd name="T24" fmla="*/ 2147483647 w 512"/>
              <a:gd name="T25" fmla="*/ 2147483647 h 122"/>
              <a:gd name="T26" fmla="*/ 2147483647 w 512"/>
              <a:gd name="T27" fmla="*/ 2147483647 h 122"/>
              <a:gd name="T28" fmla="*/ 2147483647 w 512"/>
              <a:gd name="T29" fmla="*/ 2147483647 h 122"/>
              <a:gd name="T30" fmla="*/ 2147483647 w 512"/>
              <a:gd name="T31" fmla="*/ 2147483647 h 122"/>
              <a:gd name="T32" fmla="*/ 2147483647 w 512"/>
              <a:gd name="T33" fmla="*/ 2147483647 h 122"/>
              <a:gd name="T34" fmla="*/ 2147483647 w 512"/>
              <a:gd name="T35" fmla="*/ 2147483647 h 122"/>
              <a:gd name="T36" fmla="*/ 2147483647 w 512"/>
              <a:gd name="T37" fmla="*/ 2147483647 h 122"/>
              <a:gd name="T38" fmla="*/ 2147483647 w 512"/>
              <a:gd name="T39" fmla="*/ 2147483647 h 122"/>
              <a:gd name="T40" fmla="*/ 2147483647 w 512"/>
              <a:gd name="T41" fmla="*/ 2147483647 h 122"/>
              <a:gd name="T42" fmla="*/ 2147483647 w 512"/>
              <a:gd name="T43" fmla="*/ 0 h 122"/>
              <a:gd name="T44" fmla="*/ 2147483647 w 512"/>
              <a:gd name="T45" fmla="*/ 2147483647 h 122"/>
              <a:gd name="T46" fmla="*/ 2147483647 w 512"/>
              <a:gd name="T47" fmla="*/ 2147483647 h 122"/>
              <a:gd name="T48" fmla="*/ 2147483647 w 512"/>
              <a:gd name="T49" fmla="*/ 2147483647 h 122"/>
              <a:gd name="T50" fmla="*/ 2147483647 w 512"/>
              <a:gd name="T51" fmla="*/ 2147483647 h 122"/>
              <a:gd name="T52" fmla="*/ 2147483647 w 512"/>
              <a:gd name="T53" fmla="*/ 2147483647 h 122"/>
              <a:gd name="T54" fmla="*/ 2147483647 w 512"/>
              <a:gd name="T55" fmla="*/ 2147483647 h 122"/>
              <a:gd name="T56" fmla="*/ 2147483647 w 512"/>
              <a:gd name="T57" fmla="*/ 2147483647 h 122"/>
              <a:gd name="T58" fmla="*/ 2147483647 w 512"/>
              <a:gd name="T59" fmla="*/ 2147483647 h 122"/>
              <a:gd name="T60" fmla="*/ 2147483647 w 512"/>
              <a:gd name="T61" fmla="*/ 2147483647 h 122"/>
              <a:gd name="T62" fmla="*/ 2147483647 w 512"/>
              <a:gd name="T63" fmla="*/ 2147483647 h 122"/>
              <a:gd name="T64" fmla="*/ 2147483647 w 512"/>
              <a:gd name="T65" fmla="*/ 2147483647 h 122"/>
              <a:gd name="T66" fmla="*/ 0 w 512"/>
              <a:gd name="T67" fmla="*/ 2147483647 h 122"/>
              <a:gd name="T68" fmla="*/ 0 w 512"/>
              <a:gd name="T69" fmla="*/ 2147483647 h 122"/>
              <a:gd name="T70" fmla="*/ 2147483647 w 512"/>
              <a:gd name="T71" fmla="*/ 2147483647 h 1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2"/>
              <a:gd name="T109" fmla="*/ 0 h 122"/>
              <a:gd name="T110" fmla="*/ 512 w 512"/>
              <a:gd name="T111" fmla="*/ 122 h 1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2" h="122">
                <a:moveTo>
                  <a:pt x="11" y="120"/>
                </a:moveTo>
                <a:lnTo>
                  <a:pt x="10" y="122"/>
                </a:lnTo>
                <a:lnTo>
                  <a:pt x="25" y="112"/>
                </a:lnTo>
                <a:lnTo>
                  <a:pt x="40" y="102"/>
                </a:lnTo>
                <a:lnTo>
                  <a:pt x="55" y="93"/>
                </a:lnTo>
                <a:lnTo>
                  <a:pt x="69" y="84"/>
                </a:lnTo>
                <a:lnTo>
                  <a:pt x="85" y="77"/>
                </a:lnTo>
                <a:lnTo>
                  <a:pt x="101" y="69"/>
                </a:lnTo>
                <a:lnTo>
                  <a:pt x="116" y="62"/>
                </a:lnTo>
                <a:lnTo>
                  <a:pt x="131" y="55"/>
                </a:lnTo>
                <a:lnTo>
                  <a:pt x="146" y="50"/>
                </a:lnTo>
                <a:lnTo>
                  <a:pt x="162" y="44"/>
                </a:lnTo>
                <a:lnTo>
                  <a:pt x="178" y="39"/>
                </a:lnTo>
                <a:lnTo>
                  <a:pt x="193" y="35"/>
                </a:lnTo>
                <a:lnTo>
                  <a:pt x="208" y="31"/>
                </a:lnTo>
                <a:lnTo>
                  <a:pt x="224" y="28"/>
                </a:lnTo>
                <a:lnTo>
                  <a:pt x="240" y="25"/>
                </a:lnTo>
                <a:lnTo>
                  <a:pt x="256" y="22"/>
                </a:lnTo>
                <a:lnTo>
                  <a:pt x="271" y="20"/>
                </a:lnTo>
                <a:lnTo>
                  <a:pt x="287" y="19"/>
                </a:lnTo>
                <a:lnTo>
                  <a:pt x="303" y="17"/>
                </a:lnTo>
                <a:lnTo>
                  <a:pt x="319" y="16"/>
                </a:lnTo>
                <a:lnTo>
                  <a:pt x="335" y="16"/>
                </a:lnTo>
                <a:lnTo>
                  <a:pt x="351" y="15"/>
                </a:lnTo>
                <a:lnTo>
                  <a:pt x="367" y="15"/>
                </a:lnTo>
                <a:lnTo>
                  <a:pt x="382" y="16"/>
                </a:lnTo>
                <a:lnTo>
                  <a:pt x="398" y="17"/>
                </a:lnTo>
                <a:lnTo>
                  <a:pt x="414" y="18"/>
                </a:lnTo>
                <a:lnTo>
                  <a:pt x="431" y="20"/>
                </a:lnTo>
                <a:lnTo>
                  <a:pt x="447" y="21"/>
                </a:lnTo>
                <a:lnTo>
                  <a:pt x="462" y="23"/>
                </a:lnTo>
                <a:lnTo>
                  <a:pt x="478" y="25"/>
                </a:lnTo>
                <a:lnTo>
                  <a:pt x="493" y="28"/>
                </a:lnTo>
                <a:lnTo>
                  <a:pt x="510" y="31"/>
                </a:lnTo>
                <a:lnTo>
                  <a:pt x="512" y="16"/>
                </a:lnTo>
                <a:lnTo>
                  <a:pt x="496" y="13"/>
                </a:lnTo>
                <a:lnTo>
                  <a:pt x="480" y="10"/>
                </a:lnTo>
                <a:lnTo>
                  <a:pt x="464" y="8"/>
                </a:lnTo>
                <a:lnTo>
                  <a:pt x="448" y="6"/>
                </a:lnTo>
                <a:lnTo>
                  <a:pt x="432" y="5"/>
                </a:lnTo>
                <a:lnTo>
                  <a:pt x="416" y="3"/>
                </a:lnTo>
                <a:lnTo>
                  <a:pt x="399" y="2"/>
                </a:lnTo>
                <a:lnTo>
                  <a:pt x="383" y="1"/>
                </a:lnTo>
                <a:lnTo>
                  <a:pt x="367" y="0"/>
                </a:lnTo>
                <a:lnTo>
                  <a:pt x="351" y="0"/>
                </a:lnTo>
                <a:lnTo>
                  <a:pt x="335" y="1"/>
                </a:lnTo>
                <a:lnTo>
                  <a:pt x="319" y="1"/>
                </a:lnTo>
                <a:lnTo>
                  <a:pt x="302" y="2"/>
                </a:lnTo>
                <a:lnTo>
                  <a:pt x="286" y="4"/>
                </a:lnTo>
                <a:lnTo>
                  <a:pt x="270" y="5"/>
                </a:lnTo>
                <a:lnTo>
                  <a:pt x="254" y="7"/>
                </a:lnTo>
                <a:lnTo>
                  <a:pt x="238" y="10"/>
                </a:lnTo>
                <a:lnTo>
                  <a:pt x="222" y="13"/>
                </a:lnTo>
                <a:lnTo>
                  <a:pt x="205" y="16"/>
                </a:lnTo>
                <a:lnTo>
                  <a:pt x="189" y="21"/>
                </a:lnTo>
                <a:lnTo>
                  <a:pt x="173" y="25"/>
                </a:lnTo>
                <a:lnTo>
                  <a:pt x="157" y="30"/>
                </a:lnTo>
                <a:lnTo>
                  <a:pt x="141" y="36"/>
                </a:lnTo>
                <a:lnTo>
                  <a:pt x="125" y="42"/>
                </a:lnTo>
                <a:lnTo>
                  <a:pt x="110" y="48"/>
                </a:lnTo>
                <a:lnTo>
                  <a:pt x="94" y="55"/>
                </a:lnTo>
                <a:lnTo>
                  <a:pt x="78" y="63"/>
                </a:lnTo>
                <a:lnTo>
                  <a:pt x="63" y="72"/>
                </a:lnTo>
                <a:lnTo>
                  <a:pt x="47" y="80"/>
                </a:lnTo>
                <a:lnTo>
                  <a:pt x="31" y="89"/>
                </a:lnTo>
                <a:lnTo>
                  <a:pt x="17" y="99"/>
                </a:lnTo>
                <a:lnTo>
                  <a:pt x="1" y="110"/>
                </a:lnTo>
                <a:lnTo>
                  <a:pt x="0" y="111"/>
                </a:lnTo>
                <a:lnTo>
                  <a:pt x="1" y="110"/>
                </a:lnTo>
                <a:lnTo>
                  <a:pt x="0" y="111"/>
                </a:lnTo>
                <a:lnTo>
                  <a:pt x="11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1" name="Freeform 63"/>
          <p:cNvSpPr>
            <a:spLocks/>
          </p:cNvSpPr>
          <p:nvPr/>
        </p:nvSpPr>
        <p:spPr bwMode="auto">
          <a:xfrm>
            <a:off x="781050" y="4651375"/>
            <a:ext cx="61913" cy="69850"/>
          </a:xfrm>
          <a:custGeom>
            <a:avLst/>
            <a:gdLst>
              <a:gd name="T0" fmla="*/ 2147483647 w 43"/>
              <a:gd name="T1" fmla="*/ 2147483647 h 50"/>
              <a:gd name="T2" fmla="*/ 2147483647 w 43"/>
              <a:gd name="T3" fmla="*/ 2147483647 h 50"/>
              <a:gd name="T4" fmla="*/ 2147483647 w 43"/>
              <a:gd name="T5" fmla="*/ 2147483647 h 50"/>
              <a:gd name="T6" fmla="*/ 2147483647 w 43"/>
              <a:gd name="T7" fmla="*/ 0 h 50"/>
              <a:gd name="T8" fmla="*/ 0 w 43"/>
              <a:gd name="T9" fmla="*/ 2147483647 h 50"/>
              <a:gd name="T10" fmla="*/ 0 w 43"/>
              <a:gd name="T11" fmla="*/ 2147483647 h 50"/>
              <a:gd name="T12" fmla="*/ 2147483647 w 43"/>
              <a:gd name="T13" fmla="*/ 2147483647 h 50"/>
              <a:gd name="T14" fmla="*/ 2147483647 w 43"/>
              <a:gd name="T15" fmla="*/ 2147483647 h 50"/>
              <a:gd name="T16" fmla="*/ 2147483647 w 43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"/>
              <a:gd name="T28" fmla="*/ 0 h 50"/>
              <a:gd name="T29" fmla="*/ 43 w 43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" h="50">
                <a:moveTo>
                  <a:pt x="11" y="50"/>
                </a:moveTo>
                <a:lnTo>
                  <a:pt x="11" y="50"/>
                </a:lnTo>
                <a:lnTo>
                  <a:pt x="43" y="9"/>
                </a:lnTo>
                <a:lnTo>
                  <a:pt x="32" y="0"/>
                </a:lnTo>
                <a:lnTo>
                  <a:pt x="0" y="41"/>
                </a:lnTo>
                <a:lnTo>
                  <a:pt x="11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2" name="Freeform 64"/>
          <p:cNvSpPr>
            <a:spLocks/>
          </p:cNvSpPr>
          <p:nvPr/>
        </p:nvSpPr>
        <p:spPr bwMode="auto">
          <a:xfrm>
            <a:off x="4592638" y="3271838"/>
            <a:ext cx="1636712" cy="481012"/>
          </a:xfrm>
          <a:custGeom>
            <a:avLst/>
            <a:gdLst>
              <a:gd name="T0" fmla="*/ 2147483647 w 1159"/>
              <a:gd name="T1" fmla="*/ 2147483647 h 341"/>
              <a:gd name="T2" fmla="*/ 2147483647 w 1159"/>
              <a:gd name="T3" fmla="*/ 2147483647 h 341"/>
              <a:gd name="T4" fmla="*/ 2147483647 w 1159"/>
              <a:gd name="T5" fmla="*/ 2147483647 h 341"/>
              <a:gd name="T6" fmla="*/ 2147483647 w 1159"/>
              <a:gd name="T7" fmla="*/ 2147483647 h 341"/>
              <a:gd name="T8" fmla="*/ 2147483647 w 1159"/>
              <a:gd name="T9" fmla="*/ 2147483647 h 341"/>
              <a:gd name="T10" fmla="*/ 2147483647 w 1159"/>
              <a:gd name="T11" fmla="*/ 2147483647 h 341"/>
              <a:gd name="T12" fmla="*/ 2147483647 w 1159"/>
              <a:gd name="T13" fmla="*/ 2147483647 h 341"/>
              <a:gd name="T14" fmla="*/ 2147483647 w 1159"/>
              <a:gd name="T15" fmla="*/ 2147483647 h 341"/>
              <a:gd name="T16" fmla="*/ 2147483647 w 1159"/>
              <a:gd name="T17" fmla="*/ 2147483647 h 341"/>
              <a:gd name="T18" fmla="*/ 2147483647 w 1159"/>
              <a:gd name="T19" fmla="*/ 2147483647 h 341"/>
              <a:gd name="T20" fmla="*/ 2147483647 w 1159"/>
              <a:gd name="T21" fmla="*/ 2147483647 h 341"/>
              <a:gd name="T22" fmla="*/ 2147483647 w 1159"/>
              <a:gd name="T23" fmla="*/ 2147483647 h 341"/>
              <a:gd name="T24" fmla="*/ 2147483647 w 1159"/>
              <a:gd name="T25" fmla="*/ 2147483647 h 341"/>
              <a:gd name="T26" fmla="*/ 2147483647 w 1159"/>
              <a:gd name="T27" fmla="*/ 2147483647 h 341"/>
              <a:gd name="T28" fmla="*/ 2147483647 w 1159"/>
              <a:gd name="T29" fmla="*/ 2147483647 h 341"/>
              <a:gd name="T30" fmla="*/ 2147483647 w 1159"/>
              <a:gd name="T31" fmla="*/ 2147483647 h 341"/>
              <a:gd name="T32" fmla="*/ 0 w 1159"/>
              <a:gd name="T33" fmla="*/ 0 h 341"/>
              <a:gd name="T34" fmla="*/ 2147483647 w 1159"/>
              <a:gd name="T35" fmla="*/ 2147483647 h 341"/>
              <a:gd name="T36" fmla="*/ 2147483647 w 1159"/>
              <a:gd name="T37" fmla="*/ 2147483647 h 341"/>
              <a:gd name="T38" fmla="*/ 2147483647 w 1159"/>
              <a:gd name="T39" fmla="*/ 2147483647 h 341"/>
              <a:gd name="T40" fmla="*/ 2147483647 w 1159"/>
              <a:gd name="T41" fmla="*/ 2147483647 h 341"/>
              <a:gd name="T42" fmla="*/ 2147483647 w 1159"/>
              <a:gd name="T43" fmla="*/ 2147483647 h 341"/>
              <a:gd name="T44" fmla="*/ 2147483647 w 1159"/>
              <a:gd name="T45" fmla="*/ 2147483647 h 341"/>
              <a:gd name="T46" fmla="*/ 2147483647 w 1159"/>
              <a:gd name="T47" fmla="*/ 2147483647 h 341"/>
              <a:gd name="T48" fmla="*/ 2147483647 w 1159"/>
              <a:gd name="T49" fmla="*/ 2147483647 h 341"/>
              <a:gd name="T50" fmla="*/ 2147483647 w 1159"/>
              <a:gd name="T51" fmla="*/ 2147483647 h 341"/>
              <a:gd name="T52" fmla="*/ 2147483647 w 1159"/>
              <a:gd name="T53" fmla="*/ 2147483647 h 341"/>
              <a:gd name="T54" fmla="*/ 2147483647 w 1159"/>
              <a:gd name="T55" fmla="*/ 2147483647 h 341"/>
              <a:gd name="T56" fmla="*/ 2147483647 w 1159"/>
              <a:gd name="T57" fmla="*/ 2147483647 h 341"/>
              <a:gd name="T58" fmla="*/ 2147483647 w 1159"/>
              <a:gd name="T59" fmla="*/ 2147483647 h 341"/>
              <a:gd name="T60" fmla="*/ 2147483647 w 1159"/>
              <a:gd name="T61" fmla="*/ 2147483647 h 341"/>
              <a:gd name="T62" fmla="*/ 2147483647 w 1159"/>
              <a:gd name="T63" fmla="*/ 2147483647 h 341"/>
              <a:gd name="T64" fmla="*/ 2147483647 w 1159"/>
              <a:gd name="T65" fmla="*/ 2147483647 h 341"/>
              <a:gd name="T66" fmla="*/ 2147483647 w 1159"/>
              <a:gd name="T67" fmla="*/ 2147483647 h 3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59"/>
              <a:gd name="T103" fmla="*/ 0 h 341"/>
              <a:gd name="T104" fmla="*/ 1159 w 1159"/>
              <a:gd name="T105" fmla="*/ 341 h 3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59" h="341">
                <a:moveTo>
                  <a:pt x="1159" y="341"/>
                </a:moveTo>
                <a:lnTo>
                  <a:pt x="1159" y="341"/>
                </a:lnTo>
                <a:lnTo>
                  <a:pt x="1157" y="322"/>
                </a:lnTo>
                <a:lnTo>
                  <a:pt x="1153" y="303"/>
                </a:lnTo>
                <a:lnTo>
                  <a:pt x="1144" y="284"/>
                </a:lnTo>
                <a:lnTo>
                  <a:pt x="1133" y="267"/>
                </a:lnTo>
                <a:lnTo>
                  <a:pt x="1119" y="250"/>
                </a:lnTo>
                <a:lnTo>
                  <a:pt x="1103" y="234"/>
                </a:lnTo>
                <a:lnTo>
                  <a:pt x="1084" y="218"/>
                </a:lnTo>
                <a:lnTo>
                  <a:pt x="1063" y="203"/>
                </a:lnTo>
                <a:lnTo>
                  <a:pt x="1039" y="187"/>
                </a:lnTo>
                <a:lnTo>
                  <a:pt x="1013" y="173"/>
                </a:lnTo>
                <a:lnTo>
                  <a:pt x="985" y="159"/>
                </a:lnTo>
                <a:lnTo>
                  <a:pt x="955" y="146"/>
                </a:lnTo>
                <a:lnTo>
                  <a:pt x="922" y="133"/>
                </a:lnTo>
                <a:lnTo>
                  <a:pt x="888" y="120"/>
                </a:lnTo>
                <a:lnTo>
                  <a:pt x="851" y="108"/>
                </a:lnTo>
                <a:lnTo>
                  <a:pt x="813" y="97"/>
                </a:lnTo>
                <a:lnTo>
                  <a:pt x="773" y="86"/>
                </a:lnTo>
                <a:lnTo>
                  <a:pt x="731" y="75"/>
                </a:lnTo>
                <a:lnTo>
                  <a:pt x="687" y="65"/>
                </a:lnTo>
                <a:lnTo>
                  <a:pt x="642" y="56"/>
                </a:lnTo>
                <a:lnTo>
                  <a:pt x="596" y="47"/>
                </a:lnTo>
                <a:lnTo>
                  <a:pt x="547" y="40"/>
                </a:lnTo>
                <a:lnTo>
                  <a:pt x="497" y="32"/>
                </a:lnTo>
                <a:lnTo>
                  <a:pt x="447" y="26"/>
                </a:lnTo>
                <a:lnTo>
                  <a:pt x="394" y="20"/>
                </a:lnTo>
                <a:lnTo>
                  <a:pt x="341" y="15"/>
                </a:lnTo>
                <a:lnTo>
                  <a:pt x="287" y="10"/>
                </a:lnTo>
                <a:lnTo>
                  <a:pt x="231" y="7"/>
                </a:lnTo>
                <a:lnTo>
                  <a:pt x="174" y="4"/>
                </a:lnTo>
                <a:lnTo>
                  <a:pt x="117" y="2"/>
                </a:lnTo>
                <a:lnTo>
                  <a:pt x="58" y="0"/>
                </a:lnTo>
                <a:lnTo>
                  <a:pt x="0" y="0"/>
                </a:lnTo>
                <a:lnTo>
                  <a:pt x="0" y="26"/>
                </a:lnTo>
                <a:lnTo>
                  <a:pt x="58" y="27"/>
                </a:lnTo>
                <a:lnTo>
                  <a:pt x="116" y="28"/>
                </a:lnTo>
                <a:lnTo>
                  <a:pt x="173" y="30"/>
                </a:lnTo>
                <a:lnTo>
                  <a:pt x="229" y="33"/>
                </a:lnTo>
                <a:lnTo>
                  <a:pt x="284" y="37"/>
                </a:lnTo>
                <a:lnTo>
                  <a:pt x="339" y="41"/>
                </a:lnTo>
                <a:lnTo>
                  <a:pt x="392" y="46"/>
                </a:lnTo>
                <a:lnTo>
                  <a:pt x="443" y="52"/>
                </a:lnTo>
                <a:lnTo>
                  <a:pt x="494" y="59"/>
                </a:lnTo>
                <a:lnTo>
                  <a:pt x="543" y="66"/>
                </a:lnTo>
                <a:lnTo>
                  <a:pt x="591" y="74"/>
                </a:lnTo>
                <a:lnTo>
                  <a:pt x="637" y="82"/>
                </a:lnTo>
                <a:lnTo>
                  <a:pt x="682" y="91"/>
                </a:lnTo>
                <a:lnTo>
                  <a:pt x="725" y="101"/>
                </a:lnTo>
                <a:lnTo>
                  <a:pt x="766" y="111"/>
                </a:lnTo>
                <a:lnTo>
                  <a:pt x="806" y="122"/>
                </a:lnTo>
                <a:lnTo>
                  <a:pt x="843" y="133"/>
                </a:lnTo>
                <a:lnTo>
                  <a:pt x="880" y="145"/>
                </a:lnTo>
                <a:lnTo>
                  <a:pt x="913" y="157"/>
                </a:lnTo>
                <a:lnTo>
                  <a:pt x="944" y="170"/>
                </a:lnTo>
                <a:lnTo>
                  <a:pt x="974" y="183"/>
                </a:lnTo>
                <a:lnTo>
                  <a:pt x="1001" y="196"/>
                </a:lnTo>
                <a:lnTo>
                  <a:pt x="1025" y="210"/>
                </a:lnTo>
                <a:lnTo>
                  <a:pt x="1048" y="224"/>
                </a:lnTo>
                <a:lnTo>
                  <a:pt x="1068" y="238"/>
                </a:lnTo>
                <a:lnTo>
                  <a:pt x="1085" y="253"/>
                </a:lnTo>
                <a:lnTo>
                  <a:pt x="1100" y="268"/>
                </a:lnTo>
                <a:lnTo>
                  <a:pt x="1111" y="282"/>
                </a:lnTo>
                <a:lnTo>
                  <a:pt x="1121" y="297"/>
                </a:lnTo>
                <a:lnTo>
                  <a:pt x="1127" y="311"/>
                </a:lnTo>
                <a:lnTo>
                  <a:pt x="1131" y="326"/>
                </a:lnTo>
                <a:lnTo>
                  <a:pt x="1133" y="341"/>
                </a:lnTo>
                <a:lnTo>
                  <a:pt x="1159" y="3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3" name="Freeform 65"/>
          <p:cNvSpPr>
            <a:spLocks/>
          </p:cNvSpPr>
          <p:nvPr/>
        </p:nvSpPr>
        <p:spPr bwMode="auto">
          <a:xfrm>
            <a:off x="4592638" y="3752850"/>
            <a:ext cx="1636712" cy="481013"/>
          </a:xfrm>
          <a:custGeom>
            <a:avLst/>
            <a:gdLst>
              <a:gd name="T0" fmla="*/ 0 w 1159"/>
              <a:gd name="T1" fmla="*/ 2147483647 h 340"/>
              <a:gd name="T2" fmla="*/ 2147483647 w 1159"/>
              <a:gd name="T3" fmla="*/ 2147483647 h 340"/>
              <a:gd name="T4" fmla="*/ 2147483647 w 1159"/>
              <a:gd name="T5" fmla="*/ 2147483647 h 340"/>
              <a:gd name="T6" fmla="*/ 2147483647 w 1159"/>
              <a:gd name="T7" fmla="*/ 2147483647 h 340"/>
              <a:gd name="T8" fmla="*/ 2147483647 w 1159"/>
              <a:gd name="T9" fmla="*/ 2147483647 h 340"/>
              <a:gd name="T10" fmla="*/ 2147483647 w 1159"/>
              <a:gd name="T11" fmla="*/ 2147483647 h 340"/>
              <a:gd name="T12" fmla="*/ 2147483647 w 1159"/>
              <a:gd name="T13" fmla="*/ 2147483647 h 340"/>
              <a:gd name="T14" fmla="*/ 2147483647 w 1159"/>
              <a:gd name="T15" fmla="*/ 2147483647 h 340"/>
              <a:gd name="T16" fmla="*/ 2147483647 w 1159"/>
              <a:gd name="T17" fmla="*/ 2147483647 h 340"/>
              <a:gd name="T18" fmla="*/ 2147483647 w 1159"/>
              <a:gd name="T19" fmla="*/ 2147483647 h 340"/>
              <a:gd name="T20" fmla="*/ 2147483647 w 1159"/>
              <a:gd name="T21" fmla="*/ 2147483647 h 340"/>
              <a:gd name="T22" fmla="*/ 2147483647 w 1159"/>
              <a:gd name="T23" fmla="*/ 2147483647 h 340"/>
              <a:gd name="T24" fmla="*/ 2147483647 w 1159"/>
              <a:gd name="T25" fmla="*/ 2147483647 h 340"/>
              <a:gd name="T26" fmla="*/ 2147483647 w 1159"/>
              <a:gd name="T27" fmla="*/ 2147483647 h 340"/>
              <a:gd name="T28" fmla="*/ 2147483647 w 1159"/>
              <a:gd name="T29" fmla="*/ 2147483647 h 340"/>
              <a:gd name="T30" fmla="*/ 2147483647 w 1159"/>
              <a:gd name="T31" fmla="*/ 2147483647 h 340"/>
              <a:gd name="T32" fmla="*/ 2147483647 w 1159"/>
              <a:gd name="T33" fmla="*/ 0 h 340"/>
              <a:gd name="T34" fmla="*/ 2147483647 w 1159"/>
              <a:gd name="T35" fmla="*/ 2147483647 h 340"/>
              <a:gd name="T36" fmla="*/ 2147483647 w 1159"/>
              <a:gd name="T37" fmla="*/ 2147483647 h 340"/>
              <a:gd name="T38" fmla="*/ 2147483647 w 1159"/>
              <a:gd name="T39" fmla="*/ 2147483647 h 340"/>
              <a:gd name="T40" fmla="*/ 2147483647 w 1159"/>
              <a:gd name="T41" fmla="*/ 2147483647 h 340"/>
              <a:gd name="T42" fmla="*/ 2147483647 w 1159"/>
              <a:gd name="T43" fmla="*/ 2147483647 h 340"/>
              <a:gd name="T44" fmla="*/ 2147483647 w 1159"/>
              <a:gd name="T45" fmla="*/ 2147483647 h 340"/>
              <a:gd name="T46" fmla="*/ 2147483647 w 1159"/>
              <a:gd name="T47" fmla="*/ 2147483647 h 340"/>
              <a:gd name="T48" fmla="*/ 2147483647 w 1159"/>
              <a:gd name="T49" fmla="*/ 2147483647 h 340"/>
              <a:gd name="T50" fmla="*/ 2147483647 w 1159"/>
              <a:gd name="T51" fmla="*/ 2147483647 h 340"/>
              <a:gd name="T52" fmla="*/ 2147483647 w 1159"/>
              <a:gd name="T53" fmla="*/ 2147483647 h 340"/>
              <a:gd name="T54" fmla="*/ 2147483647 w 1159"/>
              <a:gd name="T55" fmla="*/ 2147483647 h 340"/>
              <a:gd name="T56" fmla="*/ 2147483647 w 1159"/>
              <a:gd name="T57" fmla="*/ 2147483647 h 340"/>
              <a:gd name="T58" fmla="*/ 2147483647 w 1159"/>
              <a:gd name="T59" fmla="*/ 2147483647 h 340"/>
              <a:gd name="T60" fmla="*/ 2147483647 w 1159"/>
              <a:gd name="T61" fmla="*/ 2147483647 h 340"/>
              <a:gd name="T62" fmla="*/ 2147483647 w 1159"/>
              <a:gd name="T63" fmla="*/ 2147483647 h 340"/>
              <a:gd name="T64" fmla="*/ 2147483647 w 1159"/>
              <a:gd name="T65" fmla="*/ 2147483647 h 340"/>
              <a:gd name="T66" fmla="*/ 0 w 1159"/>
              <a:gd name="T67" fmla="*/ 2147483647 h 3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59"/>
              <a:gd name="T103" fmla="*/ 0 h 340"/>
              <a:gd name="T104" fmla="*/ 1159 w 1159"/>
              <a:gd name="T105" fmla="*/ 340 h 3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59" h="340">
                <a:moveTo>
                  <a:pt x="0" y="340"/>
                </a:moveTo>
                <a:lnTo>
                  <a:pt x="0" y="340"/>
                </a:lnTo>
                <a:lnTo>
                  <a:pt x="58" y="340"/>
                </a:lnTo>
                <a:lnTo>
                  <a:pt x="117" y="338"/>
                </a:lnTo>
                <a:lnTo>
                  <a:pt x="174" y="336"/>
                </a:lnTo>
                <a:lnTo>
                  <a:pt x="231" y="333"/>
                </a:lnTo>
                <a:lnTo>
                  <a:pt x="287" y="330"/>
                </a:lnTo>
                <a:lnTo>
                  <a:pt x="341" y="325"/>
                </a:lnTo>
                <a:lnTo>
                  <a:pt x="394" y="320"/>
                </a:lnTo>
                <a:lnTo>
                  <a:pt x="447" y="314"/>
                </a:lnTo>
                <a:lnTo>
                  <a:pt x="497" y="308"/>
                </a:lnTo>
                <a:lnTo>
                  <a:pt x="547" y="300"/>
                </a:lnTo>
                <a:lnTo>
                  <a:pt x="596" y="293"/>
                </a:lnTo>
                <a:lnTo>
                  <a:pt x="642" y="284"/>
                </a:lnTo>
                <a:lnTo>
                  <a:pt x="687" y="275"/>
                </a:lnTo>
                <a:lnTo>
                  <a:pt x="731" y="265"/>
                </a:lnTo>
                <a:lnTo>
                  <a:pt x="773" y="254"/>
                </a:lnTo>
                <a:lnTo>
                  <a:pt x="813" y="243"/>
                </a:lnTo>
                <a:lnTo>
                  <a:pt x="851" y="233"/>
                </a:lnTo>
                <a:lnTo>
                  <a:pt x="888" y="220"/>
                </a:lnTo>
                <a:lnTo>
                  <a:pt x="922" y="208"/>
                </a:lnTo>
                <a:lnTo>
                  <a:pt x="955" y="194"/>
                </a:lnTo>
                <a:lnTo>
                  <a:pt x="985" y="181"/>
                </a:lnTo>
                <a:lnTo>
                  <a:pt x="1013" y="167"/>
                </a:lnTo>
                <a:lnTo>
                  <a:pt x="1039" y="153"/>
                </a:lnTo>
                <a:lnTo>
                  <a:pt x="1063" y="138"/>
                </a:lnTo>
                <a:lnTo>
                  <a:pt x="1084" y="122"/>
                </a:lnTo>
                <a:lnTo>
                  <a:pt x="1103" y="107"/>
                </a:lnTo>
                <a:lnTo>
                  <a:pt x="1119" y="90"/>
                </a:lnTo>
                <a:lnTo>
                  <a:pt x="1133" y="73"/>
                </a:lnTo>
                <a:lnTo>
                  <a:pt x="1144" y="56"/>
                </a:lnTo>
                <a:lnTo>
                  <a:pt x="1153" y="38"/>
                </a:lnTo>
                <a:lnTo>
                  <a:pt x="1157" y="19"/>
                </a:lnTo>
                <a:lnTo>
                  <a:pt x="1159" y="0"/>
                </a:lnTo>
                <a:lnTo>
                  <a:pt x="1133" y="0"/>
                </a:lnTo>
                <a:lnTo>
                  <a:pt x="1131" y="14"/>
                </a:lnTo>
                <a:lnTo>
                  <a:pt x="1127" y="29"/>
                </a:lnTo>
                <a:lnTo>
                  <a:pt x="1121" y="43"/>
                </a:lnTo>
                <a:lnTo>
                  <a:pt x="1111" y="58"/>
                </a:lnTo>
                <a:lnTo>
                  <a:pt x="1100" y="73"/>
                </a:lnTo>
                <a:lnTo>
                  <a:pt x="1085" y="87"/>
                </a:lnTo>
                <a:lnTo>
                  <a:pt x="1068" y="102"/>
                </a:lnTo>
                <a:lnTo>
                  <a:pt x="1048" y="116"/>
                </a:lnTo>
                <a:lnTo>
                  <a:pt x="1025" y="130"/>
                </a:lnTo>
                <a:lnTo>
                  <a:pt x="1001" y="144"/>
                </a:lnTo>
                <a:lnTo>
                  <a:pt x="974" y="157"/>
                </a:lnTo>
                <a:lnTo>
                  <a:pt x="944" y="170"/>
                </a:lnTo>
                <a:lnTo>
                  <a:pt x="913" y="184"/>
                </a:lnTo>
                <a:lnTo>
                  <a:pt x="880" y="195"/>
                </a:lnTo>
                <a:lnTo>
                  <a:pt x="843" y="207"/>
                </a:lnTo>
                <a:lnTo>
                  <a:pt x="806" y="218"/>
                </a:lnTo>
                <a:lnTo>
                  <a:pt x="766" y="229"/>
                </a:lnTo>
                <a:lnTo>
                  <a:pt x="725" y="239"/>
                </a:lnTo>
                <a:lnTo>
                  <a:pt x="682" y="249"/>
                </a:lnTo>
                <a:lnTo>
                  <a:pt x="637" y="258"/>
                </a:lnTo>
                <a:lnTo>
                  <a:pt x="591" y="266"/>
                </a:lnTo>
                <a:lnTo>
                  <a:pt x="543" y="274"/>
                </a:lnTo>
                <a:lnTo>
                  <a:pt x="494" y="281"/>
                </a:lnTo>
                <a:lnTo>
                  <a:pt x="443" y="288"/>
                </a:lnTo>
                <a:lnTo>
                  <a:pt x="392" y="294"/>
                </a:lnTo>
                <a:lnTo>
                  <a:pt x="339" y="299"/>
                </a:lnTo>
                <a:lnTo>
                  <a:pt x="284" y="303"/>
                </a:lnTo>
                <a:lnTo>
                  <a:pt x="229" y="307"/>
                </a:lnTo>
                <a:lnTo>
                  <a:pt x="173" y="310"/>
                </a:lnTo>
                <a:lnTo>
                  <a:pt x="116" y="312"/>
                </a:lnTo>
                <a:lnTo>
                  <a:pt x="58" y="313"/>
                </a:lnTo>
                <a:lnTo>
                  <a:pt x="0" y="314"/>
                </a:lnTo>
                <a:lnTo>
                  <a:pt x="0" y="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4" name="Freeform 66"/>
          <p:cNvSpPr>
            <a:spLocks/>
          </p:cNvSpPr>
          <p:nvPr/>
        </p:nvSpPr>
        <p:spPr bwMode="auto">
          <a:xfrm>
            <a:off x="2955925" y="3752850"/>
            <a:ext cx="1636713" cy="481013"/>
          </a:xfrm>
          <a:custGeom>
            <a:avLst/>
            <a:gdLst>
              <a:gd name="T0" fmla="*/ 0 w 1160"/>
              <a:gd name="T1" fmla="*/ 0 h 340"/>
              <a:gd name="T2" fmla="*/ 2147483647 w 1160"/>
              <a:gd name="T3" fmla="*/ 2147483647 h 340"/>
              <a:gd name="T4" fmla="*/ 2147483647 w 1160"/>
              <a:gd name="T5" fmla="*/ 2147483647 h 340"/>
              <a:gd name="T6" fmla="*/ 2147483647 w 1160"/>
              <a:gd name="T7" fmla="*/ 2147483647 h 340"/>
              <a:gd name="T8" fmla="*/ 2147483647 w 1160"/>
              <a:gd name="T9" fmla="*/ 2147483647 h 340"/>
              <a:gd name="T10" fmla="*/ 2147483647 w 1160"/>
              <a:gd name="T11" fmla="*/ 2147483647 h 340"/>
              <a:gd name="T12" fmla="*/ 2147483647 w 1160"/>
              <a:gd name="T13" fmla="*/ 2147483647 h 340"/>
              <a:gd name="T14" fmla="*/ 2147483647 w 1160"/>
              <a:gd name="T15" fmla="*/ 2147483647 h 340"/>
              <a:gd name="T16" fmla="*/ 2147483647 w 1160"/>
              <a:gd name="T17" fmla="*/ 2147483647 h 340"/>
              <a:gd name="T18" fmla="*/ 2147483647 w 1160"/>
              <a:gd name="T19" fmla="*/ 2147483647 h 340"/>
              <a:gd name="T20" fmla="*/ 2147483647 w 1160"/>
              <a:gd name="T21" fmla="*/ 2147483647 h 340"/>
              <a:gd name="T22" fmla="*/ 2147483647 w 1160"/>
              <a:gd name="T23" fmla="*/ 2147483647 h 340"/>
              <a:gd name="T24" fmla="*/ 2147483647 w 1160"/>
              <a:gd name="T25" fmla="*/ 2147483647 h 340"/>
              <a:gd name="T26" fmla="*/ 2147483647 w 1160"/>
              <a:gd name="T27" fmla="*/ 2147483647 h 340"/>
              <a:gd name="T28" fmla="*/ 2147483647 w 1160"/>
              <a:gd name="T29" fmla="*/ 2147483647 h 340"/>
              <a:gd name="T30" fmla="*/ 2147483647 w 1160"/>
              <a:gd name="T31" fmla="*/ 2147483647 h 340"/>
              <a:gd name="T32" fmla="*/ 2147483647 w 1160"/>
              <a:gd name="T33" fmla="*/ 2147483647 h 340"/>
              <a:gd name="T34" fmla="*/ 2147483647 w 1160"/>
              <a:gd name="T35" fmla="*/ 2147483647 h 340"/>
              <a:gd name="T36" fmla="*/ 2147483647 w 1160"/>
              <a:gd name="T37" fmla="*/ 2147483647 h 340"/>
              <a:gd name="T38" fmla="*/ 2147483647 w 1160"/>
              <a:gd name="T39" fmla="*/ 2147483647 h 340"/>
              <a:gd name="T40" fmla="*/ 2147483647 w 1160"/>
              <a:gd name="T41" fmla="*/ 2147483647 h 340"/>
              <a:gd name="T42" fmla="*/ 2147483647 w 1160"/>
              <a:gd name="T43" fmla="*/ 2147483647 h 340"/>
              <a:gd name="T44" fmla="*/ 2147483647 w 1160"/>
              <a:gd name="T45" fmla="*/ 2147483647 h 340"/>
              <a:gd name="T46" fmla="*/ 2147483647 w 1160"/>
              <a:gd name="T47" fmla="*/ 2147483647 h 340"/>
              <a:gd name="T48" fmla="*/ 2147483647 w 1160"/>
              <a:gd name="T49" fmla="*/ 2147483647 h 340"/>
              <a:gd name="T50" fmla="*/ 2147483647 w 1160"/>
              <a:gd name="T51" fmla="*/ 2147483647 h 340"/>
              <a:gd name="T52" fmla="*/ 2147483647 w 1160"/>
              <a:gd name="T53" fmla="*/ 2147483647 h 340"/>
              <a:gd name="T54" fmla="*/ 2147483647 w 1160"/>
              <a:gd name="T55" fmla="*/ 2147483647 h 340"/>
              <a:gd name="T56" fmla="*/ 2147483647 w 1160"/>
              <a:gd name="T57" fmla="*/ 2147483647 h 340"/>
              <a:gd name="T58" fmla="*/ 2147483647 w 1160"/>
              <a:gd name="T59" fmla="*/ 2147483647 h 340"/>
              <a:gd name="T60" fmla="*/ 2147483647 w 1160"/>
              <a:gd name="T61" fmla="*/ 2147483647 h 340"/>
              <a:gd name="T62" fmla="*/ 2147483647 w 1160"/>
              <a:gd name="T63" fmla="*/ 2147483647 h 340"/>
              <a:gd name="T64" fmla="*/ 2147483647 w 1160"/>
              <a:gd name="T65" fmla="*/ 2147483647 h 340"/>
              <a:gd name="T66" fmla="*/ 2147483647 w 1160"/>
              <a:gd name="T67" fmla="*/ 0 h 3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0"/>
              <a:gd name="T103" fmla="*/ 0 h 340"/>
              <a:gd name="T104" fmla="*/ 1160 w 1160"/>
              <a:gd name="T105" fmla="*/ 340 h 3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0" h="340">
                <a:moveTo>
                  <a:pt x="0" y="0"/>
                </a:moveTo>
                <a:lnTo>
                  <a:pt x="0" y="0"/>
                </a:lnTo>
                <a:lnTo>
                  <a:pt x="2" y="19"/>
                </a:lnTo>
                <a:lnTo>
                  <a:pt x="7" y="38"/>
                </a:lnTo>
                <a:lnTo>
                  <a:pt x="15" y="56"/>
                </a:lnTo>
                <a:lnTo>
                  <a:pt x="26" y="73"/>
                </a:lnTo>
                <a:lnTo>
                  <a:pt x="40" y="90"/>
                </a:lnTo>
                <a:lnTo>
                  <a:pt x="57" y="107"/>
                </a:lnTo>
                <a:lnTo>
                  <a:pt x="75" y="122"/>
                </a:lnTo>
                <a:lnTo>
                  <a:pt x="97" y="138"/>
                </a:lnTo>
                <a:lnTo>
                  <a:pt x="120" y="153"/>
                </a:lnTo>
                <a:lnTo>
                  <a:pt x="146" y="167"/>
                </a:lnTo>
                <a:lnTo>
                  <a:pt x="174" y="181"/>
                </a:lnTo>
                <a:lnTo>
                  <a:pt x="205" y="194"/>
                </a:lnTo>
                <a:lnTo>
                  <a:pt x="237" y="208"/>
                </a:lnTo>
                <a:lnTo>
                  <a:pt x="272" y="220"/>
                </a:lnTo>
                <a:lnTo>
                  <a:pt x="308" y="233"/>
                </a:lnTo>
                <a:lnTo>
                  <a:pt x="346" y="243"/>
                </a:lnTo>
                <a:lnTo>
                  <a:pt x="386" y="254"/>
                </a:lnTo>
                <a:lnTo>
                  <a:pt x="428" y="265"/>
                </a:lnTo>
                <a:lnTo>
                  <a:pt x="472" y="275"/>
                </a:lnTo>
                <a:lnTo>
                  <a:pt x="518" y="284"/>
                </a:lnTo>
                <a:lnTo>
                  <a:pt x="564" y="293"/>
                </a:lnTo>
                <a:lnTo>
                  <a:pt x="613" y="300"/>
                </a:lnTo>
                <a:lnTo>
                  <a:pt x="662" y="308"/>
                </a:lnTo>
                <a:lnTo>
                  <a:pt x="713" y="314"/>
                </a:lnTo>
                <a:lnTo>
                  <a:pt x="765" y="320"/>
                </a:lnTo>
                <a:lnTo>
                  <a:pt x="818" y="325"/>
                </a:lnTo>
                <a:lnTo>
                  <a:pt x="873" y="330"/>
                </a:lnTo>
                <a:lnTo>
                  <a:pt x="929" y="333"/>
                </a:lnTo>
                <a:lnTo>
                  <a:pt x="985" y="336"/>
                </a:lnTo>
                <a:lnTo>
                  <a:pt x="1042" y="338"/>
                </a:lnTo>
                <a:lnTo>
                  <a:pt x="1101" y="340"/>
                </a:lnTo>
                <a:lnTo>
                  <a:pt x="1160" y="340"/>
                </a:lnTo>
                <a:lnTo>
                  <a:pt x="1160" y="314"/>
                </a:lnTo>
                <a:lnTo>
                  <a:pt x="1101" y="313"/>
                </a:lnTo>
                <a:lnTo>
                  <a:pt x="1043" y="312"/>
                </a:lnTo>
                <a:lnTo>
                  <a:pt x="986" y="310"/>
                </a:lnTo>
                <a:lnTo>
                  <a:pt x="930" y="307"/>
                </a:lnTo>
                <a:lnTo>
                  <a:pt x="875" y="303"/>
                </a:lnTo>
                <a:lnTo>
                  <a:pt x="820" y="299"/>
                </a:lnTo>
                <a:lnTo>
                  <a:pt x="767" y="294"/>
                </a:lnTo>
                <a:lnTo>
                  <a:pt x="716" y="288"/>
                </a:lnTo>
                <a:lnTo>
                  <a:pt x="666" y="281"/>
                </a:lnTo>
                <a:lnTo>
                  <a:pt x="616" y="274"/>
                </a:lnTo>
                <a:lnTo>
                  <a:pt x="568" y="266"/>
                </a:lnTo>
                <a:lnTo>
                  <a:pt x="522" y="258"/>
                </a:lnTo>
                <a:lnTo>
                  <a:pt x="478" y="249"/>
                </a:lnTo>
                <a:lnTo>
                  <a:pt x="434" y="239"/>
                </a:lnTo>
                <a:lnTo>
                  <a:pt x="393" y="229"/>
                </a:lnTo>
                <a:lnTo>
                  <a:pt x="353" y="218"/>
                </a:lnTo>
                <a:lnTo>
                  <a:pt x="316" y="207"/>
                </a:lnTo>
                <a:lnTo>
                  <a:pt x="280" y="195"/>
                </a:lnTo>
                <a:lnTo>
                  <a:pt x="246" y="184"/>
                </a:lnTo>
                <a:lnTo>
                  <a:pt x="215" y="170"/>
                </a:lnTo>
                <a:lnTo>
                  <a:pt x="186" y="157"/>
                </a:lnTo>
                <a:lnTo>
                  <a:pt x="159" y="144"/>
                </a:lnTo>
                <a:lnTo>
                  <a:pt x="134" y="130"/>
                </a:lnTo>
                <a:lnTo>
                  <a:pt x="111" y="116"/>
                </a:lnTo>
                <a:lnTo>
                  <a:pt x="91" y="102"/>
                </a:lnTo>
                <a:lnTo>
                  <a:pt x="74" y="87"/>
                </a:lnTo>
                <a:lnTo>
                  <a:pt x="60" y="73"/>
                </a:lnTo>
                <a:lnTo>
                  <a:pt x="48" y="58"/>
                </a:lnTo>
                <a:lnTo>
                  <a:pt x="38" y="43"/>
                </a:lnTo>
                <a:lnTo>
                  <a:pt x="32" y="29"/>
                </a:lnTo>
                <a:lnTo>
                  <a:pt x="29" y="14"/>
                </a:lnTo>
                <a:lnTo>
                  <a:pt x="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5" name="Freeform 67"/>
          <p:cNvSpPr>
            <a:spLocks/>
          </p:cNvSpPr>
          <p:nvPr/>
        </p:nvSpPr>
        <p:spPr bwMode="auto">
          <a:xfrm>
            <a:off x="2955925" y="3271838"/>
            <a:ext cx="1636713" cy="481012"/>
          </a:xfrm>
          <a:custGeom>
            <a:avLst/>
            <a:gdLst>
              <a:gd name="T0" fmla="*/ 2147483647 w 1160"/>
              <a:gd name="T1" fmla="*/ 0 h 341"/>
              <a:gd name="T2" fmla="*/ 2147483647 w 1160"/>
              <a:gd name="T3" fmla="*/ 2147483647 h 341"/>
              <a:gd name="T4" fmla="*/ 2147483647 w 1160"/>
              <a:gd name="T5" fmla="*/ 2147483647 h 341"/>
              <a:gd name="T6" fmla="*/ 2147483647 w 1160"/>
              <a:gd name="T7" fmla="*/ 2147483647 h 341"/>
              <a:gd name="T8" fmla="*/ 2147483647 w 1160"/>
              <a:gd name="T9" fmla="*/ 2147483647 h 341"/>
              <a:gd name="T10" fmla="*/ 2147483647 w 1160"/>
              <a:gd name="T11" fmla="*/ 2147483647 h 341"/>
              <a:gd name="T12" fmla="*/ 2147483647 w 1160"/>
              <a:gd name="T13" fmla="*/ 2147483647 h 341"/>
              <a:gd name="T14" fmla="*/ 2147483647 w 1160"/>
              <a:gd name="T15" fmla="*/ 2147483647 h 341"/>
              <a:gd name="T16" fmla="*/ 2147483647 w 1160"/>
              <a:gd name="T17" fmla="*/ 2147483647 h 341"/>
              <a:gd name="T18" fmla="*/ 2147483647 w 1160"/>
              <a:gd name="T19" fmla="*/ 2147483647 h 341"/>
              <a:gd name="T20" fmla="*/ 2147483647 w 1160"/>
              <a:gd name="T21" fmla="*/ 2147483647 h 341"/>
              <a:gd name="T22" fmla="*/ 2147483647 w 1160"/>
              <a:gd name="T23" fmla="*/ 2147483647 h 341"/>
              <a:gd name="T24" fmla="*/ 2147483647 w 1160"/>
              <a:gd name="T25" fmla="*/ 2147483647 h 341"/>
              <a:gd name="T26" fmla="*/ 2147483647 w 1160"/>
              <a:gd name="T27" fmla="*/ 2147483647 h 341"/>
              <a:gd name="T28" fmla="*/ 2147483647 w 1160"/>
              <a:gd name="T29" fmla="*/ 2147483647 h 341"/>
              <a:gd name="T30" fmla="*/ 2147483647 w 1160"/>
              <a:gd name="T31" fmla="*/ 2147483647 h 341"/>
              <a:gd name="T32" fmla="*/ 0 w 1160"/>
              <a:gd name="T33" fmla="*/ 2147483647 h 341"/>
              <a:gd name="T34" fmla="*/ 2147483647 w 1160"/>
              <a:gd name="T35" fmla="*/ 2147483647 h 341"/>
              <a:gd name="T36" fmla="*/ 2147483647 w 1160"/>
              <a:gd name="T37" fmla="*/ 2147483647 h 341"/>
              <a:gd name="T38" fmla="*/ 2147483647 w 1160"/>
              <a:gd name="T39" fmla="*/ 2147483647 h 341"/>
              <a:gd name="T40" fmla="*/ 2147483647 w 1160"/>
              <a:gd name="T41" fmla="*/ 2147483647 h 341"/>
              <a:gd name="T42" fmla="*/ 2147483647 w 1160"/>
              <a:gd name="T43" fmla="*/ 2147483647 h 341"/>
              <a:gd name="T44" fmla="*/ 2147483647 w 1160"/>
              <a:gd name="T45" fmla="*/ 2147483647 h 341"/>
              <a:gd name="T46" fmla="*/ 2147483647 w 1160"/>
              <a:gd name="T47" fmla="*/ 2147483647 h 341"/>
              <a:gd name="T48" fmla="*/ 2147483647 w 1160"/>
              <a:gd name="T49" fmla="*/ 2147483647 h 341"/>
              <a:gd name="T50" fmla="*/ 2147483647 w 1160"/>
              <a:gd name="T51" fmla="*/ 2147483647 h 341"/>
              <a:gd name="T52" fmla="*/ 2147483647 w 1160"/>
              <a:gd name="T53" fmla="*/ 2147483647 h 341"/>
              <a:gd name="T54" fmla="*/ 2147483647 w 1160"/>
              <a:gd name="T55" fmla="*/ 2147483647 h 341"/>
              <a:gd name="T56" fmla="*/ 2147483647 w 1160"/>
              <a:gd name="T57" fmla="*/ 2147483647 h 341"/>
              <a:gd name="T58" fmla="*/ 2147483647 w 1160"/>
              <a:gd name="T59" fmla="*/ 2147483647 h 341"/>
              <a:gd name="T60" fmla="*/ 2147483647 w 1160"/>
              <a:gd name="T61" fmla="*/ 2147483647 h 341"/>
              <a:gd name="T62" fmla="*/ 2147483647 w 1160"/>
              <a:gd name="T63" fmla="*/ 2147483647 h 341"/>
              <a:gd name="T64" fmla="*/ 2147483647 w 1160"/>
              <a:gd name="T65" fmla="*/ 2147483647 h 341"/>
              <a:gd name="T66" fmla="*/ 2147483647 w 1160"/>
              <a:gd name="T67" fmla="*/ 2147483647 h 3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0"/>
              <a:gd name="T103" fmla="*/ 0 h 341"/>
              <a:gd name="T104" fmla="*/ 1160 w 1160"/>
              <a:gd name="T105" fmla="*/ 341 h 3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0" h="341">
                <a:moveTo>
                  <a:pt x="1160" y="0"/>
                </a:moveTo>
                <a:lnTo>
                  <a:pt x="1160" y="0"/>
                </a:lnTo>
                <a:lnTo>
                  <a:pt x="1101" y="0"/>
                </a:lnTo>
                <a:lnTo>
                  <a:pt x="1042" y="2"/>
                </a:lnTo>
                <a:lnTo>
                  <a:pt x="985" y="4"/>
                </a:lnTo>
                <a:lnTo>
                  <a:pt x="929" y="7"/>
                </a:lnTo>
                <a:lnTo>
                  <a:pt x="873" y="10"/>
                </a:lnTo>
                <a:lnTo>
                  <a:pt x="818" y="15"/>
                </a:lnTo>
                <a:lnTo>
                  <a:pt x="765" y="20"/>
                </a:lnTo>
                <a:lnTo>
                  <a:pt x="713" y="26"/>
                </a:lnTo>
                <a:lnTo>
                  <a:pt x="662" y="32"/>
                </a:lnTo>
                <a:lnTo>
                  <a:pt x="613" y="40"/>
                </a:lnTo>
                <a:lnTo>
                  <a:pt x="564" y="47"/>
                </a:lnTo>
                <a:lnTo>
                  <a:pt x="518" y="56"/>
                </a:lnTo>
                <a:lnTo>
                  <a:pt x="472" y="65"/>
                </a:lnTo>
                <a:lnTo>
                  <a:pt x="428" y="75"/>
                </a:lnTo>
                <a:lnTo>
                  <a:pt x="386" y="86"/>
                </a:lnTo>
                <a:lnTo>
                  <a:pt x="346" y="97"/>
                </a:lnTo>
                <a:lnTo>
                  <a:pt x="308" y="108"/>
                </a:lnTo>
                <a:lnTo>
                  <a:pt x="272" y="120"/>
                </a:lnTo>
                <a:lnTo>
                  <a:pt x="237" y="133"/>
                </a:lnTo>
                <a:lnTo>
                  <a:pt x="205" y="146"/>
                </a:lnTo>
                <a:lnTo>
                  <a:pt x="174" y="159"/>
                </a:lnTo>
                <a:lnTo>
                  <a:pt x="146" y="173"/>
                </a:lnTo>
                <a:lnTo>
                  <a:pt x="120" y="187"/>
                </a:lnTo>
                <a:lnTo>
                  <a:pt x="97" y="203"/>
                </a:lnTo>
                <a:lnTo>
                  <a:pt x="75" y="218"/>
                </a:lnTo>
                <a:lnTo>
                  <a:pt x="56" y="234"/>
                </a:lnTo>
                <a:lnTo>
                  <a:pt x="40" y="250"/>
                </a:lnTo>
                <a:lnTo>
                  <a:pt x="26" y="267"/>
                </a:lnTo>
                <a:lnTo>
                  <a:pt x="15" y="284"/>
                </a:lnTo>
                <a:lnTo>
                  <a:pt x="7" y="303"/>
                </a:lnTo>
                <a:lnTo>
                  <a:pt x="2" y="322"/>
                </a:lnTo>
                <a:lnTo>
                  <a:pt x="0" y="341"/>
                </a:lnTo>
                <a:lnTo>
                  <a:pt x="27" y="341"/>
                </a:lnTo>
                <a:lnTo>
                  <a:pt x="29" y="326"/>
                </a:lnTo>
                <a:lnTo>
                  <a:pt x="32" y="311"/>
                </a:lnTo>
                <a:lnTo>
                  <a:pt x="38" y="297"/>
                </a:lnTo>
                <a:lnTo>
                  <a:pt x="48" y="282"/>
                </a:lnTo>
                <a:lnTo>
                  <a:pt x="60" y="268"/>
                </a:lnTo>
                <a:lnTo>
                  <a:pt x="75" y="253"/>
                </a:lnTo>
                <a:lnTo>
                  <a:pt x="91" y="238"/>
                </a:lnTo>
                <a:lnTo>
                  <a:pt x="111" y="224"/>
                </a:lnTo>
                <a:lnTo>
                  <a:pt x="134" y="210"/>
                </a:lnTo>
                <a:lnTo>
                  <a:pt x="159" y="196"/>
                </a:lnTo>
                <a:lnTo>
                  <a:pt x="186" y="183"/>
                </a:lnTo>
                <a:lnTo>
                  <a:pt x="215" y="170"/>
                </a:lnTo>
                <a:lnTo>
                  <a:pt x="246" y="157"/>
                </a:lnTo>
                <a:lnTo>
                  <a:pt x="280" y="145"/>
                </a:lnTo>
                <a:lnTo>
                  <a:pt x="316" y="133"/>
                </a:lnTo>
                <a:lnTo>
                  <a:pt x="353" y="122"/>
                </a:lnTo>
                <a:lnTo>
                  <a:pt x="393" y="111"/>
                </a:lnTo>
                <a:lnTo>
                  <a:pt x="434" y="101"/>
                </a:lnTo>
                <a:lnTo>
                  <a:pt x="478" y="91"/>
                </a:lnTo>
                <a:lnTo>
                  <a:pt x="522" y="82"/>
                </a:lnTo>
                <a:lnTo>
                  <a:pt x="568" y="74"/>
                </a:lnTo>
                <a:lnTo>
                  <a:pt x="616" y="66"/>
                </a:lnTo>
                <a:lnTo>
                  <a:pt x="666" y="59"/>
                </a:lnTo>
                <a:lnTo>
                  <a:pt x="716" y="52"/>
                </a:lnTo>
                <a:lnTo>
                  <a:pt x="767" y="46"/>
                </a:lnTo>
                <a:lnTo>
                  <a:pt x="820" y="41"/>
                </a:lnTo>
                <a:lnTo>
                  <a:pt x="875" y="37"/>
                </a:lnTo>
                <a:lnTo>
                  <a:pt x="930" y="33"/>
                </a:lnTo>
                <a:lnTo>
                  <a:pt x="986" y="30"/>
                </a:lnTo>
                <a:lnTo>
                  <a:pt x="1043" y="28"/>
                </a:lnTo>
                <a:lnTo>
                  <a:pt x="1101" y="27"/>
                </a:lnTo>
                <a:lnTo>
                  <a:pt x="1160" y="26"/>
                </a:lnTo>
                <a:lnTo>
                  <a:pt x="11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6" name="Rectangle 68"/>
          <p:cNvSpPr>
            <a:spLocks noChangeArrowheads="1"/>
          </p:cNvSpPr>
          <p:nvPr/>
        </p:nvSpPr>
        <p:spPr bwMode="auto">
          <a:xfrm>
            <a:off x="585788" y="6376988"/>
            <a:ext cx="19050" cy="4762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7" name="Freeform 69"/>
          <p:cNvSpPr>
            <a:spLocks/>
          </p:cNvSpPr>
          <p:nvPr/>
        </p:nvSpPr>
        <p:spPr bwMode="auto">
          <a:xfrm>
            <a:off x="3074988" y="1470025"/>
            <a:ext cx="2970212" cy="1306513"/>
          </a:xfrm>
          <a:custGeom>
            <a:avLst/>
            <a:gdLst>
              <a:gd name="T0" fmla="*/ 2147483647 w 2105"/>
              <a:gd name="T1" fmla="*/ 2147483647 h 926"/>
              <a:gd name="T2" fmla="*/ 2147483647 w 2105"/>
              <a:gd name="T3" fmla="*/ 2147483647 h 926"/>
              <a:gd name="T4" fmla="*/ 2147483647 w 2105"/>
              <a:gd name="T5" fmla="*/ 2147483647 h 926"/>
              <a:gd name="T6" fmla="*/ 2147483647 w 2105"/>
              <a:gd name="T7" fmla="*/ 2147483647 h 926"/>
              <a:gd name="T8" fmla="*/ 2147483647 w 2105"/>
              <a:gd name="T9" fmla="*/ 2147483647 h 926"/>
              <a:gd name="T10" fmla="*/ 2147483647 w 2105"/>
              <a:gd name="T11" fmla="*/ 2147483647 h 926"/>
              <a:gd name="T12" fmla="*/ 2147483647 w 2105"/>
              <a:gd name="T13" fmla="*/ 2147483647 h 926"/>
              <a:gd name="T14" fmla="*/ 2147483647 w 2105"/>
              <a:gd name="T15" fmla="*/ 2147483647 h 926"/>
              <a:gd name="T16" fmla="*/ 2147483647 w 2105"/>
              <a:gd name="T17" fmla="*/ 2147483647 h 926"/>
              <a:gd name="T18" fmla="*/ 2147483647 w 2105"/>
              <a:gd name="T19" fmla="*/ 2147483647 h 926"/>
              <a:gd name="T20" fmla="*/ 2147483647 w 2105"/>
              <a:gd name="T21" fmla="*/ 2147483647 h 926"/>
              <a:gd name="T22" fmla="*/ 2147483647 w 2105"/>
              <a:gd name="T23" fmla="*/ 2147483647 h 926"/>
              <a:gd name="T24" fmla="*/ 2147483647 w 2105"/>
              <a:gd name="T25" fmla="*/ 2147483647 h 926"/>
              <a:gd name="T26" fmla="*/ 2147483647 w 2105"/>
              <a:gd name="T27" fmla="*/ 2147483647 h 926"/>
              <a:gd name="T28" fmla="*/ 2147483647 w 2105"/>
              <a:gd name="T29" fmla="*/ 2147483647 h 926"/>
              <a:gd name="T30" fmla="*/ 2147483647 w 2105"/>
              <a:gd name="T31" fmla="*/ 2147483647 h 926"/>
              <a:gd name="T32" fmla="*/ 2147483647 w 2105"/>
              <a:gd name="T33" fmla="*/ 2147483647 h 926"/>
              <a:gd name="T34" fmla="*/ 2147483647 w 2105"/>
              <a:gd name="T35" fmla="*/ 2147483647 h 926"/>
              <a:gd name="T36" fmla="*/ 2147483647 w 2105"/>
              <a:gd name="T37" fmla="*/ 2147483647 h 926"/>
              <a:gd name="T38" fmla="*/ 2147483647 w 2105"/>
              <a:gd name="T39" fmla="*/ 2147483647 h 926"/>
              <a:gd name="T40" fmla="*/ 2147483647 w 2105"/>
              <a:gd name="T41" fmla="*/ 2147483647 h 926"/>
              <a:gd name="T42" fmla="*/ 2147483647 w 2105"/>
              <a:gd name="T43" fmla="*/ 2147483647 h 926"/>
              <a:gd name="T44" fmla="*/ 2147483647 w 2105"/>
              <a:gd name="T45" fmla="*/ 2147483647 h 926"/>
              <a:gd name="T46" fmla="*/ 2147483647 w 2105"/>
              <a:gd name="T47" fmla="*/ 2147483647 h 926"/>
              <a:gd name="T48" fmla="*/ 2147483647 w 2105"/>
              <a:gd name="T49" fmla="*/ 2147483647 h 926"/>
              <a:gd name="T50" fmla="*/ 2147483647 w 2105"/>
              <a:gd name="T51" fmla="*/ 2147483647 h 926"/>
              <a:gd name="T52" fmla="*/ 2147483647 w 2105"/>
              <a:gd name="T53" fmla="*/ 2147483647 h 926"/>
              <a:gd name="T54" fmla="*/ 2147483647 w 2105"/>
              <a:gd name="T55" fmla="*/ 2147483647 h 926"/>
              <a:gd name="T56" fmla="*/ 2147483647 w 2105"/>
              <a:gd name="T57" fmla="*/ 2147483647 h 926"/>
              <a:gd name="T58" fmla="*/ 2147483647 w 2105"/>
              <a:gd name="T59" fmla="*/ 2147483647 h 926"/>
              <a:gd name="T60" fmla="*/ 2147483647 w 2105"/>
              <a:gd name="T61" fmla="*/ 2147483647 h 926"/>
              <a:gd name="T62" fmla="*/ 2147483647 w 2105"/>
              <a:gd name="T63" fmla="*/ 2147483647 h 926"/>
              <a:gd name="T64" fmla="*/ 2147483647 w 2105"/>
              <a:gd name="T65" fmla="*/ 2147483647 h 926"/>
              <a:gd name="T66" fmla="*/ 2147483647 w 2105"/>
              <a:gd name="T67" fmla="*/ 2147483647 h 926"/>
              <a:gd name="T68" fmla="*/ 2147483647 w 2105"/>
              <a:gd name="T69" fmla="*/ 2147483647 h 926"/>
              <a:gd name="T70" fmla="*/ 2147483647 w 2105"/>
              <a:gd name="T71" fmla="*/ 2147483647 h 926"/>
              <a:gd name="T72" fmla="*/ 2147483647 w 2105"/>
              <a:gd name="T73" fmla="*/ 2147483647 h 926"/>
              <a:gd name="T74" fmla="*/ 2147483647 w 2105"/>
              <a:gd name="T75" fmla="*/ 2147483647 h 926"/>
              <a:gd name="T76" fmla="*/ 2147483647 w 2105"/>
              <a:gd name="T77" fmla="*/ 2147483647 h 926"/>
              <a:gd name="T78" fmla="*/ 2147483647 w 2105"/>
              <a:gd name="T79" fmla="*/ 2147483647 h 926"/>
              <a:gd name="T80" fmla="*/ 2147483647 w 2105"/>
              <a:gd name="T81" fmla="*/ 2147483647 h 926"/>
              <a:gd name="T82" fmla="*/ 2147483647 w 2105"/>
              <a:gd name="T83" fmla="*/ 2147483647 h 926"/>
              <a:gd name="T84" fmla="*/ 2147483647 w 2105"/>
              <a:gd name="T85" fmla="*/ 2147483647 h 926"/>
              <a:gd name="T86" fmla="*/ 2147483647 w 2105"/>
              <a:gd name="T87" fmla="*/ 2147483647 h 926"/>
              <a:gd name="T88" fmla="*/ 2147483647 w 2105"/>
              <a:gd name="T89" fmla="*/ 2147483647 h 926"/>
              <a:gd name="T90" fmla="*/ 2147483647 w 2105"/>
              <a:gd name="T91" fmla="*/ 2147483647 h 926"/>
              <a:gd name="T92" fmla="*/ 2147483647 w 2105"/>
              <a:gd name="T93" fmla="*/ 2147483647 h 926"/>
              <a:gd name="T94" fmla="*/ 2147483647 w 2105"/>
              <a:gd name="T95" fmla="*/ 2147483647 h 926"/>
              <a:gd name="T96" fmla="*/ 2147483647 w 2105"/>
              <a:gd name="T97" fmla="*/ 2147483647 h 926"/>
              <a:gd name="T98" fmla="*/ 2147483647 w 2105"/>
              <a:gd name="T99" fmla="*/ 2147483647 h 926"/>
              <a:gd name="T100" fmla="*/ 2147483647 w 2105"/>
              <a:gd name="T101" fmla="*/ 2147483647 h 926"/>
              <a:gd name="T102" fmla="*/ 2147483647 w 2105"/>
              <a:gd name="T103" fmla="*/ 2147483647 h 926"/>
              <a:gd name="T104" fmla="*/ 2147483647 w 2105"/>
              <a:gd name="T105" fmla="*/ 2147483647 h 926"/>
              <a:gd name="T106" fmla="*/ 2147483647 w 2105"/>
              <a:gd name="T107" fmla="*/ 2147483647 h 926"/>
              <a:gd name="T108" fmla="*/ 2147483647 w 2105"/>
              <a:gd name="T109" fmla="*/ 2147483647 h 926"/>
              <a:gd name="T110" fmla="*/ 2147483647 w 2105"/>
              <a:gd name="T111" fmla="*/ 2147483647 h 926"/>
              <a:gd name="T112" fmla="*/ 2147483647 w 2105"/>
              <a:gd name="T113" fmla="*/ 2147483647 h 926"/>
              <a:gd name="T114" fmla="*/ 2147483647 w 2105"/>
              <a:gd name="T115" fmla="*/ 2147483647 h 926"/>
              <a:gd name="T116" fmla="*/ 2147483647 w 2105"/>
              <a:gd name="T117" fmla="*/ 2147483647 h 926"/>
              <a:gd name="T118" fmla="*/ 2147483647 w 2105"/>
              <a:gd name="T119" fmla="*/ 2147483647 h 9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05"/>
              <a:gd name="T181" fmla="*/ 0 h 926"/>
              <a:gd name="T182" fmla="*/ 2105 w 2105"/>
              <a:gd name="T183" fmla="*/ 926 h 92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05" h="926">
                <a:moveTo>
                  <a:pt x="1567" y="147"/>
                </a:moveTo>
                <a:lnTo>
                  <a:pt x="1551" y="144"/>
                </a:lnTo>
                <a:lnTo>
                  <a:pt x="1536" y="143"/>
                </a:lnTo>
                <a:lnTo>
                  <a:pt x="1522" y="142"/>
                </a:lnTo>
                <a:lnTo>
                  <a:pt x="1509" y="142"/>
                </a:lnTo>
                <a:lnTo>
                  <a:pt x="1497" y="142"/>
                </a:lnTo>
                <a:lnTo>
                  <a:pt x="1485" y="143"/>
                </a:lnTo>
                <a:lnTo>
                  <a:pt x="1474" y="145"/>
                </a:lnTo>
                <a:lnTo>
                  <a:pt x="1463" y="147"/>
                </a:lnTo>
                <a:lnTo>
                  <a:pt x="1452" y="150"/>
                </a:lnTo>
                <a:lnTo>
                  <a:pt x="1442" y="152"/>
                </a:lnTo>
                <a:lnTo>
                  <a:pt x="1432" y="154"/>
                </a:lnTo>
                <a:lnTo>
                  <a:pt x="1422" y="156"/>
                </a:lnTo>
                <a:lnTo>
                  <a:pt x="1411" y="158"/>
                </a:lnTo>
                <a:lnTo>
                  <a:pt x="1401" y="159"/>
                </a:lnTo>
                <a:lnTo>
                  <a:pt x="1390" y="159"/>
                </a:lnTo>
                <a:lnTo>
                  <a:pt x="1379" y="159"/>
                </a:lnTo>
                <a:lnTo>
                  <a:pt x="1366" y="157"/>
                </a:lnTo>
                <a:lnTo>
                  <a:pt x="1354" y="155"/>
                </a:lnTo>
                <a:lnTo>
                  <a:pt x="1343" y="152"/>
                </a:lnTo>
                <a:lnTo>
                  <a:pt x="1334" y="149"/>
                </a:lnTo>
                <a:lnTo>
                  <a:pt x="1325" y="144"/>
                </a:lnTo>
                <a:lnTo>
                  <a:pt x="1316" y="140"/>
                </a:lnTo>
                <a:lnTo>
                  <a:pt x="1307" y="136"/>
                </a:lnTo>
                <a:lnTo>
                  <a:pt x="1297" y="132"/>
                </a:lnTo>
                <a:lnTo>
                  <a:pt x="1286" y="128"/>
                </a:lnTo>
                <a:lnTo>
                  <a:pt x="1275" y="125"/>
                </a:lnTo>
                <a:lnTo>
                  <a:pt x="1261" y="122"/>
                </a:lnTo>
                <a:lnTo>
                  <a:pt x="1246" y="120"/>
                </a:lnTo>
                <a:lnTo>
                  <a:pt x="1228" y="119"/>
                </a:lnTo>
                <a:lnTo>
                  <a:pt x="1208" y="119"/>
                </a:lnTo>
                <a:lnTo>
                  <a:pt x="1184" y="120"/>
                </a:lnTo>
                <a:lnTo>
                  <a:pt x="1157" y="123"/>
                </a:lnTo>
                <a:lnTo>
                  <a:pt x="1142" y="123"/>
                </a:lnTo>
                <a:lnTo>
                  <a:pt x="1129" y="122"/>
                </a:lnTo>
                <a:lnTo>
                  <a:pt x="1118" y="120"/>
                </a:lnTo>
                <a:lnTo>
                  <a:pt x="1108" y="116"/>
                </a:lnTo>
                <a:lnTo>
                  <a:pt x="1099" y="110"/>
                </a:lnTo>
                <a:lnTo>
                  <a:pt x="1090" y="105"/>
                </a:lnTo>
                <a:lnTo>
                  <a:pt x="1080" y="98"/>
                </a:lnTo>
                <a:lnTo>
                  <a:pt x="1069" y="91"/>
                </a:lnTo>
                <a:lnTo>
                  <a:pt x="1058" y="85"/>
                </a:lnTo>
                <a:lnTo>
                  <a:pt x="1045" y="79"/>
                </a:lnTo>
                <a:lnTo>
                  <a:pt x="1029" y="74"/>
                </a:lnTo>
                <a:lnTo>
                  <a:pt x="1011" y="70"/>
                </a:lnTo>
                <a:lnTo>
                  <a:pt x="989" y="67"/>
                </a:lnTo>
                <a:lnTo>
                  <a:pt x="964" y="66"/>
                </a:lnTo>
                <a:lnTo>
                  <a:pt x="935" y="66"/>
                </a:lnTo>
                <a:lnTo>
                  <a:pt x="901" y="69"/>
                </a:lnTo>
                <a:lnTo>
                  <a:pt x="898" y="69"/>
                </a:lnTo>
                <a:lnTo>
                  <a:pt x="894" y="69"/>
                </a:lnTo>
                <a:lnTo>
                  <a:pt x="889" y="69"/>
                </a:lnTo>
                <a:lnTo>
                  <a:pt x="883" y="70"/>
                </a:lnTo>
                <a:lnTo>
                  <a:pt x="877" y="70"/>
                </a:lnTo>
                <a:lnTo>
                  <a:pt x="872" y="71"/>
                </a:lnTo>
                <a:lnTo>
                  <a:pt x="868" y="74"/>
                </a:lnTo>
                <a:lnTo>
                  <a:pt x="867" y="77"/>
                </a:lnTo>
                <a:lnTo>
                  <a:pt x="857" y="70"/>
                </a:lnTo>
                <a:lnTo>
                  <a:pt x="849" y="64"/>
                </a:lnTo>
                <a:lnTo>
                  <a:pt x="840" y="58"/>
                </a:lnTo>
                <a:lnTo>
                  <a:pt x="832" y="53"/>
                </a:lnTo>
                <a:lnTo>
                  <a:pt x="823" y="49"/>
                </a:lnTo>
                <a:lnTo>
                  <a:pt x="814" y="45"/>
                </a:lnTo>
                <a:lnTo>
                  <a:pt x="804" y="41"/>
                </a:lnTo>
                <a:lnTo>
                  <a:pt x="793" y="37"/>
                </a:lnTo>
                <a:lnTo>
                  <a:pt x="785" y="35"/>
                </a:lnTo>
                <a:lnTo>
                  <a:pt x="777" y="34"/>
                </a:lnTo>
                <a:lnTo>
                  <a:pt x="769" y="34"/>
                </a:lnTo>
                <a:lnTo>
                  <a:pt x="760" y="36"/>
                </a:lnTo>
                <a:lnTo>
                  <a:pt x="751" y="38"/>
                </a:lnTo>
                <a:lnTo>
                  <a:pt x="743" y="40"/>
                </a:lnTo>
                <a:lnTo>
                  <a:pt x="735" y="43"/>
                </a:lnTo>
                <a:lnTo>
                  <a:pt x="726" y="46"/>
                </a:lnTo>
                <a:lnTo>
                  <a:pt x="717" y="48"/>
                </a:lnTo>
                <a:lnTo>
                  <a:pt x="709" y="51"/>
                </a:lnTo>
                <a:lnTo>
                  <a:pt x="701" y="53"/>
                </a:lnTo>
                <a:lnTo>
                  <a:pt x="693" y="54"/>
                </a:lnTo>
                <a:lnTo>
                  <a:pt x="685" y="55"/>
                </a:lnTo>
                <a:lnTo>
                  <a:pt x="677" y="54"/>
                </a:lnTo>
                <a:lnTo>
                  <a:pt x="670" y="52"/>
                </a:lnTo>
                <a:lnTo>
                  <a:pt x="662" y="48"/>
                </a:lnTo>
                <a:lnTo>
                  <a:pt x="637" y="34"/>
                </a:lnTo>
                <a:lnTo>
                  <a:pt x="615" y="23"/>
                </a:lnTo>
                <a:lnTo>
                  <a:pt x="594" y="14"/>
                </a:lnTo>
                <a:lnTo>
                  <a:pt x="573" y="8"/>
                </a:lnTo>
                <a:lnTo>
                  <a:pt x="555" y="3"/>
                </a:lnTo>
                <a:lnTo>
                  <a:pt x="537" y="0"/>
                </a:lnTo>
                <a:lnTo>
                  <a:pt x="520" y="0"/>
                </a:lnTo>
                <a:lnTo>
                  <a:pt x="504" y="0"/>
                </a:lnTo>
                <a:lnTo>
                  <a:pt x="488" y="2"/>
                </a:lnTo>
                <a:lnTo>
                  <a:pt x="473" y="4"/>
                </a:lnTo>
                <a:lnTo>
                  <a:pt x="457" y="7"/>
                </a:lnTo>
                <a:lnTo>
                  <a:pt x="442" y="10"/>
                </a:lnTo>
                <a:lnTo>
                  <a:pt x="425" y="14"/>
                </a:lnTo>
                <a:lnTo>
                  <a:pt x="409" y="17"/>
                </a:lnTo>
                <a:lnTo>
                  <a:pt x="392" y="20"/>
                </a:lnTo>
                <a:lnTo>
                  <a:pt x="374" y="22"/>
                </a:lnTo>
                <a:lnTo>
                  <a:pt x="365" y="24"/>
                </a:lnTo>
                <a:lnTo>
                  <a:pt x="356" y="26"/>
                </a:lnTo>
                <a:lnTo>
                  <a:pt x="347" y="29"/>
                </a:lnTo>
                <a:lnTo>
                  <a:pt x="337" y="33"/>
                </a:lnTo>
                <a:lnTo>
                  <a:pt x="329" y="37"/>
                </a:lnTo>
                <a:lnTo>
                  <a:pt x="319" y="41"/>
                </a:lnTo>
                <a:lnTo>
                  <a:pt x="310" y="45"/>
                </a:lnTo>
                <a:lnTo>
                  <a:pt x="301" y="51"/>
                </a:lnTo>
                <a:lnTo>
                  <a:pt x="293" y="54"/>
                </a:lnTo>
                <a:lnTo>
                  <a:pt x="284" y="56"/>
                </a:lnTo>
                <a:lnTo>
                  <a:pt x="275" y="58"/>
                </a:lnTo>
                <a:lnTo>
                  <a:pt x="266" y="58"/>
                </a:lnTo>
                <a:lnTo>
                  <a:pt x="256" y="58"/>
                </a:lnTo>
                <a:lnTo>
                  <a:pt x="246" y="59"/>
                </a:lnTo>
                <a:lnTo>
                  <a:pt x="237" y="60"/>
                </a:lnTo>
                <a:lnTo>
                  <a:pt x="227" y="63"/>
                </a:lnTo>
                <a:lnTo>
                  <a:pt x="211" y="70"/>
                </a:lnTo>
                <a:lnTo>
                  <a:pt x="195" y="78"/>
                </a:lnTo>
                <a:lnTo>
                  <a:pt x="180" y="86"/>
                </a:lnTo>
                <a:lnTo>
                  <a:pt x="165" y="94"/>
                </a:lnTo>
                <a:lnTo>
                  <a:pt x="151" y="104"/>
                </a:lnTo>
                <a:lnTo>
                  <a:pt x="137" y="115"/>
                </a:lnTo>
                <a:lnTo>
                  <a:pt x="125" y="126"/>
                </a:lnTo>
                <a:lnTo>
                  <a:pt x="112" y="138"/>
                </a:lnTo>
                <a:lnTo>
                  <a:pt x="101" y="151"/>
                </a:lnTo>
                <a:lnTo>
                  <a:pt x="90" y="164"/>
                </a:lnTo>
                <a:lnTo>
                  <a:pt x="79" y="178"/>
                </a:lnTo>
                <a:lnTo>
                  <a:pt x="70" y="193"/>
                </a:lnTo>
                <a:lnTo>
                  <a:pt x="61" y="208"/>
                </a:lnTo>
                <a:lnTo>
                  <a:pt x="53" y="224"/>
                </a:lnTo>
                <a:lnTo>
                  <a:pt x="45" y="240"/>
                </a:lnTo>
                <a:lnTo>
                  <a:pt x="39" y="257"/>
                </a:lnTo>
                <a:lnTo>
                  <a:pt x="38" y="263"/>
                </a:lnTo>
                <a:lnTo>
                  <a:pt x="38" y="268"/>
                </a:lnTo>
                <a:lnTo>
                  <a:pt x="39" y="273"/>
                </a:lnTo>
                <a:lnTo>
                  <a:pt x="40" y="280"/>
                </a:lnTo>
                <a:lnTo>
                  <a:pt x="41" y="286"/>
                </a:lnTo>
                <a:lnTo>
                  <a:pt x="42" y="291"/>
                </a:lnTo>
                <a:lnTo>
                  <a:pt x="41" y="297"/>
                </a:lnTo>
                <a:lnTo>
                  <a:pt x="40" y="301"/>
                </a:lnTo>
                <a:lnTo>
                  <a:pt x="34" y="310"/>
                </a:lnTo>
                <a:lnTo>
                  <a:pt x="29" y="319"/>
                </a:lnTo>
                <a:lnTo>
                  <a:pt x="23" y="327"/>
                </a:lnTo>
                <a:lnTo>
                  <a:pt x="19" y="336"/>
                </a:lnTo>
                <a:lnTo>
                  <a:pt x="14" y="344"/>
                </a:lnTo>
                <a:lnTo>
                  <a:pt x="11" y="352"/>
                </a:lnTo>
                <a:lnTo>
                  <a:pt x="7" y="360"/>
                </a:lnTo>
                <a:lnTo>
                  <a:pt x="4" y="369"/>
                </a:lnTo>
                <a:lnTo>
                  <a:pt x="2" y="378"/>
                </a:lnTo>
                <a:lnTo>
                  <a:pt x="1" y="386"/>
                </a:lnTo>
                <a:lnTo>
                  <a:pt x="0" y="396"/>
                </a:lnTo>
                <a:lnTo>
                  <a:pt x="0" y="405"/>
                </a:lnTo>
                <a:lnTo>
                  <a:pt x="1" y="415"/>
                </a:lnTo>
                <a:lnTo>
                  <a:pt x="3" y="424"/>
                </a:lnTo>
                <a:lnTo>
                  <a:pt x="6" y="435"/>
                </a:lnTo>
                <a:lnTo>
                  <a:pt x="10" y="446"/>
                </a:lnTo>
                <a:lnTo>
                  <a:pt x="14" y="454"/>
                </a:lnTo>
                <a:lnTo>
                  <a:pt x="17" y="461"/>
                </a:lnTo>
                <a:lnTo>
                  <a:pt x="20" y="469"/>
                </a:lnTo>
                <a:lnTo>
                  <a:pt x="23" y="477"/>
                </a:lnTo>
                <a:lnTo>
                  <a:pt x="25" y="485"/>
                </a:lnTo>
                <a:lnTo>
                  <a:pt x="27" y="493"/>
                </a:lnTo>
                <a:lnTo>
                  <a:pt x="27" y="502"/>
                </a:lnTo>
                <a:lnTo>
                  <a:pt x="27" y="510"/>
                </a:lnTo>
                <a:lnTo>
                  <a:pt x="26" y="519"/>
                </a:lnTo>
                <a:lnTo>
                  <a:pt x="25" y="528"/>
                </a:lnTo>
                <a:lnTo>
                  <a:pt x="26" y="536"/>
                </a:lnTo>
                <a:lnTo>
                  <a:pt x="27" y="544"/>
                </a:lnTo>
                <a:lnTo>
                  <a:pt x="29" y="552"/>
                </a:lnTo>
                <a:lnTo>
                  <a:pt x="32" y="559"/>
                </a:lnTo>
                <a:lnTo>
                  <a:pt x="35" y="566"/>
                </a:lnTo>
                <a:lnTo>
                  <a:pt x="38" y="572"/>
                </a:lnTo>
                <a:lnTo>
                  <a:pt x="42" y="579"/>
                </a:lnTo>
                <a:lnTo>
                  <a:pt x="45" y="585"/>
                </a:lnTo>
                <a:lnTo>
                  <a:pt x="49" y="591"/>
                </a:lnTo>
                <a:lnTo>
                  <a:pt x="52" y="598"/>
                </a:lnTo>
                <a:lnTo>
                  <a:pt x="56" y="604"/>
                </a:lnTo>
                <a:lnTo>
                  <a:pt x="59" y="610"/>
                </a:lnTo>
                <a:lnTo>
                  <a:pt x="61" y="616"/>
                </a:lnTo>
                <a:lnTo>
                  <a:pt x="63" y="623"/>
                </a:lnTo>
                <a:lnTo>
                  <a:pt x="65" y="631"/>
                </a:lnTo>
                <a:lnTo>
                  <a:pt x="68" y="639"/>
                </a:lnTo>
                <a:lnTo>
                  <a:pt x="71" y="647"/>
                </a:lnTo>
                <a:lnTo>
                  <a:pt x="75" y="654"/>
                </a:lnTo>
                <a:lnTo>
                  <a:pt x="80" y="662"/>
                </a:lnTo>
                <a:lnTo>
                  <a:pt x="85" y="668"/>
                </a:lnTo>
                <a:lnTo>
                  <a:pt x="90" y="674"/>
                </a:lnTo>
                <a:lnTo>
                  <a:pt x="96" y="680"/>
                </a:lnTo>
                <a:lnTo>
                  <a:pt x="102" y="686"/>
                </a:lnTo>
                <a:lnTo>
                  <a:pt x="109" y="691"/>
                </a:lnTo>
                <a:lnTo>
                  <a:pt x="117" y="696"/>
                </a:lnTo>
                <a:lnTo>
                  <a:pt x="124" y="701"/>
                </a:lnTo>
                <a:lnTo>
                  <a:pt x="132" y="705"/>
                </a:lnTo>
                <a:lnTo>
                  <a:pt x="141" y="710"/>
                </a:lnTo>
                <a:lnTo>
                  <a:pt x="150" y="713"/>
                </a:lnTo>
                <a:lnTo>
                  <a:pt x="160" y="717"/>
                </a:lnTo>
                <a:lnTo>
                  <a:pt x="159" y="722"/>
                </a:lnTo>
                <a:lnTo>
                  <a:pt x="158" y="727"/>
                </a:lnTo>
                <a:lnTo>
                  <a:pt x="158" y="734"/>
                </a:lnTo>
                <a:lnTo>
                  <a:pt x="159" y="739"/>
                </a:lnTo>
                <a:lnTo>
                  <a:pt x="161" y="745"/>
                </a:lnTo>
                <a:lnTo>
                  <a:pt x="162" y="750"/>
                </a:lnTo>
                <a:lnTo>
                  <a:pt x="164" y="755"/>
                </a:lnTo>
                <a:lnTo>
                  <a:pt x="166" y="758"/>
                </a:lnTo>
                <a:lnTo>
                  <a:pt x="174" y="765"/>
                </a:lnTo>
                <a:lnTo>
                  <a:pt x="181" y="773"/>
                </a:lnTo>
                <a:lnTo>
                  <a:pt x="189" y="780"/>
                </a:lnTo>
                <a:lnTo>
                  <a:pt x="197" y="786"/>
                </a:lnTo>
                <a:lnTo>
                  <a:pt x="204" y="792"/>
                </a:lnTo>
                <a:lnTo>
                  <a:pt x="212" y="798"/>
                </a:lnTo>
                <a:lnTo>
                  <a:pt x="220" y="803"/>
                </a:lnTo>
                <a:lnTo>
                  <a:pt x="228" y="808"/>
                </a:lnTo>
                <a:lnTo>
                  <a:pt x="236" y="813"/>
                </a:lnTo>
                <a:lnTo>
                  <a:pt x="244" y="817"/>
                </a:lnTo>
                <a:lnTo>
                  <a:pt x="252" y="820"/>
                </a:lnTo>
                <a:lnTo>
                  <a:pt x="260" y="823"/>
                </a:lnTo>
                <a:lnTo>
                  <a:pt x="268" y="826"/>
                </a:lnTo>
                <a:lnTo>
                  <a:pt x="276" y="828"/>
                </a:lnTo>
                <a:lnTo>
                  <a:pt x="284" y="830"/>
                </a:lnTo>
                <a:lnTo>
                  <a:pt x="292" y="831"/>
                </a:lnTo>
                <a:lnTo>
                  <a:pt x="307" y="834"/>
                </a:lnTo>
                <a:lnTo>
                  <a:pt x="321" y="840"/>
                </a:lnTo>
                <a:lnTo>
                  <a:pt x="334" y="846"/>
                </a:lnTo>
                <a:lnTo>
                  <a:pt x="347" y="854"/>
                </a:lnTo>
                <a:lnTo>
                  <a:pt x="358" y="863"/>
                </a:lnTo>
                <a:lnTo>
                  <a:pt x="370" y="872"/>
                </a:lnTo>
                <a:lnTo>
                  <a:pt x="381" y="882"/>
                </a:lnTo>
                <a:lnTo>
                  <a:pt x="391" y="891"/>
                </a:lnTo>
                <a:lnTo>
                  <a:pt x="402" y="900"/>
                </a:lnTo>
                <a:lnTo>
                  <a:pt x="412" y="908"/>
                </a:lnTo>
                <a:lnTo>
                  <a:pt x="423" y="915"/>
                </a:lnTo>
                <a:lnTo>
                  <a:pt x="434" y="921"/>
                </a:lnTo>
                <a:lnTo>
                  <a:pt x="446" y="924"/>
                </a:lnTo>
                <a:lnTo>
                  <a:pt x="458" y="926"/>
                </a:lnTo>
                <a:lnTo>
                  <a:pt x="470" y="925"/>
                </a:lnTo>
                <a:lnTo>
                  <a:pt x="484" y="922"/>
                </a:lnTo>
                <a:lnTo>
                  <a:pt x="499" y="917"/>
                </a:lnTo>
                <a:lnTo>
                  <a:pt x="512" y="914"/>
                </a:lnTo>
                <a:lnTo>
                  <a:pt x="523" y="912"/>
                </a:lnTo>
                <a:lnTo>
                  <a:pt x="534" y="911"/>
                </a:lnTo>
                <a:lnTo>
                  <a:pt x="544" y="911"/>
                </a:lnTo>
                <a:lnTo>
                  <a:pt x="553" y="912"/>
                </a:lnTo>
                <a:lnTo>
                  <a:pt x="561" y="913"/>
                </a:lnTo>
                <a:lnTo>
                  <a:pt x="568" y="915"/>
                </a:lnTo>
                <a:lnTo>
                  <a:pt x="576" y="916"/>
                </a:lnTo>
                <a:lnTo>
                  <a:pt x="583" y="918"/>
                </a:lnTo>
                <a:lnTo>
                  <a:pt x="590" y="920"/>
                </a:lnTo>
                <a:lnTo>
                  <a:pt x="598" y="921"/>
                </a:lnTo>
                <a:lnTo>
                  <a:pt x="605" y="921"/>
                </a:lnTo>
                <a:lnTo>
                  <a:pt x="613" y="921"/>
                </a:lnTo>
                <a:lnTo>
                  <a:pt x="622" y="920"/>
                </a:lnTo>
                <a:lnTo>
                  <a:pt x="631" y="918"/>
                </a:lnTo>
                <a:lnTo>
                  <a:pt x="635" y="916"/>
                </a:lnTo>
                <a:lnTo>
                  <a:pt x="639" y="911"/>
                </a:lnTo>
                <a:lnTo>
                  <a:pt x="641" y="906"/>
                </a:lnTo>
                <a:lnTo>
                  <a:pt x="644" y="900"/>
                </a:lnTo>
                <a:lnTo>
                  <a:pt x="647" y="893"/>
                </a:lnTo>
                <a:lnTo>
                  <a:pt x="651" y="887"/>
                </a:lnTo>
                <a:lnTo>
                  <a:pt x="654" y="883"/>
                </a:lnTo>
                <a:lnTo>
                  <a:pt x="658" y="881"/>
                </a:lnTo>
                <a:lnTo>
                  <a:pt x="664" y="879"/>
                </a:lnTo>
                <a:lnTo>
                  <a:pt x="670" y="879"/>
                </a:lnTo>
                <a:lnTo>
                  <a:pt x="677" y="878"/>
                </a:lnTo>
                <a:lnTo>
                  <a:pt x="683" y="878"/>
                </a:lnTo>
                <a:lnTo>
                  <a:pt x="690" y="878"/>
                </a:lnTo>
                <a:lnTo>
                  <a:pt x="696" y="877"/>
                </a:lnTo>
                <a:lnTo>
                  <a:pt x="702" y="875"/>
                </a:lnTo>
                <a:lnTo>
                  <a:pt x="707" y="871"/>
                </a:lnTo>
                <a:lnTo>
                  <a:pt x="711" y="869"/>
                </a:lnTo>
                <a:lnTo>
                  <a:pt x="715" y="867"/>
                </a:lnTo>
                <a:lnTo>
                  <a:pt x="719" y="864"/>
                </a:lnTo>
                <a:lnTo>
                  <a:pt x="724" y="863"/>
                </a:lnTo>
                <a:lnTo>
                  <a:pt x="728" y="860"/>
                </a:lnTo>
                <a:lnTo>
                  <a:pt x="733" y="858"/>
                </a:lnTo>
                <a:lnTo>
                  <a:pt x="737" y="856"/>
                </a:lnTo>
                <a:lnTo>
                  <a:pt x="740" y="853"/>
                </a:lnTo>
                <a:lnTo>
                  <a:pt x="747" y="846"/>
                </a:lnTo>
                <a:lnTo>
                  <a:pt x="753" y="840"/>
                </a:lnTo>
                <a:lnTo>
                  <a:pt x="759" y="833"/>
                </a:lnTo>
                <a:lnTo>
                  <a:pt x="765" y="825"/>
                </a:lnTo>
                <a:lnTo>
                  <a:pt x="770" y="817"/>
                </a:lnTo>
                <a:lnTo>
                  <a:pt x="777" y="806"/>
                </a:lnTo>
                <a:lnTo>
                  <a:pt x="785" y="794"/>
                </a:lnTo>
                <a:lnTo>
                  <a:pt x="793" y="778"/>
                </a:lnTo>
                <a:lnTo>
                  <a:pt x="797" y="773"/>
                </a:lnTo>
                <a:lnTo>
                  <a:pt x="803" y="768"/>
                </a:lnTo>
                <a:lnTo>
                  <a:pt x="810" y="761"/>
                </a:lnTo>
                <a:lnTo>
                  <a:pt x="818" y="754"/>
                </a:lnTo>
                <a:lnTo>
                  <a:pt x="827" y="746"/>
                </a:lnTo>
                <a:lnTo>
                  <a:pt x="837" y="737"/>
                </a:lnTo>
                <a:lnTo>
                  <a:pt x="847" y="727"/>
                </a:lnTo>
                <a:lnTo>
                  <a:pt x="857" y="715"/>
                </a:lnTo>
                <a:lnTo>
                  <a:pt x="860" y="711"/>
                </a:lnTo>
                <a:lnTo>
                  <a:pt x="862" y="707"/>
                </a:lnTo>
                <a:lnTo>
                  <a:pt x="863" y="701"/>
                </a:lnTo>
                <a:lnTo>
                  <a:pt x="864" y="697"/>
                </a:lnTo>
                <a:lnTo>
                  <a:pt x="864" y="692"/>
                </a:lnTo>
                <a:lnTo>
                  <a:pt x="863" y="686"/>
                </a:lnTo>
                <a:lnTo>
                  <a:pt x="863" y="682"/>
                </a:lnTo>
                <a:lnTo>
                  <a:pt x="862" y="677"/>
                </a:lnTo>
                <a:lnTo>
                  <a:pt x="861" y="671"/>
                </a:lnTo>
                <a:lnTo>
                  <a:pt x="860" y="667"/>
                </a:lnTo>
                <a:lnTo>
                  <a:pt x="859" y="663"/>
                </a:lnTo>
                <a:lnTo>
                  <a:pt x="857" y="661"/>
                </a:lnTo>
                <a:lnTo>
                  <a:pt x="856" y="658"/>
                </a:lnTo>
                <a:lnTo>
                  <a:pt x="855" y="655"/>
                </a:lnTo>
                <a:lnTo>
                  <a:pt x="853" y="650"/>
                </a:lnTo>
                <a:lnTo>
                  <a:pt x="852" y="643"/>
                </a:lnTo>
                <a:lnTo>
                  <a:pt x="860" y="649"/>
                </a:lnTo>
                <a:lnTo>
                  <a:pt x="868" y="654"/>
                </a:lnTo>
                <a:lnTo>
                  <a:pt x="877" y="658"/>
                </a:lnTo>
                <a:lnTo>
                  <a:pt x="886" y="661"/>
                </a:lnTo>
                <a:lnTo>
                  <a:pt x="896" y="663"/>
                </a:lnTo>
                <a:lnTo>
                  <a:pt x="906" y="665"/>
                </a:lnTo>
                <a:lnTo>
                  <a:pt x="916" y="666"/>
                </a:lnTo>
                <a:lnTo>
                  <a:pt x="927" y="666"/>
                </a:lnTo>
                <a:lnTo>
                  <a:pt x="938" y="665"/>
                </a:lnTo>
                <a:lnTo>
                  <a:pt x="949" y="664"/>
                </a:lnTo>
                <a:lnTo>
                  <a:pt x="960" y="662"/>
                </a:lnTo>
                <a:lnTo>
                  <a:pt x="971" y="660"/>
                </a:lnTo>
                <a:lnTo>
                  <a:pt x="983" y="658"/>
                </a:lnTo>
                <a:lnTo>
                  <a:pt x="994" y="655"/>
                </a:lnTo>
                <a:lnTo>
                  <a:pt x="1006" y="652"/>
                </a:lnTo>
                <a:lnTo>
                  <a:pt x="1018" y="648"/>
                </a:lnTo>
                <a:lnTo>
                  <a:pt x="1022" y="647"/>
                </a:lnTo>
                <a:lnTo>
                  <a:pt x="1026" y="643"/>
                </a:lnTo>
                <a:lnTo>
                  <a:pt x="1032" y="639"/>
                </a:lnTo>
                <a:lnTo>
                  <a:pt x="1038" y="633"/>
                </a:lnTo>
                <a:lnTo>
                  <a:pt x="1044" y="628"/>
                </a:lnTo>
                <a:lnTo>
                  <a:pt x="1051" y="624"/>
                </a:lnTo>
                <a:lnTo>
                  <a:pt x="1058" y="620"/>
                </a:lnTo>
                <a:lnTo>
                  <a:pt x="1066" y="618"/>
                </a:lnTo>
                <a:lnTo>
                  <a:pt x="1074" y="617"/>
                </a:lnTo>
                <a:lnTo>
                  <a:pt x="1081" y="616"/>
                </a:lnTo>
                <a:lnTo>
                  <a:pt x="1088" y="615"/>
                </a:lnTo>
                <a:lnTo>
                  <a:pt x="1095" y="614"/>
                </a:lnTo>
                <a:lnTo>
                  <a:pt x="1102" y="614"/>
                </a:lnTo>
                <a:lnTo>
                  <a:pt x="1109" y="613"/>
                </a:lnTo>
                <a:lnTo>
                  <a:pt x="1115" y="612"/>
                </a:lnTo>
                <a:lnTo>
                  <a:pt x="1121" y="611"/>
                </a:lnTo>
                <a:lnTo>
                  <a:pt x="1128" y="610"/>
                </a:lnTo>
                <a:lnTo>
                  <a:pt x="1134" y="608"/>
                </a:lnTo>
                <a:lnTo>
                  <a:pt x="1141" y="606"/>
                </a:lnTo>
                <a:lnTo>
                  <a:pt x="1148" y="604"/>
                </a:lnTo>
                <a:lnTo>
                  <a:pt x="1156" y="601"/>
                </a:lnTo>
                <a:lnTo>
                  <a:pt x="1164" y="598"/>
                </a:lnTo>
                <a:lnTo>
                  <a:pt x="1172" y="594"/>
                </a:lnTo>
                <a:lnTo>
                  <a:pt x="1181" y="590"/>
                </a:lnTo>
                <a:lnTo>
                  <a:pt x="1190" y="586"/>
                </a:lnTo>
                <a:lnTo>
                  <a:pt x="1198" y="585"/>
                </a:lnTo>
                <a:lnTo>
                  <a:pt x="1208" y="583"/>
                </a:lnTo>
                <a:lnTo>
                  <a:pt x="1217" y="583"/>
                </a:lnTo>
                <a:lnTo>
                  <a:pt x="1227" y="584"/>
                </a:lnTo>
                <a:lnTo>
                  <a:pt x="1236" y="584"/>
                </a:lnTo>
                <a:lnTo>
                  <a:pt x="1246" y="584"/>
                </a:lnTo>
                <a:lnTo>
                  <a:pt x="1255" y="583"/>
                </a:lnTo>
                <a:lnTo>
                  <a:pt x="1261" y="582"/>
                </a:lnTo>
                <a:lnTo>
                  <a:pt x="1266" y="580"/>
                </a:lnTo>
                <a:lnTo>
                  <a:pt x="1270" y="578"/>
                </a:lnTo>
                <a:lnTo>
                  <a:pt x="1275" y="575"/>
                </a:lnTo>
                <a:lnTo>
                  <a:pt x="1280" y="572"/>
                </a:lnTo>
                <a:lnTo>
                  <a:pt x="1284" y="570"/>
                </a:lnTo>
                <a:lnTo>
                  <a:pt x="1288" y="567"/>
                </a:lnTo>
                <a:lnTo>
                  <a:pt x="1293" y="566"/>
                </a:lnTo>
                <a:lnTo>
                  <a:pt x="1301" y="565"/>
                </a:lnTo>
                <a:lnTo>
                  <a:pt x="1310" y="565"/>
                </a:lnTo>
                <a:lnTo>
                  <a:pt x="1318" y="566"/>
                </a:lnTo>
                <a:lnTo>
                  <a:pt x="1326" y="567"/>
                </a:lnTo>
                <a:lnTo>
                  <a:pt x="1334" y="569"/>
                </a:lnTo>
                <a:lnTo>
                  <a:pt x="1342" y="571"/>
                </a:lnTo>
                <a:lnTo>
                  <a:pt x="1349" y="573"/>
                </a:lnTo>
                <a:lnTo>
                  <a:pt x="1357" y="575"/>
                </a:lnTo>
                <a:lnTo>
                  <a:pt x="1365" y="576"/>
                </a:lnTo>
                <a:lnTo>
                  <a:pt x="1374" y="578"/>
                </a:lnTo>
                <a:lnTo>
                  <a:pt x="1382" y="578"/>
                </a:lnTo>
                <a:lnTo>
                  <a:pt x="1391" y="578"/>
                </a:lnTo>
                <a:lnTo>
                  <a:pt x="1401" y="577"/>
                </a:lnTo>
                <a:lnTo>
                  <a:pt x="1410" y="574"/>
                </a:lnTo>
                <a:lnTo>
                  <a:pt x="1420" y="570"/>
                </a:lnTo>
                <a:lnTo>
                  <a:pt x="1431" y="565"/>
                </a:lnTo>
                <a:lnTo>
                  <a:pt x="1438" y="561"/>
                </a:lnTo>
                <a:lnTo>
                  <a:pt x="1445" y="560"/>
                </a:lnTo>
                <a:lnTo>
                  <a:pt x="1454" y="559"/>
                </a:lnTo>
                <a:lnTo>
                  <a:pt x="1462" y="559"/>
                </a:lnTo>
                <a:lnTo>
                  <a:pt x="1470" y="560"/>
                </a:lnTo>
                <a:lnTo>
                  <a:pt x="1479" y="561"/>
                </a:lnTo>
                <a:lnTo>
                  <a:pt x="1487" y="563"/>
                </a:lnTo>
                <a:lnTo>
                  <a:pt x="1497" y="565"/>
                </a:lnTo>
                <a:lnTo>
                  <a:pt x="1506" y="567"/>
                </a:lnTo>
                <a:lnTo>
                  <a:pt x="1516" y="568"/>
                </a:lnTo>
                <a:lnTo>
                  <a:pt x="1526" y="569"/>
                </a:lnTo>
                <a:lnTo>
                  <a:pt x="1536" y="570"/>
                </a:lnTo>
                <a:lnTo>
                  <a:pt x="1547" y="569"/>
                </a:lnTo>
                <a:lnTo>
                  <a:pt x="1557" y="567"/>
                </a:lnTo>
                <a:lnTo>
                  <a:pt x="1569" y="564"/>
                </a:lnTo>
                <a:lnTo>
                  <a:pt x="1580" y="560"/>
                </a:lnTo>
                <a:lnTo>
                  <a:pt x="1588" y="558"/>
                </a:lnTo>
                <a:lnTo>
                  <a:pt x="1598" y="558"/>
                </a:lnTo>
                <a:lnTo>
                  <a:pt x="1607" y="560"/>
                </a:lnTo>
                <a:lnTo>
                  <a:pt x="1617" y="564"/>
                </a:lnTo>
                <a:lnTo>
                  <a:pt x="1626" y="568"/>
                </a:lnTo>
                <a:lnTo>
                  <a:pt x="1635" y="572"/>
                </a:lnTo>
                <a:lnTo>
                  <a:pt x="1643" y="575"/>
                </a:lnTo>
                <a:lnTo>
                  <a:pt x="1649" y="576"/>
                </a:lnTo>
                <a:lnTo>
                  <a:pt x="1653" y="576"/>
                </a:lnTo>
                <a:lnTo>
                  <a:pt x="1659" y="575"/>
                </a:lnTo>
                <a:lnTo>
                  <a:pt x="1664" y="574"/>
                </a:lnTo>
                <a:lnTo>
                  <a:pt x="1669" y="573"/>
                </a:lnTo>
                <a:lnTo>
                  <a:pt x="1675" y="572"/>
                </a:lnTo>
                <a:lnTo>
                  <a:pt x="1680" y="570"/>
                </a:lnTo>
                <a:lnTo>
                  <a:pt x="1685" y="568"/>
                </a:lnTo>
                <a:lnTo>
                  <a:pt x="1690" y="566"/>
                </a:lnTo>
                <a:lnTo>
                  <a:pt x="1691" y="566"/>
                </a:lnTo>
                <a:lnTo>
                  <a:pt x="1693" y="567"/>
                </a:lnTo>
                <a:lnTo>
                  <a:pt x="1695" y="568"/>
                </a:lnTo>
                <a:lnTo>
                  <a:pt x="1698" y="569"/>
                </a:lnTo>
                <a:lnTo>
                  <a:pt x="1700" y="571"/>
                </a:lnTo>
                <a:lnTo>
                  <a:pt x="1703" y="572"/>
                </a:lnTo>
                <a:lnTo>
                  <a:pt x="1705" y="574"/>
                </a:lnTo>
                <a:lnTo>
                  <a:pt x="1708" y="574"/>
                </a:lnTo>
                <a:lnTo>
                  <a:pt x="1714" y="574"/>
                </a:lnTo>
                <a:lnTo>
                  <a:pt x="1721" y="572"/>
                </a:lnTo>
                <a:lnTo>
                  <a:pt x="1730" y="570"/>
                </a:lnTo>
                <a:lnTo>
                  <a:pt x="1739" y="567"/>
                </a:lnTo>
                <a:lnTo>
                  <a:pt x="1747" y="565"/>
                </a:lnTo>
                <a:lnTo>
                  <a:pt x="1754" y="563"/>
                </a:lnTo>
                <a:lnTo>
                  <a:pt x="1760" y="563"/>
                </a:lnTo>
                <a:lnTo>
                  <a:pt x="1764" y="564"/>
                </a:lnTo>
                <a:lnTo>
                  <a:pt x="1771" y="570"/>
                </a:lnTo>
                <a:lnTo>
                  <a:pt x="1779" y="574"/>
                </a:lnTo>
                <a:lnTo>
                  <a:pt x="1788" y="576"/>
                </a:lnTo>
                <a:lnTo>
                  <a:pt x="1796" y="578"/>
                </a:lnTo>
                <a:lnTo>
                  <a:pt x="1805" y="577"/>
                </a:lnTo>
                <a:lnTo>
                  <a:pt x="1814" y="575"/>
                </a:lnTo>
                <a:lnTo>
                  <a:pt x="1824" y="571"/>
                </a:lnTo>
                <a:lnTo>
                  <a:pt x="1833" y="567"/>
                </a:lnTo>
                <a:lnTo>
                  <a:pt x="1840" y="563"/>
                </a:lnTo>
                <a:lnTo>
                  <a:pt x="1847" y="559"/>
                </a:lnTo>
                <a:lnTo>
                  <a:pt x="1854" y="555"/>
                </a:lnTo>
                <a:lnTo>
                  <a:pt x="1861" y="551"/>
                </a:lnTo>
                <a:lnTo>
                  <a:pt x="1867" y="548"/>
                </a:lnTo>
                <a:lnTo>
                  <a:pt x="1874" y="544"/>
                </a:lnTo>
                <a:lnTo>
                  <a:pt x="1880" y="540"/>
                </a:lnTo>
                <a:lnTo>
                  <a:pt x="1887" y="536"/>
                </a:lnTo>
                <a:lnTo>
                  <a:pt x="1894" y="532"/>
                </a:lnTo>
                <a:lnTo>
                  <a:pt x="1900" y="529"/>
                </a:lnTo>
                <a:lnTo>
                  <a:pt x="1906" y="524"/>
                </a:lnTo>
                <a:lnTo>
                  <a:pt x="1913" y="520"/>
                </a:lnTo>
                <a:lnTo>
                  <a:pt x="1919" y="515"/>
                </a:lnTo>
                <a:lnTo>
                  <a:pt x="1925" y="511"/>
                </a:lnTo>
                <a:lnTo>
                  <a:pt x="1931" y="506"/>
                </a:lnTo>
                <a:lnTo>
                  <a:pt x="1937" y="501"/>
                </a:lnTo>
                <a:lnTo>
                  <a:pt x="1943" y="493"/>
                </a:lnTo>
                <a:lnTo>
                  <a:pt x="1948" y="481"/>
                </a:lnTo>
                <a:lnTo>
                  <a:pt x="1953" y="468"/>
                </a:lnTo>
                <a:lnTo>
                  <a:pt x="1957" y="454"/>
                </a:lnTo>
                <a:lnTo>
                  <a:pt x="1960" y="441"/>
                </a:lnTo>
                <a:lnTo>
                  <a:pt x="1963" y="430"/>
                </a:lnTo>
                <a:lnTo>
                  <a:pt x="1966" y="420"/>
                </a:lnTo>
                <a:lnTo>
                  <a:pt x="1969" y="416"/>
                </a:lnTo>
                <a:lnTo>
                  <a:pt x="1982" y="404"/>
                </a:lnTo>
                <a:lnTo>
                  <a:pt x="1995" y="392"/>
                </a:lnTo>
                <a:lnTo>
                  <a:pt x="2008" y="381"/>
                </a:lnTo>
                <a:lnTo>
                  <a:pt x="2019" y="369"/>
                </a:lnTo>
                <a:lnTo>
                  <a:pt x="2031" y="358"/>
                </a:lnTo>
                <a:lnTo>
                  <a:pt x="2041" y="345"/>
                </a:lnTo>
                <a:lnTo>
                  <a:pt x="2051" y="334"/>
                </a:lnTo>
                <a:lnTo>
                  <a:pt x="2060" y="322"/>
                </a:lnTo>
                <a:lnTo>
                  <a:pt x="2069" y="309"/>
                </a:lnTo>
                <a:lnTo>
                  <a:pt x="2076" y="296"/>
                </a:lnTo>
                <a:lnTo>
                  <a:pt x="2083" y="283"/>
                </a:lnTo>
                <a:lnTo>
                  <a:pt x="2089" y="269"/>
                </a:lnTo>
                <a:lnTo>
                  <a:pt x="2095" y="254"/>
                </a:lnTo>
                <a:lnTo>
                  <a:pt x="2099" y="239"/>
                </a:lnTo>
                <a:lnTo>
                  <a:pt x="2103" y="223"/>
                </a:lnTo>
                <a:lnTo>
                  <a:pt x="2105" y="206"/>
                </a:lnTo>
                <a:lnTo>
                  <a:pt x="2105" y="203"/>
                </a:lnTo>
                <a:lnTo>
                  <a:pt x="2104" y="201"/>
                </a:lnTo>
                <a:lnTo>
                  <a:pt x="2103" y="199"/>
                </a:lnTo>
                <a:lnTo>
                  <a:pt x="2101" y="196"/>
                </a:lnTo>
                <a:lnTo>
                  <a:pt x="2099" y="193"/>
                </a:lnTo>
                <a:lnTo>
                  <a:pt x="2096" y="189"/>
                </a:lnTo>
                <a:lnTo>
                  <a:pt x="2092" y="185"/>
                </a:lnTo>
                <a:lnTo>
                  <a:pt x="2089" y="181"/>
                </a:lnTo>
                <a:lnTo>
                  <a:pt x="2084" y="176"/>
                </a:lnTo>
                <a:lnTo>
                  <a:pt x="2078" y="172"/>
                </a:lnTo>
                <a:lnTo>
                  <a:pt x="2072" y="169"/>
                </a:lnTo>
                <a:lnTo>
                  <a:pt x="2066" y="166"/>
                </a:lnTo>
                <a:lnTo>
                  <a:pt x="2059" y="165"/>
                </a:lnTo>
                <a:lnTo>
                  <a:pt x="2052" y="163"/>
                </a:lnTo>
                <a:lnTo>
                  <a:pt x="2045" y="162"/>
                </a:lnTo>
                <a:lnTo>
                  <a:pt x="2037" y="162"/>
                </a:lnTo>
                <a:lnTo>
                  <a:pt x="2030" y="162"/>
                </a:lnTo>
                <a:lnTo>
                  <a:pt x="2023" y="162"/>
                </a:lnTo>
                <a:lnTo>
                  <a:pt x="2015" y="162"/>
                </a:lnTo>
                <a:lnTo>
                  <a:pt x="2008" y="162"/>
                </a:lnTo>
                <a:lnTo>
                  <a:pt x="2001" y="163"/>
                </a:lnTo>
                <a:lnTo>
                  <a:pt x="1993" y="163"/>
                </a:lnTo>
                <a:lnTo>
                  <a:pt x="1986" y="162"/>
                </a:lnTo>
                <a:lnTo>
                  <a:pt x="1979" y="162"/>
                </a:lnTo>
                <a:lnTo>
                  <a:pt x="1967" y="161"/>
                </a:lnTo>
                <a:lnTo>
                  <a:pt x="1957" y="161"/>
                </a:lnTo>
                <a:lnTo>
                  <a:pt x="1947" y="162"/>
                </a:lnTo>
                <a:lnTo>
                  <a:pt x="1938" y="164"/>
                </a:lnTo>
                <a:lnTo>
                  <a:pt x="1930" y="166"/>
                </a:lnTo>
                <a:lnTo>
                  <a:pt x="1922" y="169"/>
                </a:lnTo>
                <a:lnTo>
                  <a:pt x="1915" y="173"/>
                </a:lnTo>
                <a:lnTo>
                  <a:pt x="1908" y="176"/>
                </a:lnTo>
                <a:lnTo>
                  <a:pt x="1902" y="180"/>
                </a:lnTo>
                <a:lnTo>
                  <a:pt x="1896" y="182"/>
                </a:lnTo>
                <a:lnTo>
                  <a:pt x="1890" y="185"/>
                </a:lnTo>
                <a:lnTo>
                  <a:pt x="1884" y="188"/>
                </a:lnTo>
                <a:lnTo>
                  <a:pt x="1879" y="189"/>
                </a:lnTo>
                <a:lnTo>
                  <a:pt x="1872" y="189"/>
                </a:lnTo>
                <a:lnTo>
                  <a:pt x="1866" y="188"/>
                </a:lnTo>
                <a:lnTo>
                  <a:pt x="1859" y="186"/>
                </a:lnTo>
                <a:lnTo>
                  <a:pt x="1858" y="185"/>
                </a:lnTo>
                <a:lnTo>
                  <a:pt x="1856" y="185"/>
                </a:lnTo>
                <a:lnTo>
                  <a:pt x="1852" y="184"/>
                </a:lnTo>
                <a:lnTo>
                  <a:pt x="1847" y="184"/>
                </a:lnTo>
                <a:lnTo>
                  <a:pt x="1842" y="183"/>
                </a:lnTo>
                <a:lnTo>
                  <a:pt x="1835" y="183"/>
                </a:lnTo>
                <a:lnTo>
                  <a:pt x="1828" y="184"/>
                </a:lnTo>
                <a:lnTo>
                  <a:pt x="1819" y="185"/>
                </a:lnTo>
                <a:lnTo>
                  <a:pt x="1810" y="187"/>
                </a:lnTo>
                <a:lnTo>
                  <a:pt x="1800" y="189"/>
                </a:lnTo>
                <a:lnTo>
                  <a:pt x="1790" y="193"/>
                </a:lnTo>
                <a:lnTo>
                  <a:pt x="1778" y="197"/>
                </a:lnTo>
                <a:lnTo>
                  <a:pt x="1767" y="204"/>
                </a:lnTo>
                <a:lnTo>
                  <a:pt x="1755" y="211"/>
                </a:lnTo>
                <a:lnTo>
                  <a:pt x="1743" y="220"/>
                </a:lnTo>
                <a:lnTo>
                  <a:pt x="1731" y="231"/>
                </a:lnTo>
                <a:lnTo>
                  <a:pt x="1721" y="225"/>
                </a:lnTo>
                <a:lnTo>
                  <a:pt x="1712" y="219"/>
                </a:lnTo>
                <a:lnTo>
                  <a:pt x="1702" y="213"/>
                </a:lnTo>
                <a:lnTo>
                  <a:pt x="1693" y="207"/>
                </a:lnTo>
                <a:lnTo>
                  <a:pt x="1683" y="201"/>
                </a:lnTo>
                <a:lnTo>
                  <a:pt x="1672" y="196"/>
                </a:lnTo>
                <a:lnTo>
                  <a:pt x="1661" y="190"/>
                </a:lnTo>
                <a:lnTo>
                  <a:pt x="1651" y="184"/>
                </a:lnTo>
                <a:lnTo>
                  <a:pt x="1641" y="178"/>
                </a:lnTo>
                <a:lnTo>
                  <a:pt x="1630" y="173"/>
                </a:lnTo>
                <a:lnTo>
                  <a:pt x="1619" y="168"/>
                </a:lnTo>
                <a:lnTo>
                  <a:pt x="1608" y="163"/>
                </a:lnTo>
                <a:lnTo>
                  <a:pt x="1598" y="159"/>
                </a:lnTo>
                <a:lnTo>
                  <a:pt x="1588" y="155"/>
                </a:lnTo>
                <a:lnTo>
                  <a:pt x="1577" y="151"/>
                </a:lnTo>
                <a:lnTo>
                  <a:pt x="1567" y="147"/>
                </a:lnTo>
                <a:close/>
              </a:path>
            </a:pathLst>
          </a:custGeom>
          <a:solidFill>
            <a:srgbClr val="66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8" name="Freeform 70"/>
          <p:cNvSpPr>
            <a:spLocks/>
          </p:cNvSpPr>
          <p:nvPr/>
        </p:nvSpPr>
        <p:spPr bwMode="auto">
          <a:xfrm>
            <a:off x="5021263" y="1658938"/>
            <a:ext cx="268287" cy="46037"/>
          </a:xfrm>
          <a:custGeom>
            <a:avLst/>
            <a:gdLst>
              <a:gd name="T0" fmla="*/ 0 w 190"/>
              <a:gd name="T1" fmla="*/ 2147483647 h 32"/>
              <a:gd name="T2" fmla="*/ 0 w 190"/>
              <a:gd name="T3" fmla="*/ 2147483647 h 32"/>
              <a:gd name="T4" fmla="*/ 2147483647 w 190"/>
              <a:gd name="T5" fmla="*/ 2147483647 h 32"/>
              <a:gd name="T6" fmla="*/ 2147483647 w 190"/>
              <a:gd name="T7" fmla="*/ 2147483647 h 32"/>
              <a:gd name="T8" fmla="*/ 2147483647 w 190"/>
              <a:gd name="T9" fmla="*/ 2147483647 h 32"/>
              <a:gd name="T10" fmla="*/ 2147483647 w 190"/>
              <a:gd name="T11" fmla="*/ 2147483647 h 32"/>
              <a:gd name="T12" fmla="*/ 2147483647 w 190"/>
              <a:gd name="T13" fmla="*/ 2147483647 h 32"/>
              <a:gd name="T14" fmla="*/ 2147483647 w 190"/>
              <a:gd name="T15" fmla="*/ 2147483647 h 32"/>
              <a:gd name="T16" fmla="*/ 2147483647 w 190"/>
              <a:gd name="T17" fmla="*/ 2147483647 h 32"/>
              <a:gd name="T18" fmla="*/ 2147483647 w 190"/>
              <a:gd name="T19" fmla="*/ 2147483647 h 32"/>
              <a:gd name="T20" fmla="*/ 2147483647 w 190"/>
              <a:gd name="T21" fmla="*/ 2147483647 h 32"/>
              <a:gd name="T22" fmla="*/ 2147483647 w 190"/>
              <a:gd name="T23" fmla="*/ 2147483647 h 32"/>
              <a:gd name="T24" fmla="*/ 2147483647 w 190"/>
              <a:gd name="T25" fmla="*/ 2147483647 h 32"/>
              <a:gd name="T26" fmla="*/ 2147483647 w 190"/>
              <a:gd name="T27" fmla="*/ 2147483647 h 32"/>
              <a:gd name="T28" fmla="*/ 2147483647 w 190"/>
              <a:gd name="T29" fmla="*/ 2147483647 h 32"/>
              <a:gd name="T30" fmla="*/ 2147483647 w 190"/>
              <a:gd name="T31" fmla="*/ 2147483647 h 32"/>
              <a:gd name="T32" fmla="*/ 2147483647 w 190"/>
              <a:gd name="T33" fmla="*/ 2147483647 h 32"/>
              <a:gd name="T34" fmla="*/ 2147483647 w 190"/>
              <a:gd name="T35" fmla="*/ 2147483647 h 32"/>
              <a:gd name="T36" fmla="*/ 2147483647 w 190"/>
              <a:gd name="T37" fmla="*/ 2147483647 h 32"/>
              <a:gd name="T38" fmla="*/ 2147483647 w 190"/>
              <a:gd name="T39" fmla="*/ 2147483647 h 32"/>
              <a:gd name="T40" fmla="*/ 2147483647 w 190"/>
              <a:gd name="T41" fmla="*/ 2147483647 h 32"/>
              <a:gd name="T42" fmla="*/ 2147483647 w 190"/>
              <a:gd name="T43" fmla="*/ 0 h 32"/>
              <a:gd name="T44" fmla="*/ 2147483647 w 190"/>
              <a:gd name="T45" fmla="*/ 0 h 32"/>
              <a:gd name="T46" fmla="*/ 2147483647 w 190"/>
              <a:gd name="T47" fmla="*/ 2147483647 h 32"/>
              <a:gd name="T48" fmla="*/ 2147483647 w 190"/>
              <a:gd name="T49" fmla="*/ 2147483647 h 32"/>
              <a:gd name="T50" fmla="*/ 2147483647 w 190"/>
              <a:gd name="T51" fmla="*/ 2147483647 h 32"/>
              <a:gd name="T52" fmla="*/ 2147483647 w 190"/>
              <a:gd name="T53" fmla="*/ 2147483647 h 32"/>
              <a:gd name="T54" fmla="*/ 2147483647 w 190"/>
              <a:gd name="T55" fmla="*/ 2147483647 h 32"/>
              <a:gd name="T56" fmla="*/ 2147483647 w 190"/>
              <a:gd name="T57" fmla="*/ 2147483647 h 32"/>
              <a:gd name="T58" fmla="*/ 2147483647 w 190"/>
              <a:gd name="T59" fmla="*/ 2147483647 h 32"/>
              <a:gd name="T60" fmla="*/ 2147483647 w 190"/>
              <a:gd name="T61" fmla="*/ 2147483647 h 32"/>
              <a:gd name="T62" fmla="*/ 2147483647 w 190"/>
              <a:gd name="T63" fmla="*/ 2147483647 h 32"/>
              <a:gd name="T64" fmla="*/ 2147483647 w 190"/>
              <a:gd name="T65" fmla="*/ 2147483647 h 32"/>
              <a:gd name="T66" fmla="*/ 2147483647 w 190"/>
              <a:gd name="T67" fmla="*/ 2147483647 h 32"/>
              <a:gd name="T68" fmla="*/ 2147483647 w 190"/>
              <a:gd name="T69" fmla="*/ 2147483647 h 32"/>
              <a:gd name="T70" fmla="*/ 2147483647 w 190"/>
              <a:gd name="T71" fmla="*/ 2147483647 h 32"/>
              <a:gd name="T72" fmla="*/ 0 w 190"/>
              <a:gd name="T73" fmla="*/ 2147483647 h 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0"/>
              <a:gd name="T112" fmla="*/ 0 h 32"/>
              <a:gd name="T113" fmla="*/ 190 w 190"/>
              <a:gd name="T114" fmla="*/ 32 h 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0" h="32">
                <a:moveTo>
                  <a:pt x="0" y="32"/>
                </a:moveTo>
                <a:lnTo>
                  <a:pt x="0" y="32"/>
                </a:lnTo>
                <a:lnTo>
                  <a:pt x="11" y="32"/>
                </a:lnTo>
                <a:lnTo>
                  <a:pt x="23" y="32"/>
                </a:lnTo>
                <a:lnTo>
                  <a:pt x="34" y="31"/>
                </a:lnTo>
                <a:lnTo>
                  <a:pt x="45" y="29"/>
                </a:lnTo>
                <a:lnTo>
                  <a:pt x="54" y="27"/>
                </a:lnTo>
                <a:lnTo>
                  <a:pt x="64" y="25"/>
                </a:lnTo>
                <a:lnTo>
                  <a:pt x="75" y="23"/>
                </a:lnTo>
                <a:lnTo>
                  <a:pt x="85" y="21"/>
                </a:lnTo>
                <a:lnTo>
                  <a:pt x="96" y="19"/>
                </a:lnTo>
                <a:lnTo>
                  <a:pt x="107" y="17"/>
                </a:lnTo>
                <a:lnTo>
                  <a:pt x="118" y="16"/>
                </a:lnTo>
                <a:lnTo>
                  <a:pt x="130" y="15"/>
                </a:lnTo>
                <a:lnTo>
                  <a:pt x="142" y="15"/>
                </a:lnTo>
                <a:lnTo>
                  <a:pt x="156" y="16"/>
                </a:lnTo>
                <a:lnTo>
                  <a:pt x="171" y="18"/>
                </a:lnTo>
                <a:lnTo>
                  <a:pt x="186" y="21"/>
                </a:lnTo>
                <a:lnTo>
                  <a:pt x="190" y="6"/>
                </a:lnTo>
                <a:lnTo>
                  <a:pt x="173" y="3"/>
                </a:lnTo>
                <a:lnTo>
                  <a:pt x="157" y="1"/>
                </a:lnTo>
                <a:lnTo>
                  <a:pt x="144" y="0"/>
                </a:lnTo>
                <a:lnTo>
                  <a:pt x="130" y="0"/>
                </a:lnTo>
                <a:lnTo>
                  <a:pt x="117" y="1"/>
                </a:lnTo>
                <a:lnTo>
                  <a:pt x="104" y="2"/>
                </a:lnTo>
                <a:lnTo>
                  <a:pt x="94" y="4"/>
                </a:lnTo>
                <a:lnTo>
                  <a:pt x="82" y="6"/>
                </a:lnTo>
                <a:lnTo>
                  <a:pt x="72" y="8"/>
                </a:lnTo>
                <a:lnTo>
                  <a:pt x="62" y="10"/>
                </a:lnTo>
                <a:lnTo>
                  <a:pt x="51" y="12"/>
                </a:lnTo>
                <a:lnTo>
                  <a:pt x="41" y="15"/>
                </a:lnTo>
                <a:lnTo>
                  <a:pt x="31" y="16"/>
                </a:lnTo>
                <a:lnTo>
                  <a:pt x="22" y="17"/>
                </a:lnTo>
                <a:lnTo>
                  <a:pt x="11" y="17"/>
                </a:lnTo>
                <a:lnTo>
                  <a:pt x="1" y="17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4999" name="Freeform 71"/>
          <p:cNvSpPr>
            <a:spLocks/>
          </p:cNvSpPr>
          <p:nvPr/>
        </p:nvSpPr>
        <p:spPr bwMode="auto">
          <a:xfrm>
            <a:off x="4705350" y="1627188"/>
            <a:ext cx="317500" cy="77787"/>
          </a:xfrm>
          <a:custGeom>
            <a:avLst/>
            <a:gdLst>
              <a:gd name="T0" fmla="*/ 2147483647 w 224"/>
              <a:gd name="T1" fmla="*/ 2147483647 h 55"/>
              <a:gd name="T2" fmla="*/ 2147483647 w 224"/>
              <a:gd name="T3" fmla="*/ 2147483647 h 55"/>
              <a:gd name="T4" fmla="*/ 2147483647 w 224"/>
              <a:gd name="T5" fmla="*/ 2147483647 h 55"/>
              <a:gd name="T6" fmla="*/ 2147483647 w 224"/>
              <a:gd name="T7" fmla="*/ 2147483647 h 55"/>
              <a:gd name="T8" fmla="*/ 2147483647 w 224"/>
              <a:gd name="T9" fmla="*/ 2147483647 h 55"/>
              <a:gd name="T10" fmla="*/ 2147483647 w 224"/>
              <a:gd name="T11" fmla="*/ 2147483647 h 55"/>
              <a:gd name="T12" fmla="*/ 2147483647 w 224"/>
              <a:gd name="T13" fmla="*/ 2147483647 h 55"/>
              <a:gd name="T14" fmla="*/ 2147483647 w 224"/>
              <a:gd name="T15" fmla="*/ 2147483647 h 55"/>
              <a:gd name="T16" fmla="*/ 2147483647 w 224"/>
              <a:gd name="T17" fmla="*/ 2147483647 h 55"/>
              <a:gd name="T18" fmla="*/ 2147483647 w 224"/>
              <a:gd name="T19" fmla="*/ 2147483647 h 55"/>
              <a:gd name="T20" fmla="*/ 2147483647 w 224"/>
              <a:gd name="T21" fmla="*/ 2147483647 h 55"/>
              <a:gd name="T22" fmla="*/ 2147483647 w 224"/>
              <a:gd name="T23" fmla="*/ 2147483647 h 55"/>
              <a:gd name="T24" fmla="*/ 2147483647 w 224"/>
              <a:gd name="T25" fmla="*/ 2147483647 h 55"/>
              <a:gd name="T26" fmla="*/ 2147483647 w 224"/>
              <a:gd name="T27" fmla="*/ 2147483647 h 55"/>
              <a:gd name="T28" fmla="*/ 2147483647 w 224"/>
              <a:gd name="T29" fmla="*/ 2147483647 h 55"/>
              <a:gd name="T30" fmla="*/ 2147483647 w 224"/>
              <a:gd name="T31" fmla="*/ 2147483647 h 55"/>
              <a:gd name="T32" fmla="*/ 2147483647 w 224"/>
              <a:gd name="T33" fmla="*/ 2147483647 h 55"/>
              <a:gd name="T34" fmla="*/ 2147483647 w 224"/>
              <a:gd name="T35" fmla="*/ 2147483647 h 55"/>
              <a:gd name="T36" fmla="*/ 2147483647 w 224"/>
              <a:gd name="T37" fmla="*/ 2147483647 h 55"/>
              <a:gd name="T38" fmla="*/ 2147483647 w 224"/>
              <a:gd name="T39" fmla="*/ 2147483647 h 55"/>
              <a:gd name="T40" fmla="*/ 2147483647 w 224"/>
              <a:gd name="T41" fmla="*/ 2147483647 h 55"/>
              <a:gd name="T42" fmla="*/ 2147483647 w 224"/>
              <a:gd name="T43" fmla="*/ 2147483647 h 55"/>
              <a:gd name="T44" fmla="*/ 2147483647 w 224"/>
              <a:gd name="T45" fmla="*/ 2147483647 h 55"/>
              <a:gd name="T46" fmla="*/ 2147483647 w 224"/>
              <a:gd name="T47" fmla="*/ 2147483647 h 55"/>
              <a:gd name="T48" fmla="*/ 2147483647 w 224"/>
              <a:gd name="T49" fmla="*/ 2147483647 h 55"/>
              <a:gd name="T50" fmla="*/ 2147483647 w 224"/>
              <a:gd name="T51" fmla="*/ 2147483647 h 55"/>
              <a:gd name="T52" fmla="*/ 2147483647 w 224"/>
              <a:gd name="T53" fmla="*/ 2147483647 h 55"/>
              <a:gd name="T54" fmla="*/ 2147483647 w 224"/>
              <a:gd name="T55" fmla="*/ 2147483647 h 55"/>
              <a:gd name="T56" fmla="*/ 2147483647 w 224"/>
              <a:gd name="T57" fmla="*/ 2147483647 h 55"/>
              <a:gd name="T58" fmla="*/ 2147483647 w 224"/>
              <a:gd name="T59" fmla="*/ 2147483647 h 55"/>
              <a:gd name="T60" fmla="*/ 2147483647 w 224"/>
              <a:gd name="T61" fmla="*/ 2147483647 h 55"/>
              <a:gd name="T62" fmla="*/ 2147483647 w 224"/>
              <a:gd name="T63" fmla="*/ 2147483647 h 55"/>
              <a:gd name="T64" fmla="*/ 2147483647 w 224"/>
              <a:gd name="T65" fmla="*/ 0 h 55"/>
              <a:gd name="T66" fmla="*/ 2147483647 w 224"/>
              <a:gd name="T67" fmla="*/ 2147483647 h 55"/>
              <a:gd name="T68" fmla="*/ 0 w 224"/>
              <a:gd name="T69" fmla="*/ 2147483647 h 55"/>
              <a:gd name="T70" fmla="*/ 0 w 224"/>
              <a:gd name="T71" fmla="*/ 2147483647 h 55"/>
              <a:gd name="T72" fmla="*/ 2147483647 w 224"/>
              <a:gd name="T73" fmla="*/ 2147483647 h 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4"/>
              <a:gd name="T112" fmla="*/ 0 h 55"/>
              <a:gd name="T113" fmla="*/ 224 w 224"/>
              <a:gd name="T114" fmla="*/ 55 h 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4" h="55">
                <a:moveTo>
                  <a:pt x="1" y="19"/>
                </a:moveTo>
                <a:lnTo>
                  <a:pt x="1" y="19"/>
                </a:lnTo>
                <a:lnTo>
                  <a:pt x="29" y="16"/>
                </a:lnTo>
                <a:lnTo>
                  <a:pt x="52" y="15"/>
                </a:lnTo>
                <a:lnTo>
                  <a:pt x="72" y="16"/>
                </a:lnTo>
                <a:lnTo>
                  <a:pt x="90" y="16"/>
                </a:lnTo>
                <a:lnTo>
                  <a:pt x="104" y="19"/>
                </a:lnTo>
                <a:lnTo>
                  <a:pt x="117" y="21"/>
                </a:lnTo>
                <a:lnTo>
                  <a:pt x="128" y="24"/>
                </a:lnTo>
                <a:lnTo>
                  <a:pt x="139" y="28"/>
                </a:lnTo>
                <a:lnTo>
                  <a:pt x="148" y="32"/>
                </a:lnTo>
                <a:lnTo>
                  <a:pt x="157" y="36"/>
                </a:lnTo>
                <a:lnTo>
                  <a:pt x="166" y="40"/>
                </a:lnTo>
                <a:lnTo>
                  <a:pt x="175" y="44"/>
                </a:lnTo>
                <a:lnTo>
                  <a:pt x="185" y="48"/>
                </a:lnTo>
                <a:lnTo>
                  <a:pt x="196" y="51"/>
                </a:lnTo>
                <a:lnTo>
                  <a:pt x="209" y="54"/>
                </a:lnTo>
                <a:lnTo>
                  <a:pt x="223" y="55"/>
                </a:lnTo>
                <a:lnTo>
                  <a:pt x="224" y="40"/>
                </a:lnTo>
                <a:lnTo>
                  <a:pt x="211" y="39"/>
                </a:lnTo>
                <a:lnTo>
                  <a:pt x="200" y="36"/>
                </a:lnTo>
                <a:lnTo>
                  <a:pt x="190" y="34"/>
                </a:lnTo>
                <a:lnTo>
                  <a:pt x="181" y="31"/>
                </a:lnTo>
                <a:lnTo>
                  <a:pt x="172" y="27"/>
                </a:lnTo>
                <a:lnTo>
                  <a:pt x="163" y="23"/>
                </a:lnTo>
                <a:lnTo>
                  <a:pt x="154" y="19"/>
                </a:lnTo>
                <a:lnTo>
                  <a:pt x="144" y="14"/>
                </a:lnTo>
                <a:lnTo>
                  <a:pt x="133" y="10"/>
                </a:lnTo>
                <a:lnTo>
                  <a:pt x="121" y="6"/>
                </a:lnTo>
                <a:lnTo>
                  <a:pt x="106" y="4"/>
                </a:lnTo>
                <a:lnTo>
                  <a:pt x="91" y="1"/>
                </a:lnTo>
                <a:lnTo>
                  <a:pt x="72" y="1"/>
                </a:lnTo>
                <a:lnTo>
                  <a:pt x="52" y="0"/>
                </a:lnTo>
                <a:lnTo>
                  <a:pt x="27" y="1"/>
                </a:lnTo>
                <a:lnTo>
                  <a:pt x="0" y="4"/>
                </a:lnTo>
                <a:lnTo>
                  <a:pt x="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0" name="Freeform 72"/>
          <p:cNvSpPr>
            <a:spLocks/>
          </p:cNvSpPr>
          <p:nvPr/>
        </p:nvSpPr>
        <p:spPr bwMode="auto">
          <a:xfrm>
            <a:off x="4344988" y="1552575"/>
            <a:ext cx="361950" cy="103188"/>
          </a:xfrm>
          <a:custGeom>
            <a:avLst/>
            <a:gdLst>
              <a:gd name="T0" fmla="*/ 2147483647 w 257"/>
              <a:gd name="T1" fmla="*/ 2147483647 h 73"/>
              <a:gd name="T2" fmla="*/ 2147483647 w 257"/>
              <a:gd name="T3" fmla="*/ 2147483647 h 73"/>
              <a:gd name="T4" fmla="*/ 2147483647 w 257"/>
              <a:gd name="T5" fmla="*/ 2147483647 h 73"/>
              <a:gd name="T6" fmla="*/ 2147483647 w 257"/>
              <a:gd name="T7" fmla="*/ 2147483647 h 73"/>
              <a:gd name="T8" fmla="*/ 2147483647 w 257"/>
              <a:gd name="T9" fmla="*/ 2147483647 h 73"/>
              <a:gd name="T10" fmla="*/ 2147483647 w 257"/>
              <a:gd name="T11" fmla="*/ 2147483647 h 73"/>
              <a:gd name="T12" fmla="*/ 2147483647 w 257"/>
              <a:gd name="T13" fmla="*/ 2147483647 h 73"/>
              <a:gd name="T14" fmla="*/ 2147483647 w 257"/>
              <a:gd name="T15" fmla="*/ 2147483647 h 73"/>
              <a:gd name="T16" fmla="*/ 2147483647 w 257"/>
              <a:gd name="T17" fmla="*/ 2147483647 h 73"/>
              <a:gd name="T18" fmla="*/ 2147483647 w 257"/>
              <a:gd name="T19" fmla="*/ 2147483647 h 73"/>
              <a:gd name="T20" fmla="*/ 2147483647 w 257"/>
              <a:gd name="T21" fmla="*/ 2147483647 h 73"/>
              <a:gd name="T22" fmla="*/ 2147483647 w 257"/>
              <a:gd name="T23" fmla="*/ 2147483647 h 73"/>
              <a:gd name="T24" fmla="*/ 2147483647 w 257"/>
              <a:gd name="T25" fmla="*/ 2147483647 h 73"/>
              <a:gd name="T26" fmla="*/ 2147483647 w 257"/>
              <a:gd name="T27" fmla="*/ 2147483647 h 73"/>
              <a:gd name="T28" fmla="*/ 2147483647 w 257"/>
              <a:gd name="T29" fmla="*/ 2147483647 h 73"/>
              <a:gd name="T30" fmla="*/ 2147483647 w 257"/>
              <a:gd name="T31" fmla="*/ 2147483647 h 73"/>
              <a:gd name="T32" fmla="*/ 2147483647 w 257"/>
              <a:gd name="T33" fmla="*/ 2147483647 h 73"/>
              <a:gd name="T34" fmla="*/ 2147483647 w 257"/>
              <a:gd name="T35" fmla="*/ 2147483647 h 73"/>
              <a:gd name="T36" fmla="*/ 2147483647 w 257"/>
              <a:gd name="T37" fmla="*/ 2147483647 h 73"/>
              <a:gd name="T38" fmla="*/ 2147483647 w 257"/>
              <a:gd name="T39" fmla="*/ 2147483647 h 73"/>
              <a:gd name="T40" fmla="*/ 2147483647 w 257"/>
              <a:gd name="T41" fmla="*/ 2147483647 h 73"/>
              <a:gd name="T42" fmla="*/ 2147483647 w 257"/>
              <a:gd name="T43" fmla="*/ 2147483647 h 73"/>
              <a:gd name="T44" fmla="*/ 2147483647 w 257"/>
              <a:gd name="T45" fmla="*/ 2147483647 h 73"/>
              <a:gd name="T46" fmla="*/ 2147483647 w 257"/>
              <a:gd name="T47" fmla="*/ 2147483647 h 73"/>
              <a:gd name="T48" fmla="*/ 2147483647 w 257"/>
              <a:gd name="T49" fmla="*/ 2147483647 h 73"/>
              <a:gd name="T50" fmla="*/ 2147483647 w 257"/>
              <a:gd name="T51" fmla="*/ 2147483647 h 73"/>
              <a:gd name="T52" fmla="*/ 2147483647 w 257"/>
              <a:gd name="T53" fmla="*/ 2147483647 h 73"/>
              <a:gd name="T54" fmla="*/ 2147483647 w 257"/>
              <a:gd name="T55" fmla="*/ 2147483647 h 73"/>
              <a:gd name="T56" fmla="*/ 2147483647 w 257"/>
              <a:gd name="T57" fmla="*/ 2147483647 h 73"/>
              <a:gd name="T58" fmla="*/ 2147483647 w 257"/>
              <a:gd name="T59" fmla="*/ 2147483647 h 73"/>
              <a:gd name="T60" fmla="*/ 2147483647 w 257"/>
              <a:gd name="T61" fmla="*/ 2147483647 h 73"/>
              <a:gd name="T62" fmla="*/ 2147483647 w 257"/>
              <a:gd name="T63" fmla="*/ 2147483647 h 73"/>
              <a:gd name="T64" fmla="*/ 2147483647 w 257"/>
              <a:gd name="T65" fmla="*/ 0 h 73"/>
              <a:gd name="T66" fmla="*/ 2147483647 w 257"/>
              <a:gd name="T67" fmla="*/ 2147483647 h 73"/>
              <a:gd name="T68" fmla="*/ 2147483647 w 257"/>
              <a:gd name="T69" fmla="*/ 2147483647 h 73"/>
              <a:gd name="T70" fmla="*/ 0 w 257"/>
              <a:gd name="T71" fmla="*/ 2147483647 h 73"/>
              <a:gd name="T72" fmla="*/ 2147483647 w 257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7"/>
              <a:gd name="T112" fmla="*/ 0 h 73"/>
              <a:gd name="T113" fmla="*/ 257 w 257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7" h="73">
                <a:moveTo>
                  <a:pt x="2" y="19"/>
                </a:moveTo>
                <a:lnTo>
                  <a:pt x="2" y="19"/>
                </a:lnTo>
                <a:lnTo>
                  <a:pt x="36" y="16"/>
                </a:lnTo>
                <a:lnTo>
                  <a:pt x="64" y="15"/>
                </a:lnTo>
                <a:lnTo>
                  <a:pt x="89" y="17"/>
                </a:lnTo>
                <a:lnTo>
                  <a:pt x="109" y="20"/>
                </a:lnTo>
                <a:lnTo>
                  <a:pt x="127" y="24"/>
                </a:lnTo>
                <a:lnTo>
                  <a:pt x="142" y="28"/>
                </a:lnTo>
                <a:lnTo>
                  <a:pt x="154" y="34"/>
                </a:lnTo>
                <a:lnTo>
                  <a:pt x="165" y="40"/>
                </a:lnTo>
                <a:lnTo>
                  <a:pt x="176" y="47"/>
                </a:lnTo>
                <a:lnTo>
                  <a:pt x="185" y="53"/>
                </a:lnTo>
                <a:lnTo>
                  <a:pt x="195" y="59"/>
                </a:lnTo>
                <a:lnTo>
                  <a:pt x="204" y="65"/>
                </a:lnTo>
                <a:lnTo>
                  <a:pt x="216" y="69"/>
                </a:lnTo>
                <a:lnTo>
                  <a:pt x="228" y="72"/>
                </a:lnTo>
                <a:lnTo>
                  <a:pt x="242" y="73"/>
                </a:lnTo>
                <a:lnTo>
                  <a:pt x="257" y="72"/>
                </a:lnTo>
                <a:lnTo>
                  <a:pt x="256" y="57"/>
                </a:lnTo>
                <a:lnTo>
                  <a:pt x="242" y="58"/>
                </a:lnTo>
                <a:lnTo>
                  <a:pt x="230" y="57"/>
                </a:lnTo>
                <a:lnTo>
                  <a:pt x="221" y="55"/>
                </a:lnTo>
                <a:lnTo>
                  <a:pt x="211" y="51"/>
                </a:lnTo>
                <a:lnTo>
                  <a:pt x="203" y="46"/>
                </a:lnTo>
                <a:lnTo>
                  <a:pt x="194" y="40"/>
                </a:lnTo>
                <a:lnTo>
                  <a:pt x="184" y="34"/>
                </a:lnTo>
                <a:lnTo>
                  <a:pt x="173" y="27"/>
                </a:lnTo>
                <a:lnTo>
                  <a:pt x="161" y="20"/>
                </a:lnTo>
                <a:lnTo>
                  <a:pt x="147" y="14"/>
                </a:lnTo>
                <a:lnTo>
                  <a:pt x="131" y="9"/>
                </a:lnTo>
                <a:lnTo>
                  <a:pt x="112" y="5"/>
                </a:lnTo>
                <a:lnTo>
                  <a:pt x="90" y="2"/>
                </a:lnTo>
                <a:lnTo>
                  <a:pt x="64" y="0"/>
                </a:lnTo>
                <a:lnTo>
                  <a:pt x="35" y="1"/>
                </a:lnTo>
                <a:lnTo>
                  <a:pt x="1" y="4"/>
                </a:lnTo>
                <a:lnTo>
                  <a:pt x="0" y="4"/>
                </a:lnTo>
                <a:lnTo>
                  <a:pt x="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1" name="Freeform 73"/>
          <p:cNvSpPr>
            <a:spLocks/>
          </p:cNvSpPr>
          <p:nvPr/>
        </p:nvSpPr>
        <p:spPr bwMode="auto">
          <a:xfrm>
            <a:off x="4286250" y="1557338"/>
            <a:ext cx="61913" cy="4286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0 h 30"/>
              <a:gd name="T22" fmla="*/ 2147483647 w 43"/>
              <a:gd name="T23" fmla="*/ 0 h 30"/>
              <a:gd name="T24" fmla="*/ 2147483647 w 43"/>
              <a:gd name="T25" fmla="*/ 0 h 30"/>
              <a:gd name="T26" fmla="*/ 2147483647 w 43"/>
              <a:gd name="T27" fmla="*/ 0 h 30"/>
              <a:gd name="T28" fmla="*/ 2147483647 w 43"/>
              <a:gd name="T29" fmla="*/ 0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2147483647 w 43"/>
              <a:gd name="T35" fmla="*/ 2147483647 h 30"/>
              <a:gd name="T36" fmla="*/ 0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2147483647 h 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3"/>
              <a:gd name="T73" fmla="*/ 0 h 30"/>
              <a:gd name="T74" fmla="*/ 43 w 43"/>
              <a:gd name="T75" fmla="*/ 30 h 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3" h="30">
                <a:moveTo>
                  <a:pt x="3" y="21"/>
                </a:moveTo>
                <a:lnTo>
                  <a:pt x="15" y="16"/>
                </a:lnTo>
                <a:lnTo>
                  <a:pt x="15" y="17"/>
                </a:lnTo>
                <a:lnTo>
                  <a:pt x="16" y="16"/>
                </a:lnTo>
                <a:lnTo>
                  <a:pt x="19" y="16"/>
                </a:lnTo>
                <a:lnTo>
                  <a:pt x="24" y="15"/>
                </a:lnTo>
                <a:lnTo>
                  <a:pt x="30" y="15"/>
                </a:lnTo>
                <a:lnTo>
                  <a:pt x="35" y="15"/>
                </a:lnTo>
                <a:lnTo>
                  <a:pt x="39" y="15"/>
                </a:lnTo>
                <a:lnTo>
                  <a:pt x="43" y="15"/>
                </a:lnTo>
                <a:lnTo>
                  <a:pt x="41" y="0"/>
                </a:lnTo>
                <a:lnTo>
                  <a:pt x="39" y="0"/>
                </a:lnTo>
                <a:lnTo>
                  <a:pt x="35" y="0"/>
                </a:lnTo>
                <a:lnTo>
                  <a:pt x="29" y="0"/>
                </a:lnTo>
                <a:lnTo>
                  <a:pt x="23" y="0"/>
                </a:lnTo>
                <a:lnTo>
                  <a:pt x="17" y="1"/>
                </a:lnTo>
                <a:lnTo>
                  <a:pt x="10" y="2"/>
                </a:lnTo>
                <a:lnTo>
                  <a:pt x="4" y="6"/>
                </a:lnTo>
                <a:lnTo>
                  <a:pt x="0" y="15"/>
                </a:lnTo>
                <a:lnTo>
                  <a:pt x="12" y="9"/>
                </a:lnTo>
                <a:lnTo>
                  <a:pt x="3" y="21"/>
                </a:lnTo>
                <a:lnTo>
                  <a:pt x="15" y="30"/>
                </a:lnTo>
                <a:lnTo>
                  <a:pt x="15" y="16"/>
                </a:lnTo>
                <a:lnTo>
                  <a:pt x="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2" name="Freeform 74"/>
          <p:cNvSpPr>
            <a:spLocks/>
          </p:cNvSpPr>
          <p:nvPr/>
        </p:nvSpPr>
        <p:spPr bwMode="auto">
          <a:xfrm>
            <a:off x="4191000" y="1512888"/>
            <a:ext cx="112713" cy="74612"/>
          </a:xfrm>
          <a:custGeom>
            <a:avLst/>
            <a:gdLst>
              <a:gd name="T0" fmla="*/ 0 w 80"/>
              <a:gd name="T1" fmla="*/ 2147483647 h 53"/>
              <a:gd name="T2" fmla="*/ 0 w 80"/>
              <a:gd name="T3" fmla="*/ 2147483647 h 53"/>
              <a:gd name="T4" fmla="*/ 2147483647 w 80"/>
              <a:gd name="T5" fmla="*/ 2147483647 h 53"/>
              <a:gd name="T6" fmla="*/ 2147483647 w 80"/>
              <a:gd name="T7" fmla="*/ 2147483647 h 53"/>
              <a:gd name="T8" fmla="*/ 2147483647 w 80"/>
              <a:gd name="T9" fmla="*/ 2147483647 h 53"/>
              <a:gd name="T10" fmla="*/ 2147483647 w 80"/>
              <a:gd name="T11" fmla="*/ 2147483647 h 53"/>
              <a:gd name="T12" fmla="*/ 2147483647 w 80"/>
              <a:gd name="T13" fmla="*/ 2147483647 h 53"/>
              <a:gd name="T14" fmla="*/ 2147483647 w 80"/>
              <a:gd name="T15" fmla="*/ 2147483647 h 53"/>
              <a:gd name="T16" fmla="*/ 2147483647 w 80"/>
              <a:gd name="T17" fmla="*/ 2147483647 h 53"/>
              <a:gd name="T18" fmla="*/ 2147483647 w 80"/>
              <a:gd name="T19" fmla="*/ 2147483647 h 53"/>
              <a:gd name="T20" fmla="*/ 2147483647 w 80"/>
              <a:gd name="T21" fmla="*/ 2147483647 h 53"/>
              <a:gd name="T22" fmla="*/ 2147483647 w 80"/>
              <a:gd name="T23" fmla="*/ 2147483647 h 53"/>
              <a:gd name="T24" fmla="*/ 2147483647 w 80"/>
              <a:gd name="T25" fmla="*/ 2147483647 h 53"/>
              <a:gd name="T26" fmla="*/ 2147483647 w 80"/>
              <a:gd name="T27" fmla="*/ 2147483647 h 53"/>
              <a:gd name="T28" fmla="*/ 2147483647 w 80"/>
              <a:gd name="T29" fmla="*/ 2147483647 h 53"/>
              <a:gd name="T30" fmla="*/ 2147483647 w 80"/>
              <a:gd name="T31" fmla="*/ 2147483647 h 53"/>
              <a:gd name="T32" fmla="*/ 2147483647 w 80"/>
              <a:gd name="T33" fmla="*/ 2147483647 h 53"/>
              <a:gd name="T34" fmla="*/ 2147483647 w 80"/>
              <a:gd name="T35" fmla="*/ 2147483647 h 53"/>
              <a:gd name="T36" fmla="*/ 2147483647 w 80"/>
              <a:gd name="T37" fmla="*/ 0 h 53"/>
              <a:gd name="T38" fmla="*/ 2147483647 w 80"/>
              <a:gd name="T39" fmla="*/ 0 h 53"/>
              <a:gd name="T40" fmla="*/ 0 w 80"/>
              <a:gd name="T41" fmla="*/ 2147483647 h 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0"/>
              <a:gd name="T64" fmla="*/ 0 h 53"/>
              <a:gd name="T65" fmla="*/ 80 w 80"/>
              <a:gd name="T66" fmla="*/ 53 h 5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0" h="53">
                <a:moveTo>
                  <a:pt x="0" y="14"/>
                </a:moveTo>
                <a:lnTo>
                  <a:pt x="0" y="14"/>
                </a:lnTo>
                <a:lnTo>
                  <a:pt x="11" y="18"/>
                </a:lnTo>
                <a:lnTo>
                  <a:pt x="20" y="22"/>
                </a:lnTo>
                <a:lnTo>
                  <a:pt x="29" y="26"/>
                </a:lnTo>
                <a:lnTo>
                  <a:pt x="38" y="30"/>
                </a:lnTo>
                <a:lnTo>
                  <a:pt x="45" y="34"/>
                </a:lnTo>
                <a:lnTo>
                  <a:pt x="54" y="40"/>
                </a:lnTo>
                <a:lnTo>
                  <a:pt x="62" y="45"/>
                </a:lnTo>
                <a:lnTo>
                  <a:pt x="71" y="53"/>
                </a:lnTo>
                <a:lnTo>
                  <a:pt x="80" y="41"/>
                </a:lnTo>
                <a:lnTo>
                  <a:pt x="71" y="34"/>
                </a:lnTo>
                <a:lnTo>
                  <a:pt x="62" y="28"/>
                </a:lnTo>
                <a:lnTo>
                  <a:pt x="53" y="22"/>
                </a:lnTo>
                <a:lnTo>
                  <a:pt x="45" y="17"/>
                </a:lnTo>
                <a:lnTo>
                  <a:pt x="36" y="12"/>
                </a:lnTo>
                <a:lnTo>
                  <a:pt x="26" y="8"/>
                </a:lnTo>
                <a:lnTo>
                  <a:pt x="16" y="4"/>
                </a:lnTo>
                <a:lnTo>
                  <a:pt x="5" y="0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3" name="Freeform 75"/>
          <p:cNvSpPr>
            <a:spLocks/>
          </p:cNvSpPr>
          <p:nvPr/>
        </p:nvSpPr>
        <p:spPr bwMode="auto">
          <a:xfrm>
            <a:off x="4003675" y="1506538"/>
            <a:ext cx="193675" cy="50800"/>
          </a:xfrm>
          <a:custGeom>
            <a:avLst/>
            <a:gdLst>
              <a:gd name="T0" fmla="*/ 0 w 138"/>
              <a:gd name="T1" fmla="*/ 2147483647 h 36"/>
              <a:gd name="T2" fmla="*/ 0 w 138"/>
              <a:gd name="T3" fmla="*/ 2147483647 h 36"/>
              <a:gd name="T4" fmla="*/ 2147483647 w 138"/>
              <a:gd name="T5" fmla="*/ 2147483647 h 36"/>
              <a:gd name="T6" fmla="*/ 2147483647 w 138"/>
              <a:gd name="T7" fmla="*/ 2147483647 h 36"/>
              <a:gd name="T8" fmla="*/ 2147483647 w 138"/>
              <a:gd name="T9" fmla="*/ 2147483647 h 36"/>
              <a:gd name="T10" fmla="*/ 2147483647 w 138"/>
              <a:gd name="T11" fmla="*/ 2147483647 h 36"/>
              <a:gd name="T12" fmla="*/ 2147483647 w 138"/>
              <a:gd name="T13" fmla="*/ 2147483647 h 36"/>
              <a:gd name="T14" fmla="*/ 2147483647 w 138"/>
              <a:gd name="T15" fmla="*/ 2147483647 h 36"/>
              <a:gd name="T16" fmla="*/ 2147483647 w 138"/>
              <a:gd name="T17" fmla="*/ 2147483647 h 36"/>
              <a:gd name="T18" fmla="*/ 2147483647 w 138"/>
              <a:gd name="T19" fmla="*/ 2147483647 h 36"/>
              <a:gd name="T20" fmla="*/ 2147483647 w 138"/>
              <a:gd name="T21" fmla="*/ 2147483647 h 36"/>
              <a:gd name="T22" fmla="*/ 2147483647 w 138"/>
              <a:gd name="T23" fmla="*/ 2147483647 h 36"/>
              <a:gd name="T24" fmla="*/ 2147483647 w 138"/>
              <a:gd name="T25" fmla="*/ 2147483647 h 36"/>
              <a:gd name="T26" fmla="*/ 2147483647 w 138"/>
              <a:gd name="T27" fmla="*/ 2147483647 h 36"/>
              <a:gd name="T28" fmla="*/ 2147483647 w 138"/>
              <a:gd name="T29" fmla="*/ 2147483647 h 36"/>
              <a:gd name="T30" fmla="*/ 2147483647 w 138"/>
              <a:gd name="T31" fmla="*/ 2147483647 h 36"/>
              <a:gd name="T32" fmla="*/ 2147483647 w 138"/>
              <a:gd name="T33" fmla="*/ 2147483647 h 36"/>
              <a:gd name="T34" fmla="*/ 2147483647 w 138"/>
              <a:gd name="T35" fmla="*/ 2147483647 h 36"/>
              <a:gd name="T36" fmla="*/ 2147483647 w 138"/>
              <a:gd name="T37" fmla="*/ 2147483647 h 36"/>
              <a:gd name="T38" fmla="*/ 2147483647 w 138"/>
              <a:gd name="T39" fmla="*/ 2147483647 h 36"/>
              <a:gd name="T40" fmla="*/ 2147483647 w 138"/>
              <a:gd name="T41" fmla="*/ 0 h 36"/>
              <a:gd name="T42" fmla="*/ 2147483647 w 138"/>
              <a:gd name="T43" fmla="*/ 2147483647 h 36"/>
              <a:gd name="T44" fmla="*/ 2147483647 w 138"/>
              <a:gd name="T45" fmla="*/ 2147483647 h 36"/>
              <a:gd name="T46" fmla="*/ 2147483647 w 138"/>
              <a:gd name="T47" fmla="*/ 2147483647 h 36"/>
              <a:gd name="T48" fmla="*/ 2147483647 w 138"/>
              <a:gd name="T49" fmla="*/ 2147483647 h 36"/>
              <a:gd name="T50" fmla="*/ 2147483647 w 138"/>
              <a:gd name="T51" fmla="*/ 2147483647 h 36"/>
              <a:gd name="T52" fmla="*/ 2147483647 w 138"/>
              <a:gd name="T53" fmla="*/ 2147483647 h 36"/>
              <a:gd name="T54" fmla="*/ 2147483647 w 138"/>
              <a:gd name="T55" fmla="*/ 2147483647 h 36"/>
              <a:gd name="T56" fmla="*/ 2147483647 w 138"/>
              <a:gd name="T57" fmla="*/ 2147483647 h 36"/>
              <a:gd name="T58" fmla="*/ 2147483647 w 138"/>
              <a:gd name="T59" fmla="*/ 2147483647 h 36"/>
              <a:gd name="T60" fmla="*/ 2147483647 w 138"/>
              <a:gd name="T61" fmla="*/ 2147483647 h 36"/>
              <a:gd name="T62" fmla="*/ 2147483647 w 138"/>
              <a:gd name="T63" fmla="*/ 2147483647 h 36"/>
              <a:gd name="T64" fmla="*/ 2147483647 w 138"/>
              <a:gd name="T65" fmla="*/ 2147483647 h 36"/>
              <a:gd name="T66" fmla="*/ 2147483647 w 138"/>
              <a:gd name="T67" fmla="*/ 2147483647 h 36"/>
              <a:gd name="T68" fmla="*/ 2147483647 w 138"/>
              <a:gd name="T69" fmla="*/ 2147483647 h 36"/>
              <a:gd name="T70" fmla="*/ 2147483647 w 138"/>
              <a:gd name="T71" fmla="*/ 2147483647 h 36"/>
              <a:gd name="T72" fmla="*/ 0 w 138"/>
              <a:gd name="T73" fmla="*/ 2147483647 h 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8"/>
              <a:gd name="T112" fmla="*/ 0 h 36"/>
              <a:gd name="T113" fmla="*/ 138 w 138"/>
              <a:gd name="T114" fmla="*/ 36 h 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8" h="36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8" y="36"/>
                </a:lnTo>
                <a:lnTo>
                  <a:pt x="27" y="36"/>
                </a:lnTo>
                <a:lnTo>
                  <a:pt x="35" y="36"/>
                </a:lnTo>
                <a:lnTo>
                  <a:pt x="44" y="34"/>
                </a:lnTo>
                <a:lnTo>
                  <a:pt x="53" y="32"/>
                </a:lnTo>
                <a:lnTo>
                  <a:pt x="62" y="29"/>
                </a:lnTo>
                <a:lnTo>
                  <a:pt x="70" y="27"/>
                </a:lnTo>
                <a:lnTo>
                  <a:pt x="79" y="24"/>
                </a:lnTo>
                <a:lnTo>
                  <a:pt x="88" y="21"/>
                </a:lnTo>
                <a:lnTo>
                  <a:pt x="95" y="19"/>
                </a:lnTo>
                <a:lnTo>
                  <a:pt x="104" y="17"/>
                </a:lnTo>
                <a:lnTo>
                  <a:pt x="111" y="16"/>
                </a:lnTo>
                <a:lnTo>
                  <a:pt x="119" y="15"/>
                </a:lnTo>
                <a:lnTo>
                  <a:pt x="126" y="17"/>
                </a:lnTo>
                <a:lnTo>
                  <a:pt x="133" y="18"/>
                </a:lnTo>
                <a:lnTo>
                  <a:pt x="138" y="4"/>
                </a:lnTo>
                <a:lnTo>
                  <a:pt x="129" y="2"/>
                </a:lnTo>
                <a:lnTo>
                  <a:pt x="119" y="0"/>
                </a:lnTo>
                <a:lnTo>
                  <a:pt x="110" y="1"/>
                </a:lnTo>
                <a:lnTo>
                  <a:pt x="100" y="2"/>
                </a:lnTo>
                <a:lnTo>
                  <a:pt x="92" y="5"/>
                </a:lnTo>
                <a:lnTo>
                  <a:pt x="83" y="7"/>
                </a:lnTo>
                <a:lnTo>
                  <a:pt x="74" y="10"/>
                </a:lnTo>
                <a:lnTo>
                  <a:pt x="66" y="13"/>
                </a:lnTo>
                <a:lnTo>
                  <a:pt x="57" y="15"/>
                </a:lnTo>
                <a:lnTo>
                  <a:pt x="50" y="18"/>
                </a:lnTo>
                <a:lnTo>
                  <a:pt x="42" y="19"/>
                </a:lnTo>
                <a:lnTo>
                  <a:pt x="34" y="21"/>
                </a:lnTo>
                <a:lnTo>
                  <a:pt x="27" y="21"/>
                </a:lnTo>
                <a:lnTo>
                  <a:pt x="20" y="21"/>
                </a:lnTo>
                <a:lnTo>
                  <a:pt x="15" y="19"/>
                </a:lnTo>
                <a:lnTo>
                  <a:pt x="8" y="16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4" name="Freeform 76"/>
          <p:cNvSpPr>
            <a:spLocks/>
          </p:cNvSpPr>
          <p:nvPr/>
        </p:nvSpPr>
        <p:spPr bwMode="auto">
          <a:xfrm>
            <a:off x="3600450" y="1458913"/>
            <a:ext cx="414338" cy="88900"/>
          </a:xfrm>
          <a:custGeom>
            <a:avLst/>
            <a:gdLst>
              <a:gd name="T0" fmla="*/ 2147483647 w 294"/>
              <a:gd name="T1" fmla="*/ 2147483647 h 63"/>
              <a:gd name="T2" fmla="*/ 2147483647 w 294"/>
              <a:gd name="T3" fmla="*/ 2147483647 h 63"/>
              <a:gd name="T4" fmla="*/ 2147483647 w 294"/>
              <a:gd name="T5" fmla="*/ 2147483647 h 63"/>
              <a:gd name="T6" fmla="*/ 2147483647 w 294"/>
              <a:gd name="T7" fmla="*/ 2147483647 h 63"/>
              <a:gd name="T8" fmla="*/ 2147483647 w 294"/>
              <a:gd name="T9" fmla="*/ 2147483647 h 63"/>
              <a:gd name="T10" fmla="*/ 2147483647 w 294"/>
              <a:gd name="T11" fmla="*/ 2147483647 h 63"/>
              <a:gd name="T12" fmla="*/ 2147483647 w 294"/>
              <a:gd name="T13" fmla="*/ 2147483647 h 63"/>
              <a:gd name="T14" fmla="*/ 2147483647 w 294"/>
              <a:gd name="T15" fmla="*/ 2147483647 h 63"/>
              <a:gd name="T16" fmla="*/ 2147483647 w 294"/>
              <a:gd name="T17" fmla="*/ 2147483647 h 63"/>
              <a:gd name="T18" fmla="*/ 2147483647 w 294"/>
              <a:gd name="T19" fmla="*/ 2147483647 h 63"/>
              <a:gd name="T20" fmla="*/ 2147483647 w 294"/>
              <a:gd name="T21" fmla="*/ 2147483647 h 63"/>
              <a:gd name="T22" fmla="*/ 2147483647 w 294"/>
              <a:gd name="T23" fmla="*/ 2147483647 h 63"/>
              <a:gd name="T24" fmla="*/ 2147483647 w 294"/>
              <a:gd name="T25" fmla="*/ 2147483647 h 63"/>
              <a:gd name="T26" fmla="*/ 2147483647 w 294"/>
              <a:gd name="T27" fmla="*/ 2147483647 h 63"/>
              <a:gd name="T28" fmla="*/ 2147483647 w 294"/>
              <a:gd name="T29" fmla="*/ 2147483647 h 63"/>
              <a:gd name="T30" fmla="*/ 2147483647 w 294"/>
              <a:gd name="T31" fmla="*/ 2147483647 h 63"/>
              <a:gd name="T32" fmla="*/ 2147483647 w 294"/>
              <a:gd name="T33" fmla="*/ 2147483647 h 63"/>
              <a:gd name="T34" fmla="*/ 2147483647 w 294"/>
              <a:gd name="T35" fmla="*/ 2147483647 h 63"/>
              <a:gd name="T36" fmla="*/ 2147483647 w 294"/>
              <a:gd name="T37" fmla="*/ 2147483647 h 63"/>
              <a:gd name="T38" fmla="*/ 2147483647 w 294"/>
              <a:gd name="T39" fmla="*/ 2147483647 h 63"/>
              <a:gd name="T40" fmla="*/ 2147483647 w 294"/>
              <a:gd name="T41" fmla="*/ 2147483647 h 63"/>
              <a:gd name="T42" fmla="*/ 2147483647 w 294"/>
              <a:gd name="T43" fmla="*/ 2147483647 h 63"/>
              <a:gd name="T44" fmla="*/ 2147483647 w 294"/>
              <a:gd name="T45" fmla="*/ 2147483647 h 63"/>
              <a:gd name="T46" fmla="*/ 2147483647 w 294"/>
              <a:gd name="T47" fmla="*/ 2147483647 h 63"/>
              <a:gd name="T48" fmla="*/ 2147483647 w 294"/>
              <a:gd name="T49" fmla="*/ 2147483647 h 63"/>
              <a:gd name="T50" fmla="*/ 2147483647 w 294"/>
              <a:gd name="T51" fmla="*/ 0 h 63"/>
              <a:gd name="T52" fmla="*/ 2147483647 w 294"/>
              <a:gd name="T53" fmla="*/ 0 h 63"/>
              <a:gd name="T54" fmla="*/ 2147483647 w 294"/>
              <a:gd name="T55" fmla="*/ 2147483647 h 63"/>
              <a:gd name="T56" fmla="*/ 2147483647 w 294"/>
              <a:gd name="T57" fmla="*/ 2147483647 h 63"/>
              <a:gd name="T58" fmla="*/ 2147483647 w 294"/>
              <a:gd name="T59" fmla="*/ 2147483647 h 63"/>
              <a:gd name="T60" fmla="*/ 2147483647 w 294"/>
              <a:gd name="T61" fmla="*/ 2147483647 h 63"/>
              <a:gd name="T62" fmla="*/ 2147483647 w 294"/>
              <a:gd name="T63" fmla="*/ 2147483647 h 63"/>
              <a:gd name="T64" fmla="*/ 2147483647 w 294"/>
              <a:gd name="T65" fmla="*/ 2147483647 h 63"/>
              <a:gd name="T66" fmla="*/ 2147483647 w 294"/>
              <a:gd name="T67" fmla="*/ 2147483647 h 63"/>
              <a:gd name="T68" fmla="*/ 2147483647 w 294"/>
              <a:gd name="T69" fmla="*/ 2147483647 h 63"/>
              <a:gd name="T70" fmla="*/ 0 w 294"/>
              <a:gd name="T71" fmla="*/ 2147483647 h 63"/>
              <a:gd name="T72" fmla="*/ 2147483647 w 294"/>
              <a:gd name="T73" fmla="*/ 2147483647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94"/>
              <a:gd name="T112" fmla="*/ 0 h 63"/>
              <a:gd name="T113" fmla="*/ 294 w 294"/>
              <a:gd name="T114" fmla="*/ 63 h 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94" h="63">
                <a:moveTo>
                  <a:pt x="3" y="38"/>
                </a:moveTo>
                <a:lnTo>
                  <a:pt x="2" y="38"/>
                </a:lnTo>
                <a:lnTo>
                  <a:pt x="21" y="36"/>
                </a:lnTo>
                <a:lnTo>
                  <a:pt x="38" y="33"/>
                </a:lnTo>
                <a:lnTo>
                  <a:pt x="55" y="29"/>
                </a:lnTo>
                <a:lnTo>
                  <a:pt x="71" y="26"/>
                </a:lnTo>
                <a:lnTo>
                  <a:pt x="87" y="22"/>
                </a:lnTo>
                <a:lnTo>
                  <a:pt x="102" y="19"/>
                </a:lnTo>
                <a:lnTo>
                  <a:pt x="117" y="17"/>
                </a:lnTo>
                <a:lnTo>
                  <a:pt x="133" y="15"/>
                </a:lnTo>
                <a:lnTo>
                  <a:pt x="148" y="15"/>
                </a:lnTo>
                <a:lnTo>
                  <a:pt x="165" y="16"/>
                </a:lnTo>
                <a:lnTo>
                  <a:pt x="181" y="19"/>
                </a:lnTo>
                <a:lnTo>
                  <a:pt x="199" y="23"/>
                </a:lnTo>
                <a:lnTo>
                  <a:pt x="219" y="29"/>
                </a:lnTo>
                <a:lnTo>
                  <a:pt x="240" y="38"/>
                </a:lnTo>
                <a:lnTo>
                  <a:pt x="262" y="49"/>
                </a:lnTo>
                <a:lnTo>
                  <a:pt x="286" y="63"/>
                </a:lnTo>
                <a:lnTo>
                  <a:pt x="294" y="50"/>
                </a:lnTo>
                <a:lnTo>
                  <a:pt x="269" y="36"/>
                </a:lnTo>
                <a:lnTo>
                  <a:pt x="246" y="24"/>
                </a:lnTo>
                <a:lnTo>
                  <a:pt x="224" y="15"/>
                </a:lnTo>
                <a:lnTo>
                  <a:pt x="204" y="9"/>
                </a:lnTo>
                <a:lnTo>
                  <a:pt x="185" y="4"/>
                </a:lnTo>
                <a:lnTo>
                  <a:pt x="166" y="1"/>
                </a:lnTo>
                <a:lnTo>
                  <a:pt x="148" y="0"/>
                </a:lnTo>
                <a:lnTo>
                  <a:pt x="132" y="0"/>
                </a:lnTo>
                <a:lnTo>
                  <a:pt x="115" y="2"/>
                </a:lnTo>
                <a:lnTo>
                  <a:pt x="100" y="4"/>
                </a:lnTo>
                <a:lnTo>
                  <a:pt x="83" y="7"/>
                </a:lnTo>
                <a:lnTo>
                  <a:pt x="68" y="11"/>
                </a:lnTo>
                <a:lnTo>
                  <a:pt x="52" y="14"/>
                </a:lnTo>
                <a:lnTo>
                  <a:pt x="36" y="18"/>
                </a:lnTo>
                <a:lnTo>
                  <a:pt x="19" y="21"/>
                </a:lnTo>
                <a:lnTo>
                  <a:pt x="1" y="23"/>
                </a:lnTo>
                <a:lnTo>
                  <a:pt x="0" y="23"/>
                </a:lnTo>
                <a:lnTo>
                  <a:pt x="3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5" name="Freeform 77"/>
          <p:cNvSpPr>
            <a:spLocks/>
          </p:cNvSpPr>
          <p:nvPr/>
        </p:nvSpPr>
        <p:spPr bwMode="auto">
          <a:xfrm>
            <a:off x="3495675" y="1492250"/>
            <a:ext cx="107950" cy="58738"/>
          </a:xfrm>
          <a:custGeom>
            <a:avLst/>
            <a:gdLst>
              <a:gd name="T0" fmla="*/ 2147483647 w 77"/>
              <a:gd name="T1" fmla="*/ 2147483647 h 42"/>
              <a:gd name="T2" fmla="*/ 2147483647 w 77"/>
              <a:gd name="T3" fmla="*/ 2147483647 h 42"/>
              <a:gd name="T4" fmla="*/ 2147483647 w 77"/>
              <a:gd name="T5" fmla="*/ 2147483647 h 42"/>
              <a:gd name="T6" fmla="*/ 2147483647 w 77"/>
              <a:gd name="T7" fmla="*/ 2147483647 h 42"/>
              <a:gd name="T8" fmla="*/ 2147483647 w 77"/>
              <a:gd name="T9" fmla="*/ 2147483647 h 42"/>
              <a:gd name="T10" fmla="*/ 2147483647 w 77"/>
              <a:gd name="T11" fmla="*/ 2147483647 h 42"/>
              <a:gd name="T12" fmla="*/ 2147483647 w 77"/>
              <a:gd name="T13" fmla="*/ 2147483647 h 42"/>
              <a:gd name="T14" fmla="*/ 2147483647 w 77"/>
              <a:gd name="T15" fmla="*/ 2147483647 h 42"/>
              <a:gd name="T16" fmla="*/ 2147483647 w 77"/>
              <a:gd name="T17" fmla="*/ 2147483647 h 42"/>
              <a:gd name="T18" fmla="*/ 2147483647 w 77"/>
              <a:gd name="T19" fmla="*/ 2147483647 h 42"/>
              <a:gd name="T20" fmla="*/ 2147483647 w 77"/>
              <a:gd name="T21" fmla="*/ 0 h 42"/>
              <a:gd name="T22" fmla="*/ 2147483647 w 77"/>
              <a:gd name="T23" fmla="*/ 2147483647 h 42"/>
              <a:gd name="T24" fmla="*/ 2147483647 w 77"/>
              <a:gd name="T25" fmla="*/ 2147483647 h 42"/>
              <a:gd name="T26" fmla="*/ 2147483647 w 77"/>
              <a:gd name="T27" fmla="*/ 2147483647 h 42"/>
              <a:gd name="T28" fmla="*/ 2147483647 w 77"/>
              <a:gd name="T29" fmla="*/ 2147483647 h 42"/>
              <a:gd name="T30" fmla="*/ 2147483647 w 77"/>
              <a:gd name="T31" fmla="*/ 2147483647 h 42"/>
              <a:gd name="T32" fmla="*/ 2147483647 w 77"/>
              <a:gd name="T33" fmla="*/ 2147483647 h 42"/>
              <a:gd name="T34" fmla="*/ 2147483647 w 77"/>
              <a:gd name="T35" fmla="*/ 2147483647 h 42"/>
              <a:gd name="T36" fmla="*/ 0 w 77"/>
              <a:gd name="T37" fmla="*/ 2147483647 h 42"/>
              <a:gd name="T38" fmla="*/ 0 w 77"/>
              <a:gd name="T39" fmla="*/ 2147483647 h 42"/>
              <a:gd name="T40" fmla="*/ 2147483647 w 77"/>
              <a:gd name="T41" fmla="*/ 2147483647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7"/>
              <a:gd name="T64" fmla="*/ 0 h 42"/>
              <a:gd name="T65" fmla="*/ 77 w 77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7" h="42">
                <a:moveTo>
                  <a:pt x="7" y="42"/>
                </a:moveTo>
                <a:lnTo>
                  <a:pt x="7" y="42"/>
                </a:lnTo>
                <a:lnTo>
                  <a:pt x="16" y="37"/>
                </a:lnTo>
                <a:lnTo>
                  <a:pt x="24" y="33"/>
                </a:lnTo>
                <a:lnTo>
                  <a:pt x="34" y="29"/>
                </a:lnTo>
                <a:lnTo>
                  <a:pt x="42" y="25"/>
                </a:lnTo>
                <a:lnTo>
                  <a:pt x="51" y="21"/>
                </a:lnTo>
                <a:lnTo>
                  <a:pt x="60" y="18"/>
                </a:lnTo>
                <a:lnTo>
                  <a:pt x="69" y="17"/>
                </a:lnTo>
                <a:lnTo>
                  <a:pt x="77" y="15"/>
                </a:lnTo>
                <a:lnTo>
                  <a:pt x="74" y="0"/>
                </a:lnTo>
                <a:lnTo>
                  <a:pt x="65" y="2"/>
                </a:lnTo>
                <a:lnTo>
                  <a:pt x="55" y="4"/>
                </a:lnTo>
                <a:lnTo>
                  <a:pt x="46" y="7"/>
                </a:lnTo>
                <a:lnTo>
                  <a:pt x="36" y="11"/>
                </a:lnTo>
                <a:lnTo>
                  <a:pt x="28" y="15"/>
                </a:lnTo>
                <a:lnTo>
                  <a:pt x="19" y="19"/>
                </a:lnTo>
                <a:lnTo>
                  <a:pt x="9" y="24"/>
                </a:lnTo>
                <a:lnTo>
                  <a:pt x="0" y="29"/>
                </a:lnTo>
                <a:lnTo>
                  <a:pt x="7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6" name="Freeform 78"/>
          <p:cNvSpPr>
            <a:spLocks/>
          </p:cNvSpPr>
          <p:nvPr/>
        </p:nvSpPr>
        <p:spPr bwMode="auto">
          <a:xfrm>
            <a:off x="3390900" y="1531938"/>
            <a:ext cx="114300" cy="36512"/>
          </a:xfrm>
          <a:custGeom>
            <a:avLst/>
            <a:gdLst>
              <a:gd name="T0" fmla="*/ 2147483647 w 81"/>
              <a:gd name="T1" fmla="*/ 2147483647 h 26"/>
              <a:gd name="T2" fmla="*/ 2147483647 w 81"/>
              <a:gd name="T3" fmla="*/ 2147483647 h 26"/>
              <a:gd name="T4" fmla="*/ 2147483647 w 81"/>
              <a:gd name="T5" fmla="*/ 2147483647 h 26"/>
              <a:gd name="T6" fmla="*/ 2147483647 w 81"/>
              <a:gd name="T7" fmla="*/ 2147483647 h 26"/>
              <a:gd name="T8" fmla="*/ 2147483647 w 81"/>
              <a:gd name="T9" fmla="*/ 2147483647 h 26"/>
              <a:gd name="T10" fmla="*/ 2147483647 w 81"/>
              <a:gd name="T11" fmla="*/ 2147483647 h 26"/>
              <a:gd name="T12" fmla="*/ 2147483647 w 81"/>
              <a:gd name="T13" fmla="*/ 2147483647 h 26"/>
              <a:gd name="T14" fmla="*/ 2147483647 w 81"/>
              <a:gd name="T15" fmla="*/ 2147483647 h 26"/>
              <a:gd name="T16" fmla="*/ 2147483647 w 81"/>
              <a:gd name="T17" fmla="*/ 2147483647 h 26"/>
              <a:gd name="T18" fmla="*/ 2147483647 w 81"/>
              <a:gd name="T19" fmla="*/ 2147483647 h 26"/>
              <a:gd name="T20" fmla="*/ 2147483647 w 81"/>
              <a:gd name="T21" fmla="*/ 0 h 26"/>
              <a:gd name="T22" fmla="*/ 2147483647 w 81"/>
              <a:gd name="T23" fmla="*/ 2147483647 h 26"/>
              <a:gd name="T24" fmla="*/ 2147483647 w 81"/>
              <a:gd name="T25" fmla="*/ 2147483647 h 26"/>
              <a:gd name="T26" fmla="*/ 2147483647 w 81"/>
              <a:gd name="T27" fmla="*/ 2147483647 h 26"/>
              <a:gd name="T28" fmla="*/ 2147483647 w 81"/>
              <a:gd name="T29" fmla="*/ 2147483647 h 26"/>
              <a:gd name="T30" fmla="*/ 2147483647 w 81"/>
              <a:gd name="T31" fmla="*/ 2147483647 h 26"/>
              <a:gd name="T32" fmla="*/ 2147483647 w 81"/>
              <a:gd name="T33" fmla="*/ 2147483647 h 26"/>
              <a:gd name="T34" fmla="*/ 2147483647 w 81"/>
              <a:gd name="T35" fmla="*/ 2147483647 h 26"/>
              <a:gd name="T36" fmla="*/ 0 w 81"/>
              <a:gd name="T37" fmla="*/ 2147483647 h 26"/>
              <a:gd name="T38" fmla="*/ 0 w 81"/>
              <a:gd name="T39" fmla="*/ 2147483647 h 26"/>
              <a:gd name="T40" fmla="*/ 2147483647 w 81"/>
              <a:gd name="T41" fmla="*/ 2147483647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1"/>
              <a:gd name="T64" fmla="*/ 0 h 26"/>
              <a:gd name="T65" fmla="*/ 81 w 81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1" h="26">
                <a:moveTo>
                  <a:pt x="6" y="26"/>
                </a:moveTo>
                <a:lnTo>
                  <a:pt x="5" y="26"/>
                </a:lnTo>
                <a:lnTo>
                  <a:pt x="14" y="24"/>
                </a:lnTo>
                <a:lnTo>
                  <a:pt x="23" y="23"/>
                </a:lnTo>
                <a:lnTo>
                  <a:pt x="33" y="22"/>
                </a:lnTo>
                <a:lnTo>
                  <a:pt x="42" y="21"/>
                </a:lnTo>
                <a:lnTo>
                  <a:pt x="52" y="21"/>
                </a:lnTo>
                <a:lnTo>
                  <a:pt x="62" y="20"/>
                </a:lnTo>
                <a:lnTo>
                  <a:pt x="71" y="17"/>
                </a:lnTo>
                <a:lnTo>
                  <a:pt x="81" y="13"/>
                </a:lnTo>
                <a:lnTo>
                  <a:pt x="74" y="0"/>
                </a:lnTo>
                <a:lnTo>
                  <a:pt x="67" y="3"/>
                </a:lnTo>
                <a:lnTo>
                  <a:pt x="59" y="5"/>
                </a:lnTo>
                <a:lnTo>
                  <a:pt x="51" y="6"/>
                </a:lnTo>
                <a:lnTo>
                  <a:pt x="42" y="6"/>
                </a:lnTo>
                <a:lnTo>
                  <a:pt x="32" y="7"/>
                </a:lnTo>
                <a:lnTo>
                  <a:pt x="22" y="8"/>
                </a:lnTo>
                <a:lnTo>
                  <a:pt x="11" y="9"/>
                </a:lnTo>
                <a:lnTo>
                  <a:pt x="0" y="12"/>
                </a:lnTo>
                <a:lnTo>
                  <a:pt x="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7" name="Freeform 79"/>
          <p:cNvSpPr>
            <a:spLocks/>
          </p:cNvSpPr>
          <p:nvPr/>
        </p:nvSpPr>
        <p:spPr bwMode="auto">
          <a:xfrm>
            <a:off x="3119438" y="1549400"/>
            <a:ext cx="279400" cy="287338"/>
          </a:xfrm>
          <a:custGeom>
            <a:avLst/>
            <a:gdLst>
              <a:gd name="T0" fmla="*/ 2147483647 w 198"/>
              <a:gd name="T1" fmla="*/ 2147483647 h 204"/>
              <a:gd name="T2" fmla="*/ 2147483647 w 198"/>
              <a:gd name="T3" fmla="*/ 2147483647 h 204"/>
              <a:gd name="T4" fmla="*/ 2147483647 w 198"/>
              <a:gd name="T5" fmla="*/ 2147483647 h 204"/>
              <a:gd name="T6" fmla="*/ 2147483647 w 198"/>
              <a:gd name="T7" fmla="*/ 2147483647 h 204"/>
              <a:gd name="T8" fmla="*/ 2147483647 w 198"/>
              <a:gd name="T9" fmla="*/ 2147483647 h 204"/>
              <a:gd name="T10" fmla="*/ 2147483647 w 198"/>
              <a:gd name="T11" fmla="*/ 2147483647 h 204"/>
              <a:gd name="T12" fmla="*/ 2147483647 w 198"/>
              <a:gd name="T13" fmla="*/ 2147483647 h 204"/>
              <a:gd name="T14" fmla="*/ 2147483647 w 198"/>
              <a:gd name="T15" fmla="*/ 2147483647 h 204"/>
              <a:gd name="T16" fmla="*/ 2147483647 w 198"/>
              <a:gd name="T17" fmla="*/ 2147483647 h 204"/>
              <a:gd name="T18" fmla="*/ 2147483647 w 198"/>
              <a:gd name="T19" fmla="*/ 2147483647 h 204"/>
              <a:gd name="T20" fmla="*/ 2147483647 w 198"/>
              <a:gd name="T21" fmla="*/ 2147483647 h 204"/>
              <a:gd name="T22" fmla="*/ 2147483647 w 198"/>
              <a:gd name="T23" fmla="*/ 2147483647 h 204"/>
              <a:gd name="T24" fmla="*/ 2147483647 w 198"/>
              <a:gd name="T25" fmla="*/ 2147483647 h 204"/>
              <a:gd name="T26" fmla="*/ 2147483647 w 198"/>
              <a:gd name="T27" fmla="*/ 2147483647 h 204"/>
              <a:gd name="T28" fmla="*/ 2147483647 w 198"/>
              <a:gd name="T29" fmla="*/ 2147483647 h 204"/>
              <a:gd name="T30" fmla="*/ 2147483647 w 198"/>
              <a:gd name="T31" fmla="*/ 2147483647 h 204"/>
              <a:gd name="T32" fmla="*/ 2147483647 w 198"/>
              <a:gd name="T33" fmla="*/ 2147483647 h 204"/>
              <a:gd name="T34" fmla="*/ 2147483647 w 198"/>
              <a:gd name="T35" fmla="*/ 2147483647 h 204"/>
              <a:gd name="T36" fmla="*/ 2147483647 w 198"/>
              <a:gd name="T37" fmla="*/ 0 h 204"/>
              <a:gd name="T38" fmla="*/ 2147483647 w 198"/>
              <a:gd name="T39" fmla="*/ 2147483647 h 204"/>
              <a:gd name="T40" fmla="*/ 2147483647 w 198"/>
              <a:gd name="T41" fmla="*/ 2147483647 h 204"/>
              <a:gd name="T42" fmla="*/ 2147483647 w 198"/>
              <a:gd name="T43" fmla="*/ 2147483647 h 204"/>
              <a:gd name="T44" fmla="*/ 2147483647 w 198"/>
              <a:gd name="T45" fmla="*/ 2147483647 h 204"/>
              <a:gd name="T46" fmla="*/ 2147483647 w 198"/>
              <a:gd name="T47" fmla="*/ 2147483647 h 204"/>
              <a:gd name="T48" fmla="*/ 2147483647 w 198"/>
              <a:gd name="T49" fmla="*/ 2147483647 h 204"/>
              <a:gd name="T50" fmla="*/ 2147483647 w 198"/>
              <a:gd name="T51" fmla="*/ 2147483647 h 204"/>
              <a:gd name="T52" fmla="*/ 2147483647 w 198"/>
              <a:gd name="T53" fmla="*/ 2147483647 h 204"/>
              <a:gd name="T54" fmla="*/ 2147483647 w 198"/>
              <a:gd name="T55" fmla="*/ 2147483647 h 204"/>
              <a:gd name="T56" fmla="*/ 2147483647 w 198"/>
              <a:gd name="T57" fmla="*/ 2147483647 h 204"/>
              <a:gd name="T58" fmla="*/ 2147483647 w 198"/>
              <a:gd name="T59" fmla="*/ 2147483647 h 204"/>
              <a:gd name="T60" fmla="*/ 2147483647 w 198"/>
              <a:gd name="T61" fmla="*/ 2147483647 h 204"/>
              <a:gd name="T62" fmla="*/ 2147483647 w 198"/>
              <a:gd name="T63" fmla="*/ 2147483647 h 204"/>
              <a:gd name="T64" fmla="*/ 2147483647 w 198"/>
              <a:gd name="T65" fmla="*/ 2147483647 h 204"/>
              <a:gd name="T66" fmla="*/ 2147483647 w 198"/>
              <a:gd name="T67" fmla="*/ 2147483647 h 204"/>
              <a:gd name="T68" fmla="*/ 0 w 198"/>
              <a:gd name="T69" fmla="*/ 2147483647 h 204"/>
              <a:gd name="T70" fmla="*/ 0 w 198"/>
              <a:gd name="T71" fmla="*/ 2147483647 h 204"/>
              <a:gd name="T72" fmla="*/ 2147483647 w 198"/>
              <a:gd name="T73" fmla="*/ 2147483647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8"/>
              <a:gd name="T112" fmla="*/ 0 h 204"/>
              <a:gd name="T113" fmla="*/ 198 w 198"/>
              <a:gd name="T114" fmla="*/ 204 h 2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8" h="204">
                <a:moveTo>
                  <a:pt x="14" y="204"/>
                </a:moveTo>
                <a:lnTo>
                  <a:pt x="14" y="204"/>
                </a:lnTo>
                <a:lnTo>
                  <a:pt x="20" y="187"/>
                </a:lnTo>
                <a:lnTo>
                  <a:pt x="28" y="171"/>
                </a:lnTo>
                <a:lnTo>
                  <a:pt x="35" y="155"/>
                </a:lnTo>
                <a:lnTo>
                  <a:pt x="44" y="141"/>
                </a:lnTo>
                <a:lnTo>
                  <a:pt x="54" y="126"/>
                </a:lnTo>
                <a:lnTo>
                  <a:pt x="63" y="113"/>
                </a:lnTo>
                <a:lnTo>
                  <a:pt x="74" y="99"/>
                </a:lnTo>
                <a:lnTo>
                  <a:pt x="85" y="87"/>
                </a:lnTo>
                <a:lnTo>
                  <a:pt x="98" y="76"/>
                </a:lnTo>
                <a:lnTo>
                  <a:pt x="110" y="65"/>
                </a:lnTo>
                <a:lnTo>
                  <a:pt x="124" y="54"/>
                </a:lnTo>
                <a:lnTo>
                  <a:pt x="137" y="45"/>
                </a:lnTo>
                <a:lnTo>
                  <a:pt x="151" y="36"/>
                </a:lnTo>
                <a:lnTo>
                  <a:pt x="167" y="29"/>
                </a:lnTo>
                <a:lnTo>
                  <a:pt x="182" y="21"/>
                </a:lnTo>
                <a:lnTo>
                  <a:pt x="198" y="14"/>
                </a:lnTo>
                <a:lnTo>
                  <a:pt x="192" y="0"/>
                </a:lnTo>
                <a:lnTo>
                  <a:pt x="176" y="7"/>
                </a:lnTo>
                <a:lnTo>
                  <a:pt x="160" y="15"/>
                </a:lnTo>
                <a:lnTo>
                  <a:pt x="144" y="23"/>
                </a:lnTo>
                <a:lnTo>
                  <a:pt x="129" y="32"/>
                </a:lnTo>
                <a:lnTo>
                  <a:pt x="115" y="42"/>
                </a:lnTo>
                <a:lnTo>
                  <a:pt x="101" y="53"/>
                </a:lnTo>
                <a:lnTo>
                  <a:pt x="88" y="64"/>
                </a:lnTo>
                <a:lnTo>
                  <a:pt x="75" y="77"/>
                </a:lnTo>
                <a:lnTo>
                  <a:pt x="63" y="90"/>
                </a:lnTo>
                <a:lnTo>
                  <a:pt x="52" y="103"/>
                </a:lnTo>
                <a:lnTo>
                  <a:pt x="41" y="118"/>
                </a:lnTo>
                <a:lnTo>
                  <a:pt x="32" y="133"/>
                </a:lnTo>
                <a:lnTo>
                  <a:pt x="23" y="148"/>
                </a:lnTo>
                <a:lnTo>
                  <a:pt x="14" y="165"/>
                </a:lnTo>
                <a:lnTo>
                  <a:pt x="6" y="181"/>
                </a:lnTo>
                <a:lnTo>
                  <a:pt x="0" y="199"/>
                </a:lnTo>
                <a:lnTo>
                  <a:pt x="0" y="198"/>
                </a:lnTo>
                <a:lnTo>
                  <a:pt x="14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8" name="Freeform 80"/>
          <p:cNvSpPr>
            <a:spLocks/>
          </p:cNvSpPr>
          <p:nvPr/>
        </p:nvSpPr>
        <p:spPr bwMode="auto">
          <a:xfrm>
            <a:off x="3100388" y="2187575"/>
            <a:ext cx="73025" cy="163513"/>
          </a:xfrm>
          <a:custGeom>
            <a:avLst/>
            <a:gdLst>
              <a:gd name="T0" fmla="*/ 2147483647 w 52"/>
              <a:gd name="T1" fmla="*/ 2147483647 h 116"/>
              <a:gd name="T2" fmla="*/ 2147483647 w 52"/>
              <a:gd name="T3" fmla="*/ 2147483647 h 116"/>
              <a:gd name="T4" fmla="*/ 2147483647 w 52"/>
              <a:gd name="T5" fmla="*/ 2147483647 h 116"/>
              <a:gd name="T6" fmla="*/ 2147483647 w 52"/>
              <a:gd name="T7" fmla="*/ 2147483647 h 116"/>
              <a:gd name="T8" fmla="*/ 2147483647 w 52"/>
              <a:gd name="T9" fmla="*/ 2147483647 h 116"/>
              <a:gd name="T10" fmla="*/ 2147483647 w 52"/>
              <a:gd name="T11" fmla="*/ 2147483647 h 116"/>
              <a:gd name="T12" fmla="*/ 2147483647 w 52"/>
              <a:gd name="T13" fmla="*/ 2147483647 h 116"/>
              <a:gd name="T14" fmla="*/ 2147483647 w 52"/>
              <a:gd name="T15" fmla="*/ 2147483647 h 116"/>
              <a:gd name="T16" fmla="*/ 2147483647 w 52"/>
              <a:gd name="T17" fmla="*/ 2147483647 h 116"/>
              <a:gd name="T18" fmla="*/ 2147483647 w 52"/>
              <a:gd name="T19" fmla="*/ 2147483647 h 116"/>
              <a:gd name="T20" fmla="*/ 2147483647 w 52"/>
              <a:gd name="T21" fmla="*/ 2147483647 h 116"/>
              <a:gd name="T22" fmla="*/ 2147483647 w 52"/>
              <a:gd name="T23" fmla="*/ 2147483647 h 116"/>
              <a:gd name="T24" fmla="*/ 2147483647 w 52"/>
              <a:gd name="T25" fmla="*/ 2147483647 h 116"/>
              <a:gd name="T26" fmla="*/ 2147483647 w 52"/>
              <a:gd name="T27" fmla="*/ 2147483647 h 116"/>
              <a:gd name="T28" fmla="*/ 2147483647 w 52"/>
              <a:gd name="T29" fmla="*/ 2147483647 h 116"/>
              <a:gd name="T30" fmla="*/ 2147483647 w 52"/>
              <a:gd name="T31" fmla="*/ 2147483647 h 116"/>
              <a:gd name="T32" fmla="*/ 2147483647 w 52"/>
              <a:gd name="T33" fmla="*/ 2147483647 h 116"/>
              <a:gd name="T34" fmla="*/ 2147483647 w 52"/>
              <a:gd name="T35" fmla="*/ 2147483647 h 116"/>
              <a:gd name="T36" fmla="*/ 2147483647 w 52"/>
              <a:gd name="T37" fmla="*/ 0 h 116"/>
              <a:gd name="T38" fmla="*/ 0 w 52"/>
              <a:gd name="T39" fmla="*/ 2147483647 h 116"/>
              <a:gd name="T40" fmla="*/ 0 w 52"/>
              <a:gd name="T41" fmla="*/ 2147483647 h 116"/>
              <a:gd name="T42" fmla="*/ 2147483647 w 52"/>
              <a:gd name="T43" fmla="*/ 2147483647 h 116"/>
              <a:gd name="T44" fmla="*/ 2147483647 w 52"/>
              <a:gd name="T45" fmla="*/ 2147483647 h 116"/>
              <a:gd name="T46" fmla="*/ 2147483647 w 52"/>
              <a:gd name="T47" fmla="*/ 2147483647 h 116"/>
              <a:gd name="T48" fmla="*/ 2147483647 w 52"/>
              <a:gd name="T49" fmla="*/ 2147483647 h 116"/>
              <a:gd name="T50" fmla="*/ 2147483647 w 52"/>
              <a:gd name="T51" fmla="*/ 2147483647 h 116"/>
              <a:gd name="T52" fmla="*/ 2147483647 w 52"/>
              <a:gd name="T53" fmla="*/ 2147483647 h 116"/>
              <a:gd name="T54" fmla="*/ 2147483647 w 52"/>
              <a:gd name="T55" fmla="*/ 2147483647 h 116"/>
              <a:gd name="T56" fmla="*/ 2147483647 w 52"/>
              <a:gd name="T57" fmla="*/ 2147483647 h 116"/>
              <a:gd name="T58" fmla="*/ 2147483647 w 52"/>
              <a:gd name="T59" fmla="*/ 2147483647 h 116"/>
              <a:gd name="T60" fmla="*/ 2147483647 w 52"/>
              <a:gd name="T61" fmla="*/ 2147483647 h 116"/>
              <a:gd name="T62" fmla="*/ 2147483647 w 52"/>
              <a:gd name="T63" fmla="*/ 2147483647 h 116"/>
              <a:gd name="T64" fmla="*/ 2147483647 w 52"/>
              <a:gd name="T65" fmla="*/ 2147483647 h 116"/>
              <a:gd name="T66" fmla="*/ 2147483647 w 52"/>
              <a:gd name="T67" fmla="*/ 2147483647 h 116"/>
              <a:gd name="T68" fmla="*/ 2147483647 w 52"/>
              <a:gd name="T69" fmla="*/ 2147483647 h 116"/>
              <a:gd name="T70" fmla="*/ 2147483647 w 52"/>
              <a:gd name="T71" fmla="*/ 2147483647 h 116"/>
              <a:gd name="T72" fmla="*/ 2147483647 w 52"/>
              <a:gd name="T73" fmla="*/ 2147483647 h 1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116"/>
              <a:gd name="T113" fmla="*/ 52 w 52"/>
              <a:gd name="T114" fmla="*/ 116 h 1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116">
                <a:moveTo>
                  <a:pt x="52" y="113"/>
                </a:moveTo>
                <a:lnTo>
                  <a:pt x="52" y="113"/>
                </a:lnTo>
                <a:lnTo>
                  <a:pt x="50" y="106"/>
                </a:lnTo>
                <a:lnTo>
                  <a:pt x="47" y="99"/>
                </a:lnTo>
                <a:lnTo>
                  <a:pt x="44" y="92"/>
                </a:lnTo>
                <a:lnTo>
                  <a:pt x="41" y="86"/>
                </a:lnTo>
                <a:lnTo>
                  <a:pt x="37" y="80"/>
                </a:lnTo>
                <a:lnTo>
                  <a:pt x="34" y="74"/>
                </a:lnTo>
                <a:lnTo>
                  <a:pt x="30" y="67"/>
                </a:lnTo>
                <a:lnTo>
                  <a:pt x="27" y="61"/>
                </a:lnTo>
                <a:lnTo>
                  <a:pt x="24" y="55"/>
                </a:lnTo>
                <a:lnTo>
                  <a:pt x="21" y="48"/>
                </a:lnTo>
                <a:lnTo>
                  <a:pt x="18" y="41"/>
                </a:lnTo>
                <a:lnTo>
                  <a:pt x="17" y="35"/>
                </a:lnTo>
                <a:lnTo>
                  <a:pt x="16" y="27"/>
                </a:lnTo>
                <a:lnTo>
                  <a:pt x="15" y="20"/>
                </a:lnTo>
                <a:lnTo>
                  <a:pt x="15" y="11"/>
                </a:lnTo>
                <a:lnTo>
                  <a:pt x="16" y="3"/>
                </a:lnTo>
                <a:lnTo>
                  <a:pt x="1" y="0"/>
                </a:lnTo>
                <a:lnTo>
                  <a:pt x="0" y="10"/>
                </a:lnTo>
                <a:lnTo>
                  <a:pt x="0" y="20"/>
                </a:lnTo>
                <a:lnTo>
                  <a:pt x="1" y="29"/>
                </a:lnTo>
                <a:lnTo>
                  <a:pt x="2" y="37"/>
                </a:lnTo>
                <a:lnTo>
                  <a:pt x="4" y="46"/>
                </a:lnTo>
                <a:lnTo>
                  <a:pt x="7" y="53"/>
                </a:lnTo>
                <a:lnTo>
                  <a:pt x="10" y="60"/>
                </a:lnTo>
                <a:lnTo>
                  <a:pt x="14" y="68"/>
                </a:lnTo>
                <a:lnTo>
                  <a:pt x="18" y="74"/>
                </a:lnTo>
                <a:lnTo>
                  <a:pt x="21" y="81"/>
                </a:lnTo>
                <a:lnTo>
                  <a:pt x="24" y="87"/>
                </a:lnTo>
                <a:lnTo>
                  <a:pt x="28" y="93"/>
                </a:lnTo>
                <a:lnTo>
                  <a:pt x="31" y="99"/>
                </a:lnTo>
                <a:lnTo>
                  <a:pt x="34" y="105"/>
                </a:lnTo>
                <a:lnTo>
                  <a:pt x="36" y="111"/>
                </a:lnTo>
                <a:lnTo>
                  <a:pt x="37" y="116"/>
                </a:lnTo>
                <a:lnTo>
                  <a:pt x="52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09" name="Freeform 81"/>
          <p:cNvSpPr>
            <a:spLocks/>
          </p:cNvSpPr>
          <p:nvPr/>
        </p:nvSpPr>
        <p:spPr bwMode="auto">
          <a:xfrm>
            <a:off x="3152775" y="2346325"/>
            <a:ext cx="161925" cy="146050"/>
          </a:xfrm>
          <a:custGeom>
            <a:avLst/>
            <a:gdLst>
              <a:gd name="T0" fmla="*/ 2147483647 w 115"/>
              <a:gd name="T1" fmla="*/ 2147483647 h 103"/>
              <a:gd name="T2" fmla="*/ 2147483647 w 115"/>
              <a:gd name="T3" fmla="*/ 2147483647 h 103"/>
              <a:gd name="T4" fmla="*/ 2147483647 w 115"/>
              <a:gd name="T5" fmla="*/ 2147483647 h 103"/>
              <a:gd name="T6" fmla="*/ 2147483647 w 115"/>
              <a:gd name="T7" fmla="*/ 2147483647 h 103"/>
              <a:gd name="T8" fmla="*/ 2147483647 w 115"/>
              <a:gd name="T9" fmla="*/ 2147483647 h 103"/>
              <a:gd name="T10" fmla="*/ 2147483647 w 115"/>
              <a:gd name="T11" fmla="*/ 2147483647 h 103"/>
              <a:gd name="T12" fmla="*/ 2147483647 w 115"/>
              <a:gd name="T13" fmla="*/ 2147483647 h 103"/>
              <a:gd name="T14" fmla="*/ 2147483647 w 115"/>
              <a:gd name="T15" fmla="*/ 2147483647 h 103"/>
              <a:gd name="T16" fmla="*/ 2147483647 w 115"/>
              <a:gd name="T17" fmla="*/ 2147483647 h 103"/>
              <a:gd name="T18" fmla="*/ 2147483647 w 115"/>
              <a:gd name="T19" fmla="*/ 2147483647 h 103"/>
              <a:gd name="T20" fmla="*/ 2147483647 w 115"/>
              <a:gd name="T21" fmla="*/ 2147483647 h 103"/>
              <a:gd name="T22" fmla="*/ 2147483647 w 115"/>
              <a:gd name="T23" fmla="*/ 2147483647 h 103"/>
              <a:gd name="T24" fmla="*/ 2147483647 w 115"/>
              <a:gd name="T25" fmla="*/ 2147483647 h 103"/>
              <a:gd name="T26" fmla="*/ 2147483647 w 115"/>
              <a:gd name="T27" fmla="*/ 2147483647 h 103"/>
              <a:gd name="T28" fmla="*/ 2147483647 w 115"/>
              <a:gd name="T29" fmla="*/ 2147483647 h 103"/>
              <a:gd name="T30" fmla="*/ 2147483647 w 115"/>
              <a:gd name="T31" fmla="*/ 2147483647 h 103"/>
              <a:gd name="T32" fmla="*/ 2147483647 w 115"/>
              <a:gd name="T33" fmla="*/ 2147483647 h 103"/>
              <a:gd name="T34" fmla="*/ 2147483647 w 115"/>
              <a:gd name="T35" fmla="*/ 0 h 103"/>
              <a:gd name="T36" fmla="*/ 0 w 115"/>
              <a:gd name="T37" fmla="*/ 2147483647 h 103"/>
              <a:gd name="T38" fmla="*/ 2147483647 w 115"/>
              <a:gd name="T39" fmla="*/ 2147483647 h 103"/>
              <a:gd name="T40" fmla="*/ 2147483647 w 115"/>
              <a:gd name="T41" fmla="*/ 2147483647 h 103"/>
              <a:gd name="T42" fmla="*/ 2147483647 w 115"/>
              <a:gd name="T43" fmla="*/ 2147483647 h 103"/>
              <a:gd name="T44" fmla="*/ 2147483647 w 115"/>
              <a:gd name="T45" fmla="*/ 2147483647 h 103"/>
              <a:gd name="T46" fmla="*/ 2147483647 w 115"/>
              <a:gd name="T47" fmla="*/ 2147483647 h 103"/>
              <a:gd name="T48" fmla="*/ 2147483647 w 115"/>
              <a:gd name="T49" fmla="*/ 2147483647 h 103"/>
              <a:gd name="T50" fmla="*/ 2147483647 w 115"/>
              <a:gd name="T51" fmla="*/ 2147483647 h 103"/>
              <a:gd name="T52" fmla="*/ 2147483647 w 115"/>
              <a:gd name="T53" fmla="*/ 2147483647 h 103"/>
              <a:gd name="T54" fmla="*/ 2147483647 w 115"/>
              <a:gd name="T55" fmla="*/ 2147483647 h 103"/>
              <a:gd name="T56" fmla="*/ 2147483647 w 115"/>
              <a:gd name="T57" fmla="*/ 2147483647 h 103"/>
              <a:gd name="T58" fmla="*/ 2147483647 w 115"/>
              <a:gd name="T59" fmla="*/ 2147483647 h 103"/>
              <a:gd name="T60" fmla="*/ 2147483647 w 115"/>
              <a:gd name="T61" fmla="*/ 2147483647 h 103"/>
              <a:gd name="T62" fmla="*/ 2147483647 w 115"/>
              <a:gd name="T63" fmla="*/ 2147483647 h 103"/>
              <a:gd name="T64" fmla="*/ 2147483647 w 115"/>
              <a:gd name="T65" fmla="*/ 2147483647 h 103"/>
              <a:gd name="T66" fmla="*/ 2147483647 w 115"/>
              <a:gd name="T67" fmla="*/ 2147483647 h 103"/>
              <a:gd name="T68" fmla="*/ 2147483647 w 115"/>
              <a:gd name="T69" fmla="*/ 2147483647 h 103"/>
              <a:gd name="T70" fmla="*/ 2147483647 w 115"/>
              <a:gd name="T71" fmla="*/ 2147483647 h 103"/>
              <a:gd name="T72" fmla="*/ 2147483647 w 115"/>
              <a:gd name="T73" fmla="*/ 2147483647 h 103"/>
              <a:gd name="T74" fmla="*/ 2147483647 w 115"/>
              <a:gd name="T75" fmla="*/ 2147483647 h 103"/>
              <a:gd name="T76" fmla="*/ 2147483647 w 115"/>
              <a:gd name="T77" fmla="*/ 2147483647 h 103"/>
              <a:gd name="T78" fmla="*/ 2147483647 w 115"/>
              <a:gd name="T79" fmla="*/ 2147483647 h 10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5"/>
              <a:gd name="T121" fmla="*/ 0 h 103"/>
              <a:gd name="T122" fmla="*/ 115 w 115"/>
              <a:gd name="T123" fmla="*/ 103 h 10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5" h="103">
                <a:moveTo>
                  <a:pt x="112" y="99"/>
                </a:moveTo>
                <a:lnTo>
                  <a:pt x="108" y="89"/>
                </a:lnTo>
                <a:lnTo>
                  <a:pt x="98" y="85"/>
                </a:lnTo>
                <a:lnTo>
                  <a:pt x="89" y="82"/>
                </a:lnTo>
                <a:lnTo>
                  <a:pt x="81" y="77"/>
                </a:lnTo>
                <a:lnTo>
                  <a:pt x="73" y="74"/>
                </a:lnTo>
                <a:lnTo>
                  <a:pt x="66" y="68"/>
                </a:lnTo>
                <a:lnTo>
                  <a:pt x="58" y="64"/>
                </a:lnTo>
                <a:lnTo>
                  <a:pt x="52" y="59"/>
                </a:lnTo>
                <a:lnTo>
                  <a:pt x="46" y="54"/>
                </a:lnTo>
                <a:lnTo>
                  <a:pt x="40" y="48"/>
                </a:lnTo>
                <a:lnTo>
                  <a:pt x="35" y="42"/>
                </a:lnTo>
                <a:lnTo>
                  <a:pt x="31" y="37"/>
                </a:lnTo>
                <a:lnTo>
                  <a:pt x="27" y="29"/>
                </a:lnTo>
                <a:lnTo>
                  <a:pt x="23" y="23"/>
                </a:lnTo>
                <a:lnTo>
                  <a:pt x="20" y="15"/>
                </a:lnTo>
                <a:lnTo>
                  <a:pt x="17" y="8"/>
                </a:lnTo>
                <a:lnTo>
                  <a:pt x="15" y="0"/>
                </a:lnTo>
                <a:lnTo>
                  <a:pt x="0" y="3"/>
                </a:lnTo>
                <a:lnTo>
                  <a:pt x="3" y="12"/>
                </a:lnTo>
                <a:lnTo>
                  <a:pt x="6" y="21"/>
                </a:lnTo>
                <a:lnTo>
                  <a:pt x="9" y="30"/>
                </a:lnTo>
                <a:lnTo>
                  <a:pt x="14" y="37"/>
                </a:lnTo>
                <a:lnTo>
                  <a:pt x="19" y="45"/>
                </a:lnTo>
                <a:lnTo>
                  <a:pt x="24" y="52"/>
                </a:lnTo>
                <a:lnTo>
                  <a:pt x="30" y="59"/>
                </a:lnTo>
                <a:lnTo>
                  <a:pt x="36" y="64"/>
                </a:lnTo>
                <a:lnTo>
                  <a:pt x="43" y="71"/>
                </a:lnTo>
                <a:lnTo>
                  <a:pt x="50" y="76"/>
                </a:lnTo>
                <a:lnTo>
                  <a:pt x="58" y="81"/>
                </a:lnTo>
                <a:lnTo>
                  <a:pt x="65" y="86"/>
                </a:lnTo>
                <a:lnTo>
                  <a:pt x="74" y="91"/>
                </a:lnTo>
                <a:lnTo>
                  <a:pt x="83" y="95"/>
                </a:lnTo>
                <a:lnTo>
                  <a:pt x="92" y="99"/>
                </a:lnTo>
                <a:lnTo>
                  <a:pt x="102" y="103"/>
                </a:lnTo>
                <a:lnTo>
                  <a:pt x="98" y="93"/>
                </a:lnTo>
                <a:lnTo>
                  <a:pt x="112" y="99"/>
                </a:lnTo>
                <a:lnTo>
                  <a:pt x="115" y="91"/>
                </a:lnTo>
                <a:lnTo>
                  <a:pt x="108" y="89"/>
                </a:lnTo>
                <a:lnTo>
                  <a:pt x="112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0" name="Freeform 82"/>
          <p:cNvSpPr>
            <a:spLocks/>
          </p:cNvSpPr>
          <p:nvPr/>
        </p:nvSpPr>
        <p:spPr bwMode="auto">
          <a:xfrm>
            <a:off x="3287713" y="2478088"/>
            <a:ext cx="28575" cy="68262"/>
          </a:xfrm>
          <a:custGeom>
            <a:avLst/>
            <a:gdLst>
              <a:gd name="T0" fmla="*/ 2147483647 w 20"/>
              <a:gd name="T1" fmla="*/ 2147483647 h 49"/>
              <a:gd name="T2" fmla="*/ 2147483647 w 20"/>
              <a:gd name="T3" fmla="*/ 2147483647 h 49"/>
              <a:gd name="T4" fmla="*/ 2147483647 w 20"/>
              <a:gd name="T5" fmla="*/ 2147483647 h 49"/>
              <a:gd name="T6" fmla="*/ 2147483647 w 20"/>
              <a:gd name="T7" fmla="*/ 2147483647 h 49"/>
              <a:gd name="T8" fmla="*/ 2147483647 w 20"/>
              <a:gd name="T9" fmla="*/ 2147483647 h 49"/>
              <a:gd name="T10" fmla="*/ 2147483647 w 20"/>
              <a:gd name="T11" fmla="*/ 2147483647 h 49"/>
              <a:gd name="T12" fmla="*/ 2147483647 w 20"/>
              <a:gd name="T13" fmla="*/ 2147483647 h 49"/>
              <a:gd name="T14" fmla="*/ 2147483647 w 20"/>
              <a:gd name="T15" fmla="*/ 2147483647 h 49"/>
              <a:gd name="T16" fmla="*/ 2147483647 w 20"/>
              <a:gd name="T17" fmla="*/ 2147483647 h 49"/>
              <a:gd name="T18" fmla="*/ 2147483647 w 20"/>
              <a:gd name="T19" fmla="*/ 2147483647 h 49"/>
              <a:gd name="T20" fmla="*/ 2147483647 w 20"/>
              <a:gd name="T21" fmla="*/ 0 h 49"/>
              <a:gd name="T22" fmla="*/ 0 w 20"/>
              <a:gd name="T23" fmla="*/ 2147483647 h 49"/>
              <a:gd name="T24" fmla="*/ 0 w 20"/>
              <a:gd name="T25" fmla="*/ 2147483647 h 49"/>
              <a:gd name="T26" fmla="*/ 0 w 20"/>
              <a:gd name="T27" fmla="*/ 2147483647 h 49"/>
              <a:gd name="T28" fmla="*/ 0 w 20"/>
              <a:gd name="T29" fmla="*/ 2147483647 h 49"/>
              <a:gd name="T30" fmla="*/ 2147483647 w 20"/>
              <a:gd name="T31" fmla="*/ 2147483647 h 49"/>
              <a:gd name="T32" fmla="*/ 2147483647 w 20"/>
              <a:gd name="T33" fmla="*/ 2147483647 h 49"/>
              <a:gd name="T34" fmla="*/ 2147483647 w 20"/>
              <a:gd name="T35" fmla="*/ 2147483647 h 49"/>
              <a:gd name="T36" fmla="*/ 2147483647 w 20"/>
              <a:gd name="T37" fmla="*/ 2147483647 h 49"/>
              <a:gd name="T38" fmla="*/ 2147483647 w 20"/>
              <a:gd name="T39" fmla="*/ 2147483647 h 49"/>
              <a:gd name="T40" fmla="*/ 2147483647 w 20"/>
              <a:gd name="T41" fmla="*/ 2147483647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"/>
              <a:gd name="T64" fmla="*/ 0 h 49"/>
              <a:gd name="T65" fmla="*/ 20 w 20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" h="49">
                <a:moveTo>
                  <a:pt x="20" y="39"/>
                </a:moveTo>
                <a:lnTo>
                  <a:pt x="20" y="39"/>
                </a:lnTo>
                <a:lnTo>
                  <a:pt x="19" y="38"/>
                </a:lnTo>
                <a:lnTo>
                  <a:pt x="18" y="34"/>
                </a:lnTo>
                <a:lnTo>
                  <a:pt x="16" y="29"/>
                </a:lnTo>
                <a:lnTo>
                  <a:pt x="15" y="24"/>
                </a:lnTo>
                <a:lnTo>
                  <a:pt x="15" y="19"/>
                </a:lnTo>
                <a:lnTo>
                  <a:pt x="15" y="14"/>
                </a:lnTo>
                <a:lnTo>
                  <a:pt x="15" y="9"/>
                </a:lnTo>
                <a:lnTo>
                  <a:pt x="16" y="6"/>
                </a:lnTo>
                <a:lnTo>
                  <a:pt x="2" y="0"/>
                </a:lnTo>
                <a:lnTo>
                  <a:pt x="0" y="7"/>
                </a:lnTo>
                <a:lnTo>
                  <a:pt x="0" y="13"/>
                </a:lnTo>
                <a:lnTo>
                  <a:pt x="0" y="20"/>
                </a:lnTo>
                <a:lnTo>
                  <a:pt x="0" y="27"/>
                </a:lnTo>
                <a:lnTo>
                  <a:pt x="3" y="34"/>
                </a:lnTo>
                <a:lnTo>
                  <a:pt x="4" y="39"/>
                </a:lnTo>
                <a:lnTo>
                  <a:pt x="7" y="44"/>
                </a:lnTo>
                <a:lnTo>
                  <a:pt x="10" y="49"/>
                </a:lnTo>
                <a:lnTo>
                  <a:pt x="2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1" name="Freeform 83"/>
          <p:cNvSpPr>
            <a:spLocks/>
          </p:cNvSpPr>
          <p:nvPr/>
        </p:nvSpPr>
        <p:spPr bwMode="auto">
          <a:xfrm>
            <a:off x="3302000" y="2533650"/>
            <a:ext cx="187325" cy="120650"/>
          </a:xfrm>
          <a:custGeom>
            <a:avLst/>
            <a:gdLst>
              <a:gd name="T0" fmla="*/ 2147483647 w 133"/>
              <a:gd name="T1" fmla="*/ 2147483647 h 86"/>
              <a:gd name="T2" fmla="*/ 2147483647 w 133"/>
              <a:gd name="T3" fmla="*/ 2147483647 h 86"/>
              <a:gd name="T4" fmla="*/ 2147483647 w 133"/>
              <a:gd name="T5" fmla="*/ 2147483647 h 86"/>
              <a:gd name="T6" fmla="*/ 2147483647 w 133"/>
              <a:gd name="T7" fmla="*/ 2147483647 h 86"/>
              <a:gd name="T8" fmla="*/ 2147483647 w 133"/>
              <a:gd name="T9" fmla="*/ 2147483647 h 86"/>
              <a:gd name="T10" fmla="*/ 2147483647 w 133"/>
              <a:gd name="T11" fmla="*/ 2147483647 h 86"/>
              <a:gd name="T12" fmla="*/ 2147483647 w 133"/>
              <a:gd name="T13" fmla="*/ 2147483647 h 86"/>
              <a:gd name="T14" fmla="*/ 2147483647 w 133"/>
              <a:gd name="T15" fmla="*/ 2147483647 h 86"/>
              <a:gd name="T16" fmla="*/ 2147483647 w 133"/>
              <a:gd name="T17" fmla="*/ 2147483647 h 86"/>
              <a:gd name="T18" fmla="*/ 2147483647 w 133"/>
              <a:gd name="T19" fmla="*/ 2147483647 h 86"/>
              <a:gd name="T20" fmla="*/ 2147483647 w 133"/>
              <a:gd name="T21" fmla="*/ 2147483647 h 86"/>
              <a:gd name="T22" fmla="*/ 2147483647 w 133"/>
              <a:gd name="T23" fmla="*/ 2147483647 h 86"/>
              <a:gd name="T24" fmla="*/ 2147483647 w 133"/>
              <a:gd name="T25" fmla="*/ 2147483647 h 86"/>
              <a:gd name="T26" fmla="*/ 2147483647 w 133"/>
              <a:gd name="T27" fmla="*/ 2147483647 h 86"/>
              <a:gd name="T28" fmla="*/ 2147483647 w 133"/>
              <a:gd name="T29" fmla="*/ 2147483647 h 86"/>
              <a:gd name="T30" fmla="*/ 2147483647 w 133"/>
              <a:gd name="T31" fmla="*/ 2147483647 h 86"/>
              <a:gd name="T32" fmla="*/ 2147483647 w 133"/>
              <a:gd name="T33" fmla="*/ 2147483647 h 86"/>
              <a:gd name="T34" fmla="*/ 2147483647 w 133"/>
              <a:gd name="T35" fmla="*/ 0 h 86"/>
              <a:gd name="T36" fmla="*/ 0 w 133"/>
              <a:gd name="T37" fmla="*/ 2147483647 h 86"/>
              <a:gd name="T38" fmla="*/ 2147483647 w 133"/>
              <a:gd name="T39" fmla="*/ 2147483647 h 86"/>
              <a:gd name="T40" fmla="*/ 2147483647 w 133"/>
              <a:gd name="T41" fmla="*/ 2147483647 h 86"/>
              <a:gd name="T42" fmla="*/ 2147483647 w 133"/>
              <a:gd name="T43" fmla="*/ 2147483647 h 86"/>
              <a:gd name="T44" fmla="*/ 2147483647 w 133"/>
              <a:gd name="T45" fmla="*/ 2147483647 h 86"/>
              <a:gd name="T46" fmla="*/ 2147483647 w 133"/>
              <a:gd name="T47" fmla="*/ 2147483647 h 86"/>
              <a:gd name="T48" fmla="*/ 2147483647 w 133"/>
              <a:gd name="T49" fmla="*/ 2147483647 h 86"/>
              <a:gd name="T50" fmla="*/ 2147483647 w 133"/>
              <a:gd name="T51" fmla="*/ 2147483647 h 86"/>
              <a:gd name="T52" fmla="*/ 2147483647 w 133"/>
              <a:gd name="T53" fmla="*/ 2147483647 h 86"/>
              <a:gd name="T54" fmla="*/ 2147483647 w 133"/>
              <a:gd name="T55" fmla="*/ 2147483647 h 86"/>
              <a:gd name="T56" fmla="*/ 2147483647 w 133"/>
              <a:gd name="T57" fmla="*/ 2147483647 h 86"/>
              <a:gd name="T58" fmla="*/ 2147483647 w 133"/>
              <a:gd name="T59" fmla="*/ 2147483647 h 86"/>
              <a:gd name="T60" fmla="*/ 2147483647 w 133"/>
              <a:gd name="T61" fmla="*/ 2147483647 h 86"/>
              <a:gd name="T62" fmla="*/ 2147483647 w 133"/>
              <a:gd name="T63" fmla="*/ 2147483647 h 86"/>
              <a:gd name="T64" fmla="*/ 2147483647 w 133"/>
              <a:gd name="T65" fmla="*/ 2147483647 h 86"/>
              <a:gd name="T66" fmla="*/ 2147483647 w 133"/>
              <a:gd name="T67" fmla="*/ 2147483647 h 86"/>
              <a:gd name="T68" fmla="*/ 2147483647 w 133"/>
              <a:gd name="T69" fmla="*/ 2147483647 h 86"/>
              <a:gd name="T70" fmla="*/ 2147483647 w 133"/>
              <a:gd name="T71" fmla="*/ 2147483647 h 86"/>
              <a:gd name="T72" fmla="*/ 2147483647 w 133"/>
              <a:gd name="T73" fmla="*/ 2147483647 h 8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3"/>
              <a:gd name="T112" fmla="*/ 0 h 86"/>
              <a:gd name="T113" fmla="*/ 133 w 133"/>
              <a:gd name="T114" fmla="*/ 86 h 8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3" h="86">
                <a:moveTo>
                  <a:pt x="133" y="71"/>
                </a:moveTo>
                <a:lnTo>
                  <a:pt x="133" y="71"/>
                </a:lnTo>
                <a:lnTo>
                  <a:pt x="125" y="69"/>
                </a:lnTo>
                <a:lnTo>
                  <a:pt x="117" y="68"/>
                </a:lnTo>
                <a:lnTo>
                  <a:pt x="110" y="66"/>
                </a:lnTo>
                <a:lnTo>
                  <a:pt x="101" y="63"/>
                </a:lnTo>
                <a:lnTo>
                  <a:pt x="94" y="60"/>
                </a:lnTo>
                <a:lnTo>
                  <a:pt x="86" y="57"/>
                </a:lnTo>
                <a:lnTo>
                  <a:pt x="78" y="53"/>
                </a:lnTo>
                <a:lnTo>
                  <a:pt x="71" y="49"/>
                </a:lnTo>
                <a:lnTo>
                  <a:pt x="63" y="44"/>
                </a:lnTo>
                <a:lnTo>
                  <a:pt x="55" y="39"/>
                </a:lnTo>
                <a:lnTo>
                  <a:pt x="48" y="34"/>
                </a:lnTo>
                <a:lnTo>
                  <a:pt x="40" y="27"/>
                </a:lnTo>
                <a:lnTo>
                  <a:pt x="32" y="21"/>
                </a:lnTo>
                <a:lnTo>
                  <a:pt x="25" y="15"/>
                </a:lnTo>
                <a:lnTo>
                  <a:pt x="18" y="7"/>
                </a:lnTo>
                <a:lnTo>
                  <a:pt x="10" y="0"/>
                </a:lnTo>
                <a:lnTo>
                  <a:pt x="0" y="10"/>
                </a:lnTo>
                <a:lnTo>
                  <a:pt x="8" y="18"/>
                </a:lnTo>
                <a:lnTo>
                  <a:pt x="15" y="25"/>
                </a:lnTo>
                <a:lnTo>
                  <a:pt x="23" y="33"/>
                </a:lnTo>
                <a:lnTo>
                  <a:pt x="31" y="39"/>
                </a:lnTo>
                <a:lnTo>
                  <a:pt x="39" y="45"/>
                </a:lnTo>
                <a:lnTo>
                  <a:pt x="47" y="52"/>
                </a:lnTo>
                <a:lnTo>
                  <a:pt x="55" y="57"/>
                </a:lnTo>
                <a:lnTo>
                  <a:pt x="63" y="61"/>
                </a:lnTo>
                <a:lnTo>
                  <a:pt x="72" y="66"/>
                </a:lnTo>
                <a:lnTo>
                  <a:pt x="80" y="71"/>
                </a:lnTo>
                <a:lnTo>
                  <a:pt x="88" y="74"/>
                </a:lnTo>
                <a:lnTo>
                  <a:pt x="97" y="77"/>
                </a:lnTo>
                <a:lnTo>
                  <a:pt x="105" y="80"/>
                </a:lnTo>
                <a:lnTo>
                  <a:pt x="114" y="83"/>
                </a:lnTo>
                <a:lnTo>
                  <a:pt x="122" y="84"/>
                </a:lnTo>
                <a:lnTo>
                  <a:pt x="130" y="86"/>
                </a:lnTo>
                <a:lnTo>
                  <a:pt x="133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2" name="Freeform 84"/>
          <p:cNvSpPr>
            <a:spLocks/>
          </p:cNvSpPr>
          <p:nvPr/>
        </p:nvSpPr>
        <p:spPr bwMode="auto">
          <a:xfrm>
            <a:off x="3486150" y="2633663"/>
            <a:ext cx="276225" cy="153987"/>
          </a:xfrm>
          <a:custGeom>
            <a:avLst/>
            <a:gdLst>
              <a:gd name="T0" fmla="*/ 2147483647 w 196"/>
              <a:gd name="T1" fmla="*/ 2147483647 h 110"/>
              <a:gd name="T2" fmla="*/ 2147483647 w 196"/>
              <a:gd name="T3" fmla="*/ 2147483647 h 110"/>
              <a:gd name="T4" fmla="*/ 2147483647 w 196"/>
              <a:gd name="T5" fmla="*/ 2147483647 h 110"/>
              <a:gd name="T6" fmla="*/ 2147483647 w 196"/>
              <a:gd name="T7" fmla="*/ 2147483647 h 110"/>
              <a:gd name="T8" fmla="*/ 2147483647 w 196"/>
              <a:gd name="T9" fmla="*/ 2147483647 h 110"/>
              <a:gd name="T10" fmla="*/ 2147483647 w 196"/>
              <a:gd name="T11" fmla="*/ 2147483647 h 110"/>
              <a:gd name="T12" fmla="*/ 2147483647 w 196"/>
              <a:gd name="T13" fmla="*/ 2147483647 h 110"/>
              <a:gd name="T14" fmla="*/ 2147483647 w 196"/>
              <a:gd name="T15" fmla="*/ 2147483647 h 110"/>
              <a:gd name="T16" fmla="*/ 2147483647 w 196"/>
              <a:gd name="T17" fmla="*/ 2147483647 h 110"/>
              <a:gd name="T18" fmla="*/ 2147483647 w 196"/>
              <a:gd name="T19" fmla="*/ 2147483647 h 110"/>
              <a:gd name="T20" fmla="*/ 2147483647 w 196"/>
              <a:gd name="T21" fmla="*/ 2147483647 h 110"/>
              <a:gd name="T22" fmla="*/ 2147483647 w 196"/>
              <a:gd name="T23" fmla="*/ 2147483647 h 110"/>
              <a:gd name="T24" fmla="*/ 2147483647 w 196"/>
              <a:gd name="T25" fmla="*/ 2147483647 h 110"/>
              <a:gd name="T26" fmla="*/ 2147483647 w 196"/>
              <a:gd name="T27" fmla="*/ 2147483647 h 110"/>
              <a:gd name="T28" fmla="*/ 2147483647 w 196"/>
              <a:gd name="T29" fmla="*/ 2147483647 h 110"/>
              <a:gd name="T30" fmla="*/ 2147483647 w 196"/>
              <a:gd name="T31" fmla="*/ 2147483647 h 110"/>
              <a:gd name="T32" fmla="*/ 2147483647 w 196"/>
              <a:gd name="T33" fmla="*/ 2147483647 h 110"/>
              <a:gd name="T34" fmla="*/ 2147483647 w 196"/>
              <a:gd name="T35" fmla="*/ 0 h 110"/>
              <a:gd name="T36" fmla="*/ 0 w 196"/>
              <a:gd name="T37" fmla="*/ 2147483647 h 110"/>
              <a:gd name="T38" fmla="*/ 2147483647 w 196"/>
              <a:gd name="T39" fmla="*/ 2147483647 h 110"/>
              <a:gd name="T40" fmla="*/ 2147483647 w 196"/>
              <a:gd name="T41" fmla="*/ 2147483647 h 110"/>
              <a:gd name="T42" fmla="*/ 2147483647 w 196"/>
              <a:gd name="T43" fmla="*/ 2147483647 h 110"/>
              <a:gd name="T44" fmla="*/ 2147483647 w 196"/>
              <a:gd name="T45" fmla="*/ 2147483647 h 110"/>
              <a:gd name="T46" fmla="*/ 2147483647 w 196"/>
              <a:gd name="T47" fmla="*/ 2147483647 h 110"/>
              <a:gd name="T48" fmla="*/ 2147483647 w 196"/>
              <a:gd name="T49" fmla="*/ 2147483647 h 110"/>
              <a:gd name="T50" fmla="*/ 2147483647 w 196"/>
              <a:gd name="T51" fmla="*/ 2147483647 h 110"/>
              <a:gd name="T52" fmla="*/ 2147483647 w 196"/>
              <a:gd name="T53" fmla="*/ 2147483647 h 110"/>
              <a:gd name="T54" fmla="*/ 2147483647 w 196"/>
              <a:gd name="T55" fmla="*/ 2147483647 h 110"/>
              <a:gd name="T56" fmla="*/ 2147483647 w 196"/>
              <a:gd name="T57" fmla="*/ 2147483647 h 110"/>
              <a:gd name="T58" fmla="*/ 2147483647 w 196"/>
              <a:gd name="T59" fmla="*/ 2147483647 h 110"/>
              <a:gd name="T60" fmla="*/ 2147483647 w 196"/>
              <a:gd name="T61" fmla="*/ 2147483647 h 110"/>
              <a:gd name="T62" fmla="*/ 2147483647 w 196"/>
              <a:gd name="T63" fmla="*/ 2147483647 h 110"/>
              <a:gd name="T64" fmla="*/ 2147483647 w 196"/>
              <a:gd name="T65" fmla="*/ 2147483647 h 110"/>
              <a:gd name="T66" fmla="*/ 2147483647 w 196"/>
              <a:gd name="T67" fmla="*/ 2147483647 h 110"/>
              <a:gd name="T68" fmla="*/ 2147483647 w 196"/>
              <a:gd name="T69" fmla="*/ 2147483647 h 110"/>
              <a:gd name="T70" fmla="*/ 2147483647 w 196"/>
              <a:gd name="T71" fmla="*/ 2147483647 h 110"/>
              <a:gd name="T72" fmla="*/ 2147483647 w 196"/>
              <a:gd name="T73" fmla="*/ 2147483647 h 1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6"/>
              <a:gd name="T112" fmla="*/ 0 h 110"/>
              <a:gd name="T113" fmla="*/ 196 w 196"/>
              <a:gd name="T114" fmla="*/ 110 h 1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6" h="110">
                <a:moveTo>
                  <a:pt x="191" y="91"/>
                </a:moveTo>
                <a:lnTo>
                  <a:pt x="191" y="91"/>
                </a:lnTo>
                <a:lnTo>
                  <a:pt x="178" y="94"/>
                </a:lnTo>
                <a:lnTo>
                  <a:pt x="167" y="95"/>
                </a:lnTo>
                <a:lnTo>
                  <a:pt x="156" y="93"/>
                </a:lnTo>
                <a:lnTo>
                  <a:pt x="146" y="90"/>
                </a:lnTo>
                <a:lnTo>
                  <a:pt x="136" y="85"/>
                </a:lnTo>
                <a:lnTo>
                  <a:pt x="125" y="78"/>
                </a:lnTo>
                <a:lnTo>
                  <a:pt x="115" y="70"/>
                </a:lnTo>
                <a:lnTo>
                  <a:pt x="105" y="61"/>
                </a:lnTo>
                <a:lnTo>
                  <a:pt x="95" y="52"/>
                </a:lnTo>
                <a:lnTo>
                  <a:pt x="83" y="42"/>
                </a:lnTo>
                <a:lnTo>
                  <a:pt x="72" y="33"/>
                </a:lnTo>
                <a:lnTo>
                  <a:pt x="60" y="24"/>
                </a:lnTo>
                <a:lnTo>
                  <a:pt x="47" y="16"/>
                </a:lnTo>
                <a:lnTo>
                  <a:pt x="33" y="9"/>
                </a:lnTo>
                <a:lnTo>
                  <a:pt x="19" y="4"/>
                </a:lnTo>
                <a:lnTo>
                  <a:pt x="3" y="0"/>
                </a:lnTo>
                <a:lnTo>
                  <a:pt x="0" y="15"/>
                </a:lnTo>
                <a:lnTo>
                  <a:pt x="14" y="17"/>
                </a:lnTo>
                <a:lnTo>
                  <a:pt x="27" y="23"/>
                </a:lnTo>
                <a:lnTo>
                  <a:pt x="40" y="28"/>
                </a:lnTo>
                <a:lnTo>
                  <a:pt x="52" y="36"/>
                </a:lnTo>
                <a:lnTo>
                  <a:pt x="62" y="44"/>
                </a:lnTo>
                <a:lnTo>
                  <a:pt x="74" y="54"/>
                </a:lnTo>
                <a:lnTo>
                  <a:pt x="84" y="63"/>
                </a:lnTo>
                <a:lnTo>
                  <a:pt x="95" y="73"/>
                </a:lnTo>
                <a:lnTo>
                  <a:pt x="106" y="82"/>
                </a:lnTo>
                <a:lnTo>
                  <a:pt x="117" y="91"/>
                </a:lnTo>
                <a:lnTo>
                  <a:pt x="128" y="97"/>
                </a:lnTo>
                <a:lnTo>
                  <a:pt x="140" y="104"/>
                </a:lnTo>
                <a:lnTo>
                  <a:pt x="153" y="108"/>
                </a:lnTo>
                <a:lnTo>
                  <a:pt x="166" y="110"/>
                </a:lnTo>
                <a:lnTo>
                  <a:pt x="181" y="109"/>
                </a:lnTo>
                <a:lnTo>
                  <a:pt x="196" y="105"/>
                </a:lnTo>
                <a:lnTo>
                  <a:pt x="191" y="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3" name="Freeform 85"/>
          <p:cNvSpPr>
            <a:spLocks/>
          </p:cNvSpPr>
          <p:nvPr/>
        </p:nvSpPr>
        <p:spPr bwMode="auto">
          <a:xfrm>
            <a:off x="3754438" y="2746375"/>
            <a:ext cx="214312" cy="34925"/>
          </a:xfrm>
          <a:custGeom>
            <a:avLst/>
            <a:gdLst>
              <a:gd name="T0" fmla="*/ 2147483647 w 151"/>
              <a:gd name="T1" fmla="*/ 2147483647 h 25"/>
              <a:gd name="T2" fmla="*/ 2147483647 w 151"/>
              <a:gd name="T3" fmla="*/ 2147483647 h 25"/>
              <a:gd name="T4" fmla="*/ 2147483647 w 151"/>
              <a:gd name="T5" fmla="*/ 2147483647 h 25"/>
              <a:gd name="T6" fmla="*/ 2147483647 w 151"/>
              <a:gd name="T7" fmla="*/ 2147483647 h 25"/>
              <a:gd name="T8" fmla="*/ 2147483647 w 151"/>
              <a:gd name="T9" fmla="*/ 2147483647 h 25"/>
              <a:gd name="T10" fmla="*/ 2147483647 w 151"/>
              <a:gd name="T11" fmla="*/ 2147483647 h 25"/>
              <a:gd name="T12" fmla="*/ 2147483647 w 151"/>
              <a:gd name="T13" fmla="*/ 2147483647 h 25"/>
              <a:gd name="T14" fmla="*/ 2147483647 w 151"/>
              <a:gd name="T15" fmla="*/ 2147483647 h 25"/>
              <a:gd name="T16" fmla="*/ 2147483647 w 151"/>
              <a:gd name="T17" fmla="*/ 2147483647 h 25"/>
              <a:gd name="T18" fmla="*/ 2147483647 w 151"/>
              <a:gd name="T19" fmla="*/ 2147483647 h 25"/>
              <a:gd name="T20" fmla="*/ 2147483647 w 151"/>
              <a:gd name="T21" fmla="*/ 2147483647 h 25"/>
              <a:gd name="T22" fmla="*/ 2147483647 w 151"/>
              <a:gd name="T23" fmla="*/ 0 h 25"/>
              <a:gd name="T24" fmla="*/ 2147483647 w 151"/>
              <a:gd name="T25" fmla="*/ 0 h 25"/>
              <a:gd name="T26" fmla="*/ 2147483647 w 151"/>
              <a:gd name="T27" fmla="*/ 0 h 25"/>
              <a:gd name="T28" fmla="*/ 2147483647 w 151"/>
              <a:gd name="T29" fmla="*/ 2147483647 h 25"/>
              <a:gd name="T30" fmla="*/ 2147483647 w 151"/>
              <a:gd name="T31" fmla="*/ 2147483647 h 25"/>
              <a:gd name="T32" fmla="*/ 2147483647 w 151"/>
              <a:gd name="T33" fmla="*/ 2147483647 h 25"/>
              <a:gd name="T34" fmla="*/ 0 w 151"/>
              <a:gd name="T35" fmla="*/ 2147483647 h 25"/>
              <a:gd name="T36" fmla="*/ 2147483647 w 151"/>
              <a:gd name="T37" fmla="*/ 2147483647 h 25"/>
              <a:gd name="T38" fmla="*/ 2147483647 w 151"/>
              <a:gd name="T39" fmla="*/ 2147483647 h 25"/>
              <a:gd name="T40" fmla="*/ 2147483647 w 151"/>
              <a:gd name="T41" fmla="*/ 2147483647 h 25"/>
              <a:gd name="T42" fmla="*/ 2147483647 w 151"/>
              <a:gd name="T43" fmla="*/ 2147483647 h 25"/>
              <a:gd name="T44" fmla="*/ 2147483647 w 151"/>
              <a:gd name="T45" fmla="*/ 2147483647 h 25"/>
              <a:gd name="T46" fmla="*/ 2147483647 w 151"/>
              <a:gd name="T47" fmla="*/ 2147483647 h 25"/>
              <a:gd name="T48" fmla="*/ 2147483647 w 151"/>
              <a:gd name="T49" fmla="*/ 2147483647 h 25"/>
              <a:gd name="T50" fmla="*/ 2147483647 w 151"/>
              <a:gd name="T51" fmla="*/ 2147483647 h 25"/>
              <a:gd name="T52" fmla="*/ 2147483647 w 151"/>
              <a:gd name="T53" fmla="*/ 2147483647 h 25"/>
              <a:gd name="T54" fmla="*/ 2147483647 w 151"/>
              <a:gd name="T55" fmla="*/ 2147483647 h 25"/>
              <a:gd name="T56" fmla="*/ 2147483647 w 151"/>
              <a:gd name="T57" fmla="*/ 2147483647 h 25"/>
              <a:gd name="T58" fmla="*/ 2147483647 w 151"/>
              <a:gd name="T59" fmla="*/ 2147483647 h 25"/>
              <a:gd name="T60" fmla="*/ 2147483647 w 151"/>
              <a:gd name="T61" fmla="*/ 2147483647 h 25"/>
              <a:gd name="T62" fmla="*/ 2147483647 w 151"/>
              <a:gd name="T63" fmla="*/ 2147483647 h 25"/>
              <a:gd name="T64" fmla="*/ 2147483647 w 151"/>
              <a:gd name="T65" fmla="*/ 2147483647 h 25"/>
              <a:gd name="T66" fmla="*/ 2147483647 w 151"/>
              <a:gd name="T67" fmla="*/ 2147483647 h 25"/>
              <a:gd name="T68" fmla="*/ 2147483647 w 151"/>
              <a:gd name="T69" fmla="*/ 2147483647 h 25"/>
              <a:gd name="T70" fmla="*/ 2147483647 w 151"/>
              <a:gd name="T71" fmla="*/ 2147483647 h 25"/>
              <a:gd name="T72" fmla="*/ 2147483647 w 151"/>
              <a:gd name="T73" fmla="*/ 2147483647 h 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1"/>
              <a:gd name="T112" fmla="*/ 0 h 25"/>
              <a:gd name="T113" fmla="*/ 151 w 151"/>
              <a:gd name="T114" fmla="*/ 25 h 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1" h="25">
                <a:moveTo>
                  <a:pt x="147" y="7"/>
                </a:moveTo>
                <a:lnTo>
                  <a:pt x="147" y="7"/>
                </a:lnTo>
                <a:lnTo>
                  <a:pt x="139" y="9"/>
                </a:lnTo>
                <a:lnTo>
                  <a:pt x="131" y="9"/>
                </a:lnTo>
                <a:lnTo>
                  <a:pt x="123" y="10"/>
                </a:lnTo>
                <a:lnTo>
                  <a:pt x="116" y="9"/>
                </a:lnTo>
                <a:lnTo>
                  <a:pt x="110" y="8"/>
                </a:lnTo>
                <a:lnTo>
                  <a:pt x="103" y="7"/>
                </a:lnTo>
                <a:lnTo>
                  <a:pt x="96" y="5"/>
                </a:lnTo>
                <a:lnTo>
                  <a:pt x="88" y="3"/>
                </a:lnTo>
                <a:lnTo>
                  <a:pt x="80" y="1"/>
                </a:lnTo>
                <a:lnTo>
                  <a:pt x="71" y="0"/>
                </a:lnTo>
                <a:lnTo>
                  <a:pt x="62" y="0"/>
                </a:lnTo>
                <a:lnTo>
                  <a:pt x="52" y="0"/>
                </a:lnTo>
                <a:lnTo>
                  <a:pt x="40" y="1"/>
                </a:lnTo>
                <a:lnTo>
                  <a:pt x="28" y="2"/>
                </a:lnTo>
                <a:lnTo>
                  <a:pt x="14" y="7"/>
                </a:lnTo>
                <a:lnTo>
                  <a:pt x="0" y="11"/>
                </a:lnTo>
                <a:lnTo>
                  <a:pt x="5" y="25"/>
                </a:lnTo>
                <a:lnTo>
                  <a:pt x="19" y="20"/>
                </a:lnTo>
                <a:lnTo>
                  <a:pt x="32" y="17"/>
                </a:lnTo>
                <a:lnTo>
                  <a:pt x="43" y="16"/>
                </a:lnTo>
                <a:lnTo>
                  <a:pt x="53" y="15"/>
                </a:lnTo>
                <a:lnTo>
                  <a:pt x="62" y="15"/>
                </a:lnTo>
                <a:lnTo>
                  <a:pt x="70" y="15"/>
                </a:lnTo>
                <a:lnTo>
                  <a:pt x="78" y="16"/>
                </a:lnTo>
                <a:lnTo>
                  <a:pt x="85" y="18"/>
                </a:lnTo>
                <a:lnTo>
                  <a:pt x="92" y="20"/>
                </a:lnTo>
                <a:lnTo>
                  <a:pt x="100" y="21"/>
                </a:lnTo>
                <a:lnTo>
                  <a:pt x="106" y="23"/>
                </a:lnTo>
                <a:lnTo>
                  <a:pt x="115" y="24"/>
                </a:lnTo>
                <a:lnTo>
                  <a:pt x="123" y="25"/>
                </a:lnTo>
                <a:lnTo>
                  <a:pt x="132" y="24"/>
                </a:lnTo>
                <a:lnTo>
                  <a:pt x="141" y="24"/>
                </a:lnTo>
                <a:lnTo>
                  <a:pt x="151" y="21"/>
                </a:lnTo>
                <a:lnTo>
                  <a:pt x="14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4" name="Freeform 86"/>
          <p:cNvSpPr>
            <a:spLocks/>
          </p:cNvSpPr>
          <p:nvPr/>
        </p:nvSpPr>
        <p:spPr bwMode="auto">
          <a:xfrm>
            <a:off x="3962400" y="2703513"/>
            <a:ext cx="44450" cy="71437"/>
          </a:xfrm>
          <a:custGeom>
            <a:avLst/>
            <a:gdLst>
              <a:gd name="T0" fmla="*/ 2147483647 w 31"/>
              <a:gd name="T1" fmla="*/ 0 h 51"/>
              <a:gd name="T2" fmla="*/ 2147483647 w 31"/>
              <a:gd name="T3" fmla="*/ 0 h 51"/>
              <a:gd name="T4" fmla="*/ 2147483647 w 31"/>
              <a:gd name="T5" fmla="*/ 2147483647 h 51"/>
              <a:gd name="T6" fmla="*/ 2147483647 w 31"/>
              <a:gd name="T7" fmla="*/ 2147483647 h 51"/>
              <a:gd name="T8" fmla="*/ 2147483647 w 31"/>
              <a:gd name="T9" fmla="*/ 2147483647 h 51"/>
              <a:gd name="T10" fmla="*/ 2147483647 w 31"/>
              <a:gd name="T11" fmla="*/ 2147483647 h 51"/>
              <a:gd name="T12" fmla="*/ 2147483647 w 31"/>
              <a:gd name="T13" fmla="*/ 2147483647 h 51"/>
              <a:gd name="T14" fmla="*/ 2147483647 w 31"/>
              <a:gd name="T15" fmla="*/ 2147483647 h 51"/>
              <a:gd name="T16" fmla="*/ 2147483647 w 31"/>
              <a:gd name="T17" fmla="*/ 2147483647 h 51"/>
              <a:gd name="T18" fmla="*/ 0 w 31"/>
              <a:gd name="T19" fmla="*/ 2147483647 h 51"/>
              <a:gd name="T20" fmla="*/ 2147483647 w 31"/>
              <a:gd name="T21" fmla="*/ 2147483647 h 51"/>
              <a:gd name="T22" fmla="*/ 2147483647 w 31"/>
              <a:gd name="T23" fmla="*/ 2147483647 h 51"/>
              <a:gd name="T24" fmla="*/ 2147483647 w 31"/>
              <a:gd name="T25" fmla="*/ 2147483647 h 51"/>
              <a:gd name="T26" fmla="*/ 2147483647 w 31"/>
              <a:gd name="T27" fmla="*/ 2147483647 h 51"/>
              <a:gd name="T28" fmla="*/ 2147483647 w 31"/>
              <a:gd name="T29" fmla="*/ 2147483647 h 51"/>
              <a:gd name="T30" fmla="*/ 2147483647 w 31"/>
              <a:gd name="T31" fmla="*/ 2147483647 h 51"/>
              <a:gd name="T32" fmla="*/ 2147483647 w 31"/>
              <a:gd name="T33" fmla="*/ 2147483647 h 51"/>
              <a:gd name="T34" fmla="*/ 2147483647 w 31"/>
              <a:gd name="T35" fmla="*/ 2147483647 h 51"/>
              <a:gd name="T36" fmla="*/ 2147483647 w 31"/>
              <a:gd name="T37" fmla="*/ 2147483647 h 51"/>
              <a:gd name="T38" fmla="*/ 2147483647 w 31"/>
              <a:gd name="T39" fmla="*/ 2147483647 h 51"/>
              <a:gd name="T40" fmla="*/ 2147483647 w 31"/>
              <a:gd name="T41" fmla="*/ 0 h 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1"/>
              <a:gd name="T64" fmla="*/ 0 h 51"/>
              <a:gd name="T65" fmla="*/ 31 w 31"/>
              <a:gd name="T66" fmla="*/ 51 h 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1" h="51">
                <a:moveTo>
                  <a:pt x="27" y="0"/>
                </a:moveTo>
                <a:lnTo>
                  <a:pt x="27" y="0"/>
                </a:lnTo>
                <a:lnTo>
                  <a:pt x="20" y="4"/>
                </a:lnTo>
                <a:lnTo>
                  <a:pt x="15" y="9"/>
                </a:lnTo>
                <a:lnTo>
                  <a:pt x="12" y="16"/>
                </a:lnTo>
                <a:lnTo>
                  <a:pt x="8" y="23"/>
                </a:lnTo>
                <a:lnTo>
                  <a:pt x="6" y="28"/>
                </a:lnTo>
                <a:lnTo>
                  <a:pt x="3" y="33"/>
                </a:lnTo>
                <a:lnTo>
                  <a:pt x="1" y="36"/>
                </a:lnTo>
                <a:lnTo>
                  <a:pt x="0" y="37"/>
                </a:lnTo>
                <a:lnTo>
                  <a:pt x="4" y="51"/>
                </a:lnTo>
                <a:lnTo>
                  <a:pt x="11" y="47"/>
                </a:lnTo>
                <a:lnTo>
                  <a:pt x="16" y="41"/>
                </a:lnTo>
                <a:lnTo>
                  <a:pt x="19" y="35"/>
                </a:lnTo>
                <a:lnTo>
                  <a:pt x="22" y="28"/>
                </a:lnTo>
                <a:lnTo>
                  <a:pt x="25" y="23"/>
                </a:lnTo>
                <a:lnTo>
                  <a:pt x="28" y="18"/>
                </a:lnTo>
                <a:lnTo>
                  <a:pt x="30" y="15"/>
                </a:lnTo>
                <a:lnTo>
                  <a:pt x="31" y="13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5" name="Freeform 87"/>
          <p:cNvSpPr>
            <a:spLocks/>
          </p:cNvSpPr>
          <p:nvPr/>
        </p:nvSpPr>
        <p:spPr bwMode="auto">
          <a:xfrm>
            <a:off x="4000500" y="2692400"/>
            <a:ext cx="79375" cy="30163"/>
          </a:xfrm>
          <a:custGeom>
            <a:avLst/>
            <a:gdLst>
              <a:gd name="T0" fmla="*/ 2147483647 w 56"/>
              <a:gd name="T1" fmla="*/ 0 h 21"/>
              <a:gd name="T2" fmla="*/ 2147483647 w 56"/>
              <a:gd name="T3" fmla="*/ 0 h 21"/>
              <a:gd name="T4" fmla="*/ 2147483647 w 56"/>
              <a:gd name="T5" fmla="*/ 2147483647 h 21"/>
              <a:gd name="T6" fmla="*/ 2147483647 w 56"/>
              <a:gd name="T7" fmla="*/ 2147483647 h 21"/>
              <a:gd name="T8" fmla="*/ 2147483647 w 56"/>
              <a:gd name="T9" fmla="*/ 2147483647 h 21"/>
              <a:gd name="T10" fmla="*/ 2147483647 w 56"/>
              <a:gd name="T11" fmla="*/ 2147483647 h 21"/>
              <a:gd name="T12" fmla="*/ 2147483647 w 56"/>
              <a:gd name="T13" fmla="*/ 2147483647 h 21"/>
              <a:gd name="T14" fmla="*/ 2147483647 w 56"/>
              <a:gd name="T15" fmla="*/ 2147483647 h 21"/>
              <a:gd name="T16" fmla="*/ 2147483647 w 56"/>
              <a:gd name="T17" fmla="*/ 2147483647 h 21"/>
              <a:gd name="T18" fmla="*/ 0 w 56"/>
              <a:gd name="T19" fmla="*/ 2147483647 h 21"/>
              <a:gd name="T20" fmla="*/ 2147483647 w 56"/>
              <a:gd name="T21" fmla="*/ 2147483647 h 21"/>
              <a:gd name="T22" fmla="*/ 2147483647 w 56"/>
              <a:gd name="T23" fmla="*/ 2147483647 h 21"/>
              <a:gd name="T24" fmla="*/ 2147483647 w 56"/>
              <a:gd name="T25" fmla="*/ 2147483647 h 21"/>
              <a:gd name="T26" fmla="*/ 2147483647 w 56"/>
              <a:gd name="T27" fmla="*/ 2147483647 h 21"/>
              <a:gd name="T28" fmla="*/ 2147483647 w 56"/>
              <a:gd name="T29" fmla="*/ 2147483647 h 21"/>
              <a:gd name="T30" fmla="*/ 2147483647 w 56"/>
              <a:gd name="T31" fmla="*/ 2147483647 h 21"/>
              <a:gd name="T32" fmla="*/ 2147483647 w 56"/>
              <a:gd name="T33" fmla="*/ 2147483647 h 21"/>
              <a:gd name="T34" fmla="*/ 2147483647 w 56"/>
              <a:gd name="T35" fmla="*/ 2147483647 h 21"/>
              <a:gd name="T36" fmla="*/ 2147483647 w 56"/>
              <a:gd name="T37" fmla="*/ 2147483647 h 21"/>
              <a:gd name="T38" fmla="*/ 2147483647 w 56"/>
              <a:gd name="T39" fmla="*/ 2147483647 h 21"/>
              <a:gd name="T40" fmla="*/ 2147483647 w 56"/>
              <a:gd name="T41" fmla="*/ 0 h 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6"/>
              <a:gd name="T64" fmla="*/ 0 h 21"/>
              <a:gd name="T65" fmla="*/ 56 w 56"/>
              <a:gd name="T66" fmla="*/ 21 h 2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6" h="21">
                <a:moveTo>
                  <a:pt x="46" y="0"/>
                </a:moveTo>
                <a:lnTo>
                  <a:pt x="46" y="0"/>
                </a:lnTo>
                <a:lnTo>
                  <a:pt x="42" y="2"/>
                </a:lnTo>
                <a:lnTo>
                  <a:pt x="38" y="3"/>
                </a:lnTo>
                <a:lnTo>
                  <a:pt x="33" y="4"/>
                </a:lnTo>
                <a:lnTo>
                  <a:pt x="26" y="5"/>
                </a:lnTo>
                <a:lnTo>
                  <a:pt x="20" y="5"/>
                </a:lnTo>
                <a:lnTo>
                  <a:pt x="14" y="5"/>
                </a:lnTo>
                <a:lnTo>
                  <a:pt x="7" y="6"/>
                </a:lnTo>
                <a:lnTo>
                  <a:pt x="0" y="8"/>
                </a:lnTo>
                <a:lnTo>
                  <a:pt x="4" y="21"/>
                </a:lnTo>
                <a:lnTo>
                  <a:pt x="9" y="21"/>
                </a:lnTo>
                <a:lnTo>
                  <a:pt x="15" y="20"/>
                </a:lnTo>
                <a:lnTo>
                  <a:pt x="21" y="20"/>
                </a:lnTo>
                <a:lnTo>
                  <a:pt x="27" y="20"/>
                </a:lnTo>
                <a:lnTo>
                  <a:pt x="35" y="19"/>
                </a:lnTo>
                <a:lnTo>
                  <a:pt x="42" y="18"/>
                </a:lnTo>
                <a:lnTo>
                  <a:pt x="49" y="16"/>
                </a:lnTo>
                <a:lnTo>
                  <a:pt x="56" y="11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6" name="Freeform 88"/>
          <p:cNvSpPr>
            <a:spLocks/>
          </p:cNvSpPr>
          <p:nvPr/>
        </p:nvSpPr>
        <p:spPr bwMode="auto">
          <a:xfrm>
            <a:off x="4065588" y="2667000"/>
            <a:ext cx="61912" cy="41275"/>
          </a:xfrm>
          <a:custGeom>
            <a:avLst/>
            <a:gdLst>
              <a:gd name="T0" fmla="*/ 2147483647 w 44"/>
              <a:gd name="T1" fmla="*/ 0 h 29"/>
              <a:gd name="T2" fmla="*/ 2147483647 w 44"/>
              <a:gd name="T3" fmla="*/ 0 h 29"/>
              <a:gd name="T4" fmla="*/ 2147483647 w 44"/>
              <a:gd name="T5" fmla="*/ 2147483647 h 29"/>
              <a:gd name="T6" fmla="*/ 2147483647 w 44"/>
              <a:gd name="T7" fmla="*/ 2147483647 h 29"/>
              <a:gd name="T8" fmla="*/ 2147483647 w 44"/>
              <a:gd name="T9" fmla="*/ 2147483647 h 29"/>
              <a:gd name="T10" fmla="*/ 2147483647 w 44"/>
              <a:gd name="T11" fmla="*/ 2147483647 h 29"/>
              <a:gd name="T12" fmla="*/ 2147483647 w 44"/>
              <a:gd name="T13" fmla="*/ 2147483647 h 29"/>
              <a:gd name="T14" fmla="*/ 2147483647 w 44"/>
              <a:gd name="T15" fmla="*/ 2147483647 h 29"/>
              <a:gd name="T16" fmla="*/ 2147483647 w 44"/>
              <a:gd name="T17" fmla="*/ 2147483647 h 29"/>
              <a:gd name="T18" fmla="*/ 0 w 44"/>
              <a:gd name="T19" fmla="*/ 2147483647 h 29"/>
              <a:gd name="T20" fmla="*/ 2147483647 w 44"/>
              <a:gd name="T21" fmla="*/ 2147483647 h 29"/>
              <a:gd name="T22" fmla="*/ 2147483647 w 44"/>
              <a:gd name="T23" fmla="*/ 2147483647 h 29"/>
              <a:gd name="T24" fmla="*/ 2147483647 w 44"/>
              <a:gd name="T25" fmla="*/ 2147483647 h 29"/>
              <a:gd name="T26" fmla="*/ 2147483647 w 44"/>
              <a:gd name="T27" fmla="*/ 2147483647 h 29"/>
              <a:gd name="T28" fmla="*/ 2147483647 w 44"/>
              <a:gd name="T29" fmla="*/ 2147483647 h 29"/>
              <a:gd name="T30" fmla="*/ 2147483647 w 44"/>
              <a:gd name="T31" fmla="*/ 2147483647 h 29"/>
              <a:gd name="T32" fmla="*/ 2147483647 w 44"/>
              <a:gd name="T33" fmla="*/ 2147483647 h 29"/>
              <a:gd name="T34" fmla="*/ 2147483647 w 44"/>
              <a:gd name="T35" fmla="*/ 2147483647 h 29"/>
              <a:gd name="T36" fmla="*/ 2147483647 w 44"/>
              <a:gd name="T37" fmla="*/ 2147483647 h 29"/>
              <a:gd name="T38" fmla="*/ 2147483647 w 44"/>
              <a:gd name="T39" fmla="*/ 2147483647 h 29"/>
              <a:gd name="T40" fmla="*/ 2147483647 w 44"/>
              <a:gd name="T41" fmla="*/ 0 h 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"/>
              <a:gd name="T64" fmla="*/ 0 h 29"/>
              <a:gd name="T65" fmla="*/ 44 w 44"/>
              <a:gd name="T66" fmla="*/ 29 h 2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" h="29">
                <a:moveTo>
                  <a:pt x="33" y="0"/>
                </a:moveTo>
                <a:lnTo>
                  <a:pt x="33" y="0"/>
                </a:lnTo>
                <a:lnTo>
                  <a:pt x="31" y="1"/>
                </a:lnTo>
                <a:lnTo>
                  <a:pt x="28" y="4"/>
                </a:lnTo>
                <a:lnTo>
                  <a:pt x="23" y="5"/>
                </a:lnTo>
                <a:lnTo>
                  <a:pt x="19" y="8"/>
                </a:lnTo>
                <a:lnTo>
                  <a:pt x="14" y="10"/>
                </a:lnTo>
                <a:lnTo>
                  <a:pt x="10" y="12"/>
                </a:lnTo>
                <a:lnTo>
                  <a:pt x="5" y="15"/>
                </a:lnTo>
                <a:lnTo>
                  <a:pt x="0" y="18"/>
                </a:lnTo>
                <a:lnTo>
                  <a:pt x="10" y="29"/>
                </a:lnTo>
                <a:lnTo>
                  <a:pt x="12" y="27"/>
                </a:lnTo>
                <a:lnTo>
                  <a:pt x="17" y="25"/>
                </a:lnTo>
                <a:lnTo>
                  <a:pt x="20" y="23"/>
                </a:lnTo>
                <a:lnTo>
                  <a:pt x="25" y="22"/>
                </a:lnTo>
                <a:lnTo>
                  <a:pt x="30" y="19"/>
                </a:lnTo>
                <a:lnTo>
                  <a:pt x="34" y="16"/>
                </a:lnTo>
                <a:lnTo>
                  <a:pt x="39" y="14"/>
                </a:lnTo>
                <a:lnTo>
                  <a:pt x="44" y="1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7" name="Freeform 89"/>
          <p:cNvSpPr>
            <a:spLocks/>
          </p:cNvSpPr>
          <p:nvPr/>
        </p:nvSpPr>
        <p:spPr bwMode="auto">
          <a:xfrm>
            <a:off x="4111625" y="2563813"/>
            <a:ext cx="92075" cy="117475"/>
          </a:xfrm>
          <a:custGeom>
            <a:avLst/>
            <a:gdLst>
              <a:gd name="T0" fmla="*/ 2147483647 w 65"/>
              <a:gd name="T1" fmla="*/ 0 h 83"/>
              <a:gd name="T2" fmla="*/ 2147483647 w 65"/>
              <a:gd name="T3" fmla="*/ 0 h 83"/>
              <a:gd name="T4" fmla="*/ 2147483647 w 65"/>
              <a:gd name="T5" fmla="*/ 2147483647 h 83"/>
              <a:gd name="T6" fmla="*/ 2147483647 w 65"/>
              <a:gd name="T7" fmla="*/ 2147483647 h 83"/>
              <a:gd name="T8" fmla="*/ 2147483647 w 65"/>
              <a:gd name="T9" fmla="*/ 2147483647 h 83"/>
              <a:gd name="T10" fmla="*/ 2147483647 w 65"/>
              <a:gd name="T11" fmla="*/ 2147483647 h 83"/>
              <a:gd name="T12" fmla="*/ 2147483647 w 65"/>
              <a:gd name="T13" fmla="*/ 2147483647 h 83"/>
              <a:gd name="T14" fmla="*/ 2147483647 w 65"/>
              <a:gd name="T15" fmla="*/ 2147483647 h 83"/>
              <a:gd name="T16" fmla="*/ 2147483647 w 65"/>
              <a:gd name="T17" fmla="*/ 2147483647 h 83"/>
              <a:gd name="T18" fmla="*/ 0 w 65"/>
              <a:gd name="T19" fmla="*/ 2147483647 h 83"/>
              <a:gd name="T20" fmla="*/ 2147483647 w 65"/>
              <a:gd name="T21" fmla="*/ 2147483647 h 83"/>
              <a:gd name="T22" fmla="*/ 2147483647 w 65"/>
              <a:gd name="T23" fmla="*/ 2147483647 h 83"/>
              <a:gd name="T24" fmla="*/ 2147483647 w 65"/>
              <a:gd name="T25" fmla="*/ 2147483647 h 83"/>
              <a:gd name="T26" fmla="*/ 2147483647 w 65"/>
              <a:gd name="T27" fmla="*/ 2147483647 h 83"/>
              <a:gd name="T28" fmla="*/ 2147483647 w 65"/>
              <a:gd name="T29" fmla="*/ 2147483647 h 83"/>
              <a:gd name="T30" fmla="*/ 2147483647 w 65"/>
              <a:gd name="T31" fmla="*/ 2147483647 h 83"/>
              <a:gd name="T32" fmla="*/ 2147483647 w 65"/>
              <a:gd name="T33" fmla="*/ 2147483647 h 83"/>
              <a:gd name="T34" fmla="*/ 2147483647 w 65"/>
              <a:gd name="T35" fmla="*/ 2147483647 h 83"/>
              <a:gd name="T36" fmla="*/ 2147483647 w 65"/>
              <a:gd name="T37" fmla="*/ 2147483647 h 83"/>
              <a:gd name="T38" fmla="*/ 2147483647 w 65"/>
              <a:gd name="T39" fmla="*/ 2147483647 h 83"/>
              <a:gd name="T40" fmla="*/ 2147483647 w 65"/>
              <a:gd name="T41" fmla="*/ 0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"/>
              <a:gd name="T64" fmla="*/ 0 h 83"/>
              <a:gd name="T65" fmla="*/ 65 w 65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" h="83">
                <a:moveTo>
                  <a:pt x="52" y="0"/>
                </a:moveTo>
                <a:lnTo>
                  <a:pt x="52" y="0"/>
                </a:lnTo>
                <a:lnTo>
                  <a:pt x="44" y="15"/>
                </a:lnTo>
                <a:lnTo>
                  <a:pt x="36" y="27"/>
                </a:lnTo>
                <a:lnTo>
                  <a:pt x="29" y="38"/>
                </a:lnTo>
                <a:lnTo>
                  <a:pt x="23" y="46"/>
                </a:lnTo>
                <a:lnTo>
                  <a:pt x="18" y="53"/>
                </a:lnTo>
                <a:lnTo>
                  <a:pt x="12" y="59"/>
                </a:lnTo>
                <a:lnTo>
                  <a:pt x="7" y="66"/>
                </a:lnTo>
                <a:lnTo>
                  <a:pt x="0" y="73"/>
                </a:lnTo>
                <a:lnTo>
                  <a:pt x="11" y="83"/>
                </a:lnTo>
                <a:lnTo>
                  <a:pt x="17" y="76"/>
                </a:lnTo>
                <a:lnTo>
                  <a:pt x="24" y="70"/>
                </a:lnTo>
                <a:lnTo>
                  <a:pt x="30" y="62"/>
                </a:lnTo>
                <a:lnTo>
                  <a:pt x="36" y="55"/>
                </a:lnTo>
                <a:lnTo>
                  <a:pt x="42" y="46"/>
                </a:lnTo>
                <a:lnTo>
                  <a:pt x="49" y="35"/>
                </a:lnTo>
                <a:lnTo>
                  <a:pt x="56" y="22"/>
                </a:lnTo>
                <a:lnTo>
                  <a:pt x="65" y="7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8" name="Freeform 90"/>
          <p:cNvSpPr>
            <a:spLocks/>
          </p:cNvSpPr>
          <p:nvPr/>
        </p:nvSpPr>
        <p:spPr bwMode="auto">
          <a:xfrm>
            <a:off x="4184650" y="2473325"/>
            <a:ext cx="107950" cy="100013"/>
          </a:xfrm>
          <a:custGeom>
            <a:avLst/>
            <a:gdLst>
              <a:gd name="T0" fmla="*/ 2147483647 w 76"/>
              <a:gd name="T1" fmla="*/ 0 h 71"/>
              <a:gd name="T2" fmla="*/ 2147483647 w 76"/>
              <a:gd name="T3" fmla="*/ 0 h 71"/>
              <a:gd name="T4" fmla="*/ 2147483647 w 76"/>
              <a:gd name="T5" fmla="*/ 2147483647 h 71"/>
              <a:gd name="T6" fmla="*/ 2147483647 w 76"/>
              <a:gd name="T7" fmla="*/ 2147483647 h 71"/>
              <a:gd name="T8" fmla="*/ 2147483647 w 76"/>
              <a:gd name="T9" fmla="*/ 2147483647 h 71"/>
              <a:gd name="T10" fmla="*/ 2147483647 w 76"/>
              <a:gd name="T11" fmla="*/ 2147483647 h 71"/>
              <a:gd name="T12" fmla="*/ 2147483647 w 76"/>
              <a:gd name="T13" fmla="*/ 2147483647 h 71"/>
              <a:gd name="T14" fmla="*/ 2147483647 w 76"/>
              <a:gd name="T15" fmla="*/ 2147483647 h 71"/>
              <a:gd name="T16" fmla="*/ 2147483647 w 76"/>
              <a:gd name="T17" fmla="*/ 2147483647 h 71"/>
              <a:gd name="T18" fmla="*/ 0 w 76"/>
              <a:gd name="T19" fmla="*/ 2147483647 h 71"/>
              <a:gd name="T20" fmla="*/ 2147483647 w 76"/>
              <a:gd name="T21" fmla="*/ 2147483647 h 71"/>
              <a:gd name="T22" fmla="*/ 2147483647 w 76"/>
              <a:gd name="T23" fmla="*/ 2147483647 h 71"/>
              <a:gd name="T24" fmla="*/ 2147483647 w 76"/>
              <a:gd name="T25" fmla="*/ 2147483647 h 71"/>
              <a:gd name="T26" fmla="*/ 2147483647 w 76"/>
              <a:gd name="T27" fmla="*/ 2147483647 h 71"/>
              <a:gd name="T28" fmla="*/ 2147483647 w 76"/>
              <a:gd name="T29" fmla="*/ 2147483647 h 71"/>
              <a:gd name="T30" fmla="*/ 2147483647 w 76"/>
              <a:gd name="T31" fmla="*/ 2147483647 h 71"/>
              <a:gd name="T32" fmla="*/ 2147483647 w 76"/>
              <a:gd name="T33" fmla="*/ 2147483647 h 71"/>
              <a:gd name="T34" fmla="*/ 2147483647 w 76"/>
              <a:gd name="T35" fmla="*/ 2147483647 h 71"/>
              <a:gd name="T36" fmla="*/ 2147483647 w 76"/>
              <a:gd name="T37" fmla="*/ 2147483647 h 71"/>
              <a:gd name="T38" fmla="*/ 2147483647 w 76"/>
              <a:gd name="T39" fmla="*/ 2147483647 h 71"/>
              <a:gd name="T40" fmla="*/ 2147483647 w 76"/>
              <a:gd name="T41" fmla="*/ 0 h 7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"/>
              <a:gd name="T64" fmla="*/ 0 h 71"/>
              <a:gd name="T65" fmla="*/ 76 w 76"/>
              <a:gd name="T66" fmla="*/ 71 h 7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" h="71">
                <a:moveTo>
                  <a:pt x="65" y="0"/>
                </a:moveTo>
                <a:lnTo>
                  <a:pt x="65" y="0"/>
                </a:lnTo>
                <a:lnTo>
                  <a:pt x="54" y="11"/>
                </a:lnTo>
                <a:lnTo>
                  <a:pt x="45" y="21"/>
                </a:lnTo>
                <a:lnTo>
                  <a:pt x="35" y="30"/>
                </a:lnTo>
                <a:lnTo>
                  <a:pt x="26" y="38"/>
                </a:lnTo>
                <a:lnTo>
                  <a:pt x="17" y="45"/>
                </a:lnTo>
                <a:lnTo>
                  <a:pt x="11" y="51"/>
                </a:lnTo>
                <a:lnTo>
                  <a:pt x="4" y="57"/>
                </a:lnTo>
                <a:lnTo>
                  <a:pt x="0" y="64"/>
                </a:lnTo>
                <a:lnTo>
                  <a:pt x="13" y="71"/>
                </a:lnTo>
                <a:lnTo>
                  <a:pt x="16" y="67"/>
                </a:lnTo>
                <a:lnTo>
                  <a:pt x="21" y="62"/>
                </a:lnTo>
                <a:lnTo>
                  <a:pt x="28" y="56"/>
                </a:lnTo>
                <a:lnTo>
                  <a:pt x="35" y="49"/>
                </a:lnTo>
                <a:lnTo>
                  <a:pt x="45" y="41"/>
                </a:lnTo>
                <a:lnTo>
                  <a:pt x="55" y="31"/>
                </a:lnTo>
                <a:lnTo>
                  <a:pt x="66" y="21"/>
                </a:lnTo>
                <a:lnTo>
                  <a:pt x="76" y="9"/>
                </a:lnTo>
                <a:lnTo>
                  <a:pt x="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19" name="Freeform 91"/>
          <p:cNvSpPr>
            <a:spLocks/>
          </p:cNvSpPr>
          <p:nvPr/>
        </p:nvSpPr>
        <p:spPr bwMode="auto">
          <a:xfrm>
            <a:off x="4276725" y="2424113"/>
            <a:ext cx="26988" cy="61912"/>
          </a:xfrm>
          <a:custGeom>
            <a:avLst/>
            <a:gdLst>
              <a:gd name="T0" fmla="*/ 2147483647 w 19"/>
              <a:gd name="T1" fmla="*/ 2147483647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2147483647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2147483647 h 44"/>
              <a:gd name="T18" fmla="*/ 0 w 19"/>
              <a:gd name="T19" fmla="*/ 2147483647 h 44"/>
              <a:gd name="T20" fmla="*/ 2147483647 w 19"/>
              <a:gd name="T21" fmla="*/ 2147483647 h 44"/>
              <a:gd name="T22" fmla="*/ 2147483647 w 19"/>
              <a:gd name="T23" fmla="*/ 2147483647 h 44"/>
              <a:gd name="T24" fmla="*/ 2147483647 w 19"/>
              <a:gd name="T25" fmla="*/ 2147483647 h 44"/>
              <a:gd name="T26" fmla="*/ 2147483647 w 19"/>
              <a:gd name="T27" fmla="*/ 2147483647 h 44"/>
              <a:gd name="T28" fmla="*/ 2147483647 w 19"/>
              <a:gd name="T29" fmla="*/ 2147483647 h 44"/>
              <a:gd name="T30" fmla="*/ 2147483647 w 19"/>
              <a:gd name="T31" fmla="*/ 2147483647 h 44"/>
              <a:gd name="T32" fmla="*/ 2147483647 w 19"/>
              <a:gd name="T33" fmla="*/ 2147483647 h 44"/>
              <a:gd name="T34" fmla="*/ 2147483647 w 19"/>
              <a:gd name="T35" fmla="*/ 2147483647 h 44"/>
              <a:gd name="T36" fmla="*/ 2147483647 w 19"/>
              <a:gd name="T37" fmla="*/ 0 h 44"/>
              <a:gd name="T38" fmla="*/ 2147483647 w 19"/>
              <a:gd name="T39" fmla="*/ 0 h 44"/>
              <a:gd name="T40" fmla="*/ 2147483647 w 19"/>
              <a:gd name="T41" fmla="*/ 2147483647 h 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"/>
              <a:gd name="T64" fmla="*/ 0 h 44"/>
              <a:gd name="T65" fmla="*/ 19 w 19"/>
              <a:gd name="T66" fmla="*/ 44 h 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" h="44">
                <a:moveTo>
                  <a:pt x="3" y="2"/>
                </a:moveTo>
                <a:lnTo>
                  <a:pt x="3" y="3"/>
                </a:lnTo>
                <a:lnTo>
                  <a:pt x="3" y="7"/>
                </a:lnTo>
                <a:lnTo>
                  <a:pt x="4" y="11"/>
                </a:lnTo>
                <a:lnTo>
                  <a:pt x="4" y="16"/>
                </a:lnTo>
                <a:lnTo>
                  <a:pt x="4" y="20"/>
                </a:lnTo>
                <a:lnTo>
                  <a:pt x="4" y="24"/>
                </a:lnTo>
                <a:lnTo>
                  <a:pt x="3" y="28"/>
                </a:lnTo>
                <a:lnTo>
                  <a:pt x="2" y="32"/>
                </a:lnTo>
                <a:lnTo>
                  <a:pt x="0" y="35"/>
                </a:lnTo>
                <a:lnTo>
                  <a:pt x="11" y="44"/>
                </a:lnTo>
                <a:lnTo>
                  <a:pt x="15" y="39"/>
                </a:lnTo>
                <a:lnTo>
                  <a:pt x="17" y="33"/>
                </a:lnTo>
                <a:lnTo>
                  <a:pt x="19" y="27"/>
                </a:lnTo>
                <a:lnTo>
                  <a:pt x="19" y="21"/>
                </a:lnTo>
                <a:lnTo>
                  <a:pt x="19" y="15"/>
                </a:lnTo>
                <a:lnTo>
                  <a:pt x="19" y="10"/>
                </a:lnTo>
                <a:lnTo>
                  <a:pt x="18" y="5"/>
                </a:lnTo>
                <a:lnTo>
                  <a:pt x="18" y="0"/>
                </a:lnTo>
                <a:lnTo>
                  <a:pt x="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0" name="Freeform 92"/>
          <p:cNvSpPr>
            <a:spLocks/>
          </p:cNvSpPr>
          <p:nvPr/>
        </p:nvSpPr>
        <p:spPr bwMode="auto">
          <a:xfrm>
            <a:off x="4262438" y="2352675"/>
            <a:ext cx="39687" cy="74613"/>
          </a:xfrm>
          <a:custGeom>
            <a:avLst/>
            <a:gdLst>
              <a:gd name="T0" fmla="*/ 2147483647 w 28"/>
              <a:gd name="T1" fmla="*/ 2147483647 h 53"/>
              <a:gd name="T2" fmla="*/ 2147483647 w 28"/>
              <a:gd name="T3" fmla="*/ 2147483647 h 53"/>
              <a:gd name="T4" fmla="*/ 2147483647 w 28"/>
              <a:gd name="T5" fmla="*/ 2147483647 h 53"/>
              <a:gd name="T6" fmla="*/ 2147483647 w 28"/>
              <a:gd name="T7" fmla="*/ 2147483647 h 53"/>
              <a:gd name="T8" fmla="*/ 2147483647 w 28"/>
              <a:gd name="T9" fmla="*/ 2147483647 h 53"/>
              <a:gd name="T10" fmla="*/ 2147483647 w 28"/>
              <a:gd name="T11" fmla="*/ 2147483647 h 53"/>
              <a:gd name="T12" fmla="*/ 2147483647 w 28"/>
              <a:gd name="T13" fmla="*/ 2147483647 h 53"/>
              <a:gd name="T14" fmla="*/ 2147483647 w 28"/>
              <a:gd name="T15" fmla="*/ 2147483647 h 53"/>
              <a:gd name="T16" fmla="*/ 2147483647 w 28"/>
              <a:gd name="T17" fmla="*/ 2147483647 h 53"/>
              <a:gd name="T18" fmla="*/ 2147483647 w 28"/>
              <a:gd name="T19" fmla="*/ 2147483647 h 53"/>
              <a:gd name="T20" fmla="*/ 2147483647 w 28"/>
              <a:gd name="T21" fmla="*/ 2147483647 h 53"/>
              <a:gd name="T22" fmla="*/ 2147483647 w 28"/>
              <a:gd name="T23" fmla="*/ 2147483647 h 53"/>
              <a:gd name="T24" fmla="*/ 2147483647 w 28"/>
              <a:gd name="T25" fmla="*/ 2147483647 h 53"/>
              <a:gd name="T26" fmla="*/ 2147483647 w 28"/>
              <a:gd name="T27" fmla="*/ 2147483647 h 53"/>
              <a:gd name="T28" fmla="*/ 2147483647 w 28"/>
              <a:gd name="T29" fmla="*/ 2147483647 h 53"/>
              <a:gd name="T30" fmla="*/ 2147483647 w 28"/>
              <a:gd name="T31" fmla="*/ 2147483647 h 53"/>
              <a:gd name="T32" fmla="*/ 2147483647 w 28"/>
              <a:gd name="T33" fmla="*/ 2147483647 h 53"/>
              <a:gd name="T34" fmla="*/ 2147483647 w 28"/>
              <a:gd name="T35" fmla="*/ 2147483647 h 53"/>
              <a:gd name="T36" fmla="*/ 2147483647 w 28"/>
              <a:gd name="T37" fmla="*/ 2147483647 h 53"/>
              <a:gd name="T38" fmla="*/ 2147483647 w 28"/>
              <a:gd name="T39" fmla="*/ 2147483647 h 53"/>
              <a:gd name="T40" fmla="*/ 2147483647 w 28"/>
              <a:gd name="T41" fmla="*/ 2147483647 h 53"/>
              <a:gd name="T42" fmla="*/ 0 w 28"/>
              <a:gd name="T43" fmla="*/ 0 h 53"/>
              <a:gd name="T44" fmla="*/ 2147483647 w 28"/>
              <a:gd name="T45" fmla="*/ 2147483647 h 53"/>
              <a:gd name="T46" fmla="*/ 2147483647 w 28"/>
              <a:gd name="T47" fmla="*/ 2147483647 h 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8"/>
              <a:gd name="T73" fmla="*/ 0 h 53"/>
              <a:gd name="T74" fmla="*/ 28 w 28"/>
              <a:gd name="T75" fmla="*/ 53 h 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8" h="53">
                <a:moveTo>
                  <a:pt x="15" y="13"/>
                </a:moveTo>
                <a:lnTo>
                  <a:pt x="3" y="19"/>
                </a:lnTo>
                <a:lnTo>
                  <a:pt x="4" y="27"/>
                </a:lnTo>
                <a:lnTo>
                  <a:pt x="6" y="32"/>
                </a:lnTo>
                <a:lnTo>
                  <a:pt x="7" y="36"/>
                </a:lnTo>
                <a:lnTo>
                  <a:pt x="9" y="40"/>
                </a:lnTo>
                <a:lnTo>
                  <a:pt x="10" y="41"/>
                </a:lnTo>
                <a:lnTo>
                  <a:pt x="11" y="44"/>
                </a:lnTo>
                <a:lnTo>
                  <a:pt x="11" y="48"/>
                </a:lnTo>
                <a:lnTo>
                  <a:pt x="13" y="53"/>
                </a:lnTo>
                <a:lnTo>
                  <a:pt x="28" y="51"/>
                </a:lnTo>
                <a:lnTo>
                  <a:pt x="26" y="44"/>
                </a:lnTo>
                <a:lnTo>
                  <a:pt x="25" y="40"/>
                </a:lnTo>
                <a:lnTo>
                  <a:pt x="23" y="36"/>
                </a:lnTo>
                <a:lnTo>
                  <a:pt x="22" y="33"/>
                </a:lnTo>
                <a:lnTo>
                  <a:pt x="21" y="30"/>
                </a:lnTo>
                <a:lnTo>
                  <a:pt x="19" y="27"/>
                </a:lnTo>
                <a:lnTo>
                  <a:pt x="19" y="23"/>
                </a:lnTo>
                <a:lnTo>
                  <a:pt x="18" y="17"/>
                </a:lnTo>
                <a:lnTo>
                  <a:pt x="6" y="24"/>
                </a:lnTo>
                <a:lnTo>
                  <a:pt x="15" y="13"/>
                </a:lnTo>
                <a:lnTo>
                  <a:pt x="0" y="0"/>
                </a:lnTo>
                <a:lnTo>
                  <a:pt x="3" y="19"/>
                </a:lnTo>
                <a:lnTo>
                  <a:pt x="15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1" name="Freeform 93"/>
          <p:cNvSpPr>
            <a:spLocks/>
          </p:cNvSpPr>
          <p:nvPr/>
        </p:nvSpPr>
        <p:spPr bwMode="auto">
          <a:xfrm>
            <a:off x="4271963" y="2370138"/>
            <a:ext cx="242887" cy="49212"/>
          </a:xfrm>
          <a:custGeom>
            <a:avLst/>
            <a:gdLst>
              <a:gd name="T0" fmla="*/ 2147483647 w 172"/>
              <a:gd name="T1" fmla="*/ 2147483647 h 35"/>
              <a:gd name="T2" fmla="*/ 2147483647 w 172"/>
              <a:gd name="T3" fmla="*/ 2147483647 h 35"/>
              <a:gd name="T4" fmla="*/ 2147483647 w 172"/>
              <a:gd name="T5" fmla="*/ 2147483647 h 35"/>
              <a:gd name="T6" fmla="*/ 2147483647 w 172"/>
              <a:gd name="T7" fmla="*/ 2147483647 h 35"/>
              <a:gd name="T8" fmla="*/ 2147483647 w 172"/>
              <a:gd name="T9" fmla="*/ 2147483647 h 35"/>
              <a:gd name="T10" fmla="*/ 2147483647 w 172"/>
              <a:gd name="T11" fmla="*/ 2147483647 h 35"/>
              <a:gd name="T12" fmla="*/ 2147483647 w 172"/>
              <a:gd name="T13" fmla="*/ 2147483647 h 35"/>
              <a:gd name="T14" fmla="*/ 2147483647 w 172"/>
              <a:gd name="T15" fmla="*/ 2147483647 h 35"/>
              <a:gd name="T16" fmla="*/ 2147483647 w 172"/>
              <a:gd name="T17" fmla="*/ 2147483647 h 35"/>
              <a:gd name="T18" fmla="*/ 2147483647 w 172"/>
              <a:gd name="T19" fmla="*/ 2147483647 h 35"/>
              <a:gd name="T20" fmla="*/ 2147483647 w 172"/>
              <a:gd name="T21" fmla="*/ 2147483647 h 35"/>
              <a:gd name="T22" fmla="*/ 2147483647 w 172"/>
              <a:gd name="T23" fmla="*/ 2147483647 h 35"/>
              <a:gd name="T24" fmla="*/ 2147483647 w 172"/>
              <a:gd name="T25" fmla="*/ 2147483647 h 35"/>
              <a:gd name="T26" fmla="*/ 2147483647 w 172"/>
              <a:gd name="T27" fmla="*/ 2147483647 h 35"/>
              <a:gd name="T28" fmla="*/ 2147483647 w 172"/>
              <a:gd name="T29" fmla="*/ 2147483647 h 35"/>
              <a:gd name="T30" fmla="*/ 2147483647 w 172"/>
              <a:gd name="T31" fmla="*/ 2147483647 h 35"/>
              <a:gd name="T32" fmla="*/ 2147483647 w 172"/>
              <a:gd name="T33" fmla="*/ 2147483647 h 35"/>
              <a:gd name="T34" fmla="*/ 2147483647 w 172"/>
              <a:gd name="T35" fmla="*/ 0 h 35"/>
              <a:gd name="T36" fmla="*/ 0 w 172"/>
              <a:gd name="T37" fmla="*/ 2147483647 h 35"/>
              <a:gd name="T38" fmla="*/ 2147483647 w 172"/>
              <a:gd name="T39" fmla="*/ 2147483647 h 35"/>
              <a:gd name="T40" fmla="*/ 2147483647 w 172"/>
              <a:gd name="T41" fmla="*/ 2147483647 h 35"/>
              <a:gd name="T42" fmla="*/ 2147483647 w 172"/>
              <a:gd name="T43" fmla="*/ 2147483647 h 35"/>
              <a:gd name="T44" fmla="*/ 2147483647 w 172"/>
              <a:gd name="T45" fmla="*/ 2147483647 h 35"/>
              <a:gd name="T46" fmla="*/ 2147483647 w 172"/>
              <a:gd name="T47" fmla="*/ 2147483647 h 35"/>
              <a:gd name="T48" fmla="*/ 2147483647 w 172"/>
              <a:gd name="T49" fmla="*/ 2147483647 h 35"/>
              <a:gd name="T50" fmla="*/ 2147483647 w 172"/>
              <a:gd name="T51" fmla="*/ 2147483647 h 35"/>
              <a:gd name="T52" fmla="*/ 2147483647 w 172"/>
              <a:gd name="T53" fmla="*/ 2147483647 h 35"/>
              <a:gd name="T54" fmla="*/ 2147483647 w 172"/>
              <a:gd name="T55" fmla="*/ 2147483647 h 35"/>
              <a:gd name="T56" fmla="*/ 2147483647 w 172"/>
              <a:gd name="T57" fmla="*/ 2147483647 h 35"/>
              <a:gd name="T58" fmla="*/ 2147483647 w 172"/>
              <a:gd name="T59" fmla="*/ 2147483647 h 35"/>
              <a:gd name="T60" fmla="*/ 2147483647 w 172"/>
              <a:gd name="T61" fmla="*/ 2147483647 h 35"/>
              <a:gd name="T62" fmla="*/ 2147483647 w 172"/>
              <a:gd name="T63" fmla="*/ 2147483647 h 35"/>
              <a:gd name="T64" fmla="*/ 2147483647 w 172"/>
              <a:gd name="T65" fmla="*/ 2147483647 h 35"/>
              <a:gd name="T66" fmla="*/ 2147483647 w 172"/>
              <a:gd name="T67" fmla="*/ 2147483647 h 35"/>
              <a:gd name="T68" fmla="*/ 2147483647 w 172"/>
              <a:gd name="T69" fmla="*/ 2147483647 h 35"/>
              <a:gd name="T70" fmla="*/ 2147483647 w 172"/>
              <a:gd name="T71" fmla="*/ 2147483647 h 35"/>
              <a:gd name="T72" fmla="*/ 2147483647 w 172"/>
              <a:gd name="T73" fmla="*/ 2147483647 h 3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2"/>
              <a:gd name="T112" fmla="*/ 0 h 35"/>
              <a:gd name="T113" fmla="*/ 172 w 172"/>
              <a:gd name="T114" fmla="*/ 35 h 3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2" h="35">
                <a:moveTo>
                  <a:pt x="167" y="4"/>
                </a:moveTo>
                <a:lnTo>
                  <a:pt x="167" y="4"/>
                </a:lnTo>
                <a:lnTo>
                  <a:pt x="156" y="7"/>
                </a:lnTo>
                <a:lnTo>
                  <a:pt x="145" y="9"/>
                </a:lnTo>
                <a:lnTo>
                  <a:pt x="133" y="12"/>
                </a:lnTo>
                <a:lnTo>
                  <a:pt x="122" y="14"/>
                </a:lnTo>
                <a:lnTo>
                  <a:pt x="111" y="17"/>
                </a:lnTo>
                <a:lnTo>
                  <a:pt x="100" y="19"/>
                </a:lnTo>
                <a:lnTo>
                  <a:pt x="89" y="20"/>
                </a:lnTo>
                <a:lnTo>
                  <a:pt x="79" y="20"/>
                </a:lnTo>
                <a:lnTo>
                  <a:pt x="69" y="20"/>
                </a:lnTo>
                <a:lnTo>
                  <a:pt x="58" y="19"/>
                </a:lnTo>
                <a:lnTo>
                  <a:pt x="49" y="18"/>
                </a:lnTo>
                <a:lnTo>
                  <a:pt x="40" y="16"/>
                </a:lnTo>
                <a:lnTo>
                  <a:pt x="32" y="13"/>
                </a:lnTo>
                <a:lnTo>
                  <a:pt x="24" y="10"/>
                </a:lnTo>
                <a:lnTo>
                  <a:pt x="16" y="5"/>
                </a:lnTo>
                <a:lnTo>
                  <a:pt x="9" y="0"/>
                </a:lnTo>
                <a:lnTo>
                  <a:pt x="0" y="11"/>
                </a:lnTo>
                <a:lnTo>
                  <a:pt x="8" y="17"/>
                </a:lnTo>
                <a:lnTo>
                  <a:pt x="17" y="23"/>
                </a:lnTo>
                <a:lnTo>
                  <a:pt x="26" y="27"/>
                </a:lnTo>
                <a:lnTo>
                  <a:pt x="36" y="31"/>
                </a:lnTo>
                <a:lnTo>
                  <a:pt x="47" y="33"/>
                </a:lnTo>
                <a:lnTo>
                  <a:pt x="57" y="34"/>
                </a:lnTo>
                <a:lnTo>
                  <a:pt x="68" y="35"/>
                </a:lnTo>
                <a:lnTo>
                  <a:pt x="79" y="35"/>
                </a:lnTo>
                <a:lnTo>
                  <a:pt x="91" y="35"/>
                </a:lnTo>
                <a:lnTo>
                  <a:pt x="102" y="33"/>
                </a:lnTo>
                <a:lnTo>
                  <a:pt x="113" y="32"/>
                </a:lnTo>
                <a:lnTo>
                  <a:pt x="125" y="29"/>
                </a:lnTo>
                <a:lnTo>
                  <a:pt x="137" y="27"/>
                </a:lnTo>
                <a:lnTo>
                  <a:pt x="148" y="24"/>
                </a:lnTo>
                <a:lnTo>
                  <a:pt x="160" y="21"/>
                </a:lnTo>
                <a:lnTo>
                  <a:pt x="172" y="17"/>
                </a:lnTo>
                <a:lnTo>
                  <a:pt x="16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2" name="Freeform 94"/>
          <p:cNvSpPr>
            <a:spLocks/>
          </p:cNvSpPr>
          <p:nvPr/>
        </p:nvSpPr>
        <p:spPr bwMode="auto">
          <a:xfrm>
            <a:off x="4506913" y="2330450"/>
            <a:ext cx="74612" cy="63500"/>
          </a:xfrm>
          <a:custGeom>
            <a:avLst/>
            <a:gdLst>
              <a:gd name="T0" fmla="*/ 2147483647 w 53"/>
              <a:gd name="T1" fmla="*/ 0 h 45"/>
              <a:gd name="T2" fmla="*/ 2147483647 w 53"/>
              <a:gd name="T3" fmla="*/ 0 h 45"/>
              <a:gd name="T4" fmla="*/ 2147483647 w 53"/>
              <a:gd name="T5" fmla="*/ 2147483647 h 45"/>
              <a:gd name="T6" fmla="*/ 2147483647 w 53"/>
              <a:gd name="T7" fmla="*/ 2147483647 h 45"/>
              <a:gd name="T8" fmla="*/ 2147483647 w 53"/>
              <a:gd name="T9" fmla="*/ 2147483647 h 45"/>
              <a:gd name="T10" fmla="*/ 2147483647 w 53"/>
              <a:gd name="T11" fmla="*/ 2147483647 h 45"/>
              <a:gd name="T12" fmla="*/ 2147483647 w 53"/>
              <a:gd name="T13" fmla="*/ 2147483647 h 45"/>
              <a:gd name="T14" fmla="*/ 2147483647 w 53"/>
              <a:gd name="T15" fmla="*/ 2147483647 h 45"/>
              <a:gd name="T16" fmla="*/ 2147483647 w 53"/>
              <a:gd name="T17" fmla="*/ 2147483647 h 45"/>
              <a:gd name="T18" fmla="*/ 0 w 53"/>
              <a:gd name="T19" fmla="*/ 2147483647 h 45"/>
              <a:gd name="T20" fmla="*/ 2147483647 w 53"/>
              <a:gd name="T21" fmla="*/ 2147483647 h 45"/>
              <a:gd name="T22" fmla="*/ 2147483647 w 53"/>
              <a:gd name="T23" fmla="*/ 2147483647 h 45"/>
              <a:gd name="T24" fmla="*/ 2147483647 w 53"/>
              <a:gd name="T25" fmla="*/ 2147483647 h 45"/>
              <a:gd name="T26" fmla="*/ 2147483647 w 53"/>
              <a:gd name="T27" fmla="*/ 2147483647 h 45"/>
              <a:gd name="T28" fmla="*/ 2147483647 w 53"/>
              <a:gd name="T29" fmla="*/ 2147483647 h 45"/>
              <a:gd name="T30" fmla="*/ 2147483647 w 53"/>
              <a:gd name="T31" fmla="*/ 2147483647 h 45"/>
              <a:gd name="T32" fmla="*/ 2147483647 w 53"/>
              <a:gd name="T33" fmla="*/ 2147483647 h 45"/>
              <a:gd name="T34" fmla="*/ 2147483647 w 53"/>
              <a:gd name="T35" fmla="*/ 2147483647 h 45"/>
              <a:gd name="T36" fmla="*/ 2147483647 w 53"/>
              <a:gd name="T37" fmla="*/ 2147483647 h 45"/>
              <a:gd name="T38" fmla="*/ 2147483647 w 53"/>
              <a:gd name="T39" fmla="*/ 2147483647 h 45"/>
              <a:gd name="T40" fmla="*/ 2147483647 w 53"/>
              <a:gd name="T41" fmla="*/ 0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"/>
              <a:gd name="T64" fmla="*/ 0 h 45"/>
              <a:gd name="T65" fmla="*/ 53 w 53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" h="45">
                <a:moveTo>
                  <a:pt x="50" y="0"/>
                </a:moveTo>
                <a:lnTo>
                  <a:pt x="50" y="0"/>
                </a:lnTo>
                <a:lnTo>
                  <a:pt x="41" y="3"/>
                </a:lnTo>
                <a:lnTo>
                  <a:pt x="33" y="7"/>
                </a:lnTo>
                <a:lnTo>
                  <a:pt x="25" y="12"/>
                </a:lnTo>
                <a:lnTo>
                  <a:pt x="18" y="18"/>
                </a:lnTo>
                <a:lnTo>
                  <a:pt x="12" y="23"/>
                </a:lnTo>
                <a:lnTo>
                  <a:pt x="7" y="27"/>
                </a:lnTo>
                <a:lnTo>
                  <a:pt x="3" y="30"/>
                </a:lnTo>
                <a:lnTo>
                  <a:pt x="0" y="32"/>
                </a:lnTo>
                <a:lnTo>
                  <a:pt x="5" y="45"/>
                </a:lnTo>
                <a:lnTo>
                  <a:pt x="11" y="43"/>
                </a:lnTo>
                <a:lnTo>
                  <a:pt x="16" y="38"/>
                </a:lnTo>
                <a:lnTo>
                  <a:pt x="22" y="34"/>
                </a:lnTo>
                <a:lnTo>
                  <a:pt x="27" y="29"/>
                </a:lnTo>
                <a:lnTo>
                  <a:pt x="33" y="25"/>
                </a:lnTo>
                <a:lnTo>
                  <a:pt x="40" y="20"/>
                </a:lnTo>
                <a:lnTo>
                  <a:pt x="46" y="17"/>
                </a:lnTo>
                <a:lnTo>
                  <a:pt x="53" y="15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3" name="Freeform 95"/>
          <p:cNvSpPr>
            <a:spLocks/>
          </p:cNvSpPr>
          <p:nvPr/>
        </p:nvSpPr>
        <p:spPr bwMode="auto">
          <a:xfrm>
            <a:off x="4578350" y="2292350"/>
            <a:ext cx="168275" cy="60325"/>
          </a:xfrm>
          <a:custGeom>
            <a:avLst/>
            <a:gdLst>
              <a:gd name="T0" fmla="*/ 2147483647 w 120"/>
              <a:gd name="T1" fmla="*/ 0 h 42"/>
              <a:gd name="T2" fmla="*/ 2147483647 w 120"/>
              <a:gd name="T3" fmla="*/ 0 h 42"/>
              <a:gd name="T4" fmla="*/ 2147483647 w 120"/>
              <a:gd name="T5" fmla="*/ 2147483647 h 42"/>
              <a:gd name="T6" fmla="*/ 2147483647 w 120"/>
              <a:gd name="T7" fmla="*/ 2147483647 h 42"/>
              <a:gd name="T8" fmla="*/ 2147483647 w 120"/>
              <a:gd name="T9" fmla="*/ 2147483647 h 42"/>
              <a:gd name="T10" fmla="*/ 2147483647 w 120"/>
              <a:gd name="T11" fmla="*/ 2147483647 h 42"/>
              <a:gd name="T12" fmla="*/ 2147483647 w 120"/>
              <a:gd name="T13" fmla="*/ 2147483647 h 42"/>
              <a:gd name="T14" fmla="*/ 2147483647 w 120"/>
              <a:gd name="T15" fmla="*/ 2147483647 h 42"/>
              <a:gd name="T16" fmla="*/ 2147483647 w 120"/>
              <a:gd name="T17" fmla="*/ 2147483647 h 42"/>
              <a:gd name="T18" fmla="*/ 2147483647 w 120"/>
              <a:gd name="T19" fmla="*/ 2147483647 h 42"/>
              <a:gd name="T20" fmla="*/ 2147483647 w 120"/>
              <a:gd name="T21" fmla="*/ 2147483647 h 42"/>
              <a:gd name="T22" fmla="*/ 2147483647 w 120"/>
              <a:gd name="T23" fmla="*/ 2147483647 h 42"/>
              <a:gd name="T24" fmla="*/ 2147483647 w 120"/>
              <a:gd name="T25" fmla="*/ 2147483647 h 42"/>
              <a:gd name="T26" fmla="*/ 2147483647 w 120"/>
              <a:gd name="T27" fmla="*/ 2147483647 h 42"/>
              <a:gd name="T28" fmla="*/ 2147483647 w 120"/>
              <a:gd name="T29" fmla="*/ 2147483647 h 42"/>
              <a:gd name="T30" fmla="*/ 2147483647 w 120"/>
              <a:gd name="T31" fmla="*/ 2147483647 h 42"/>
              <a:gd name="T32" fmla="*/ 2147483647 w 120"/>
              <a:gd name="T33" fmla="*/ 2147483647 h 42"/>
              <a:gd name="T34" fmla="*/ 0 w 120"/>
              <a:gd name="T35" fmla="*/ 2147483647 h 42"/>
              <a:gd name="T36" fmla="*/ 2147483647 w 120"/>
              <a:gd name="T37" fmla="*/ 2147483647 h 42"/>
              <a:gd name="T38" fmla="*/ 2147483647 w 120"/>
              <a:gd name="T39" fmla="*/ 2147483647 h 42"/>
              <a:gd name="T40" fmla="*/ 2147483647 w 120"/>
              <a:gd name="T41" fmla="*/ 2147483647 h 42"/>
              <a:gd name="T42" fmla="*/ 2147483647 w 120"/>
              <a:gd name="T43" fmla="*/ 2147483647 h 42"/>
              <a:gd name="T44" fmla="*/ 2147483647 w 120"/>
              <a:gd name="T45" fmla="*/ 2147483647 h 42"/>
              <a:gd name="T46" fmla="*/ 2147483647 w 120"/>
              <a:gd name="T47" fmla="*/ 2147483647 h 42"/>
              <a:gd name="T48" fmla="*/ 2147483647 w 120"/>
              <a:gd name="T49" fmla="*/ 2147483647 h 42"/>
              <a:gd name="T50" fmla="*/ 2147483647 w 120"/>
              <a:gd name="T51" fmla="*/ 2147483647 h 42"/>
              <a:gd name="T52" fmla="*/ 2147483647 w 120"/>
              <a:gd name="T53" fmla="*/ 2147483647 h 42"/>
              <a:gd name="T54" fmla="*/ 2147483647 w 120"/>
              <a:gd name="T55" fmla="*/ 2147483647 h 42"/>
              <a:gd name="T56" fmla="*/ 2147483647 w 120"/>
              <a:gd name="T57" fmla="*/ 2147483647 h 42"/>
              <a:gd name="T58" fmla="*/ 2147483647 w 120"/>
              <a:gd name="T59" fmla="*/ 2147483647 h 42"/>
              <a:gd name="T60" fmla="*/ 2147483647 w 120"/>
              <a:gd name="T61" fmla="*/ 2147483647 h 42"/>
              <a:gd name="T62" fmla="*/ 2147483647 w 120"/>
              <a:gd name="T63" fmla="*/ 2147483647 h 42"/>
              <a:gd name="T64" fmla="*/ 2147483647 w 120"/>
              <a:gd name="T65" fmla="*/ 2147483647 h 42"/>
              <a:gd name="T66" fmla="*/ 2147483647 w 120"/>
              <a:gd name="T67" fmla="*/ 2147483647 h 42"/>
              <a:gd name="T68" fmla="*/ 2147483647 w 120"/>
              <a:gd name="T69" fmla="*/ 2147483647 h 42"/>
              <a:gd name="T70" fmla="*/ 2147483647 w 120"/>
              <a:gd name="T71" fmla="*/ 2147483647 h 42"/>
              <a:gd name="T72" fmla="*/ 2147483647 w 120"/>
              <a:gd name="T73" fmla="*/ 0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0"/>
              <a:gd name="T112" fmla="*/ 0 h 42"/>
              <a:gd name="T113" fmla="*/ 120 w 120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0" h="42">
                <a:moveTo>
                  <a:pt x="113" y="0"/>
                </a:moveTo>
                <a:lnTo>
                  <a:pt x="113" y="0"/>
                </a:lnTo>
                <a:lnTo>
                  <a:pt x="103" y="4"/>
                </a:lnTo>
                <a:lnTo>
                  <a:pt x="96" y="8"/>
                </a:lnTo>
                <a:lnTo>
                  <a:pt x="88" y="11"/>
                </a:lnTo>
                <a:lnTo>
                  <a:pt x="81" y="14"/>
                </a:lnTo>
                <a:lnTo>
                  <a:pt x="74" y="16"/>
                </a:lnTo>
                <a:lnTo>
                  <a:pt x="68" y="18"/>
                </a:lnTo>
                <a:lnTo>
                  <a:pt x="61" y="19"/>
                </a:lnTo>
                <a:lnTo>
                  <a:pt x="55" y="21"/>
                </a:lnTo>
                <a:lnTo>
                  <a:pt x="49" y="22"/>
                </a:lnTo>
                <a:lnTo>
                  <a:pt x="42" y="23"/>
                </a:lnTo>
                <a:lnTo>
                  <a:pt x="37" y="23"/>
                </a:lnTo>
                <a:lnTo>
                  <a:pt x="30" y="24"/>
                </a:lnTo>
                <a:lnTo>
                  <a:pt x="22" y="25"/>
                </a:lnTo>
                <a:lnTo>
                  <a:pt x="15" y="26"/>
                </a:lnTo>
                <a:lnTo>
                  <a:pt x="8" y="26"/>
                </a:lnTo>
                <a:lnTo>
                  <a:pt x="0" y="27"/>
                </a:lnTo>
                <a:lnTo>
                  <a:pt x="3" y="42"/>
                </a:lnTo>
                <a:lnTo>
                  <a:pt x="10" y="41"/>
                </a:lnTo>
                <a:lnTo>
                  <a:pt x="18" y="41"/>
                </a:lnTo>
                <a:lnTo>
                  <a:pt x="25" y="40"/>
                </a:lnTo>
                <a:lnTo>
                  <a:pt x="31" y="39"/>
                </a:lnTo>
                <a:lnTo>
                  <a:pt x="38" y="38"/>
                </a:lnTo>
                <a:lnTo>
                  <a:pt x="45" y="38"/>
                </a:lnTo>
                <a:lnTo>
                  <a:pt x="51" y="37"/>
                </a:lnTo>
                <a:lnTo>
                  <a:pt x="57" y="36"/>
                </a:lnTo>
                <a:lnTo>
                  <a:pt x="64" y="34"/>
                </a:lnTo>
                <a:lnTo>
                  <a:pt x="71" y="33"/>
                </a:lnTo>
                <a:lnTo>
                  <a:pt x="79" y="30"/>
                </a:lnTo>
                <a:lnTo>
                  <a:pt x="86" y="28"/>
                </a:lnTo>
                <a:lnTo>
                  <a:pt x="93" y="25"/>
                </a:lnTo>
                <a:lnTo>
                  <a:pt x="102" y="22"/>
                </a:lnTo>
                <a:lnTo>
                  <a:pt x="110" y="18"/>
                </a:lnTo>
                <a:lnTo>
                  <a:pt x="120" y="13"/>
                </a:lnTo>
                <a:lnTo>
                  <a:pt x="120" y="14"/>
                </a:lnTo>
                <a:lnTo>
                  <a:pt x="1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4" name="Freeform 96"/>
          <p:cNvSpPr>
            <a:spLocks/>
          </p:cNvSpPr>
          <p:nvPr/>
        </p:nvSpPr>
        <p:spPr bwMode="auto">
          <a:xfrm>
            <a:off x="4737100" y="2281238"/>
            <a:ext cx="111125" cy="31750"/>
          </a:xfrm>
          <a:custGeom>
            <a:avLst/>
            <a:gdLst>
              <a:gd name="T0" fmla="*/ 2147483647 w 79"/>
              <a:gd name="T1" fmla="*/ 0 h 22"/>
              <a:gd name="T2" fmla="*/ 2147483647 w 79"/>
              <a:gd name="T3" fmla="*/ 0 h 22"/>
              <a:gd name="T4" fmla="*/ 2147483647 w 79"/>
              <a:gd name="T5" fmla="*/ 2147483647 h 22"/>
              <a:gd name="T6" fmla="*/ 2147483647 w 79"/>
              <a:gd name="T7" fmla="*/ 2147483647 h 22"/>
              <a:gd name="T8" fmla="*/ 2147483647 w 79"/>
              <a:gd name="T9" fmla="*/ 2147483647 h 22"/>
              <a:gd name="T10" fmla="*/ 2147483647 w 79"/>
              <a:gd name="T11" fmla="*/ 2147483647 h 22"/>
              <a:gd name="T12" fmla="*/ 2147483647 w 79"/>
              <a:gd name="T13" fmla="*/ 2147483647 h 22"/>
              <a:gd name="T14" fmla="*/ 2147483647 w 79"/>
              <a:gd name="T15" fmla="*/ 2147483647 h 22"/>
              <a:gd name="T16" fmla="*/ 2147483647 w 79"/>
              <a:gd name="T17" fmla="*/ 2147483647 h 22"/>
              <a:gd name="T18" fmla="*/ 0 w 79"/>
              <a:gd name="T19" fmla="*/ 2147483647 h 22"/>
              <a:gd name="T20" fmla="*/ 2147483647 w 79"/>
              <a:gd name="T21" fmla="*/ 2147483647 h 22"/>
              <a:gd name="T22" fmla="*/ 2147483647 w 79"/>
              <a:gd name="T23" fmla="*/ 2147483647 h 22"/>
              <a:gd name="T24" fmla="*/ 2147483647 w 79"/>
              <a:gd name="T25" fmla="*/ 2147483647 h 22"/>
              <a:gd name="T26" fmla="*/ 2147483647 w 79"/>
              <a:gd name="T27" fmla="*/ 2147483647 h 22"/>
              <a:gd name="T28" fmla="*/ 2147483647 w 79"/>
              <a:gd name="T29" fmla="*/ 2147483647 h 22"/>
              <a:gd name="T30" fmla="*/ 2147483647 w 79"/>
              <a:gd name="T31" fmla="*/ 2147483647 h 22"/>
              <a:gd name="T32" fmla="*/ 2147483647 w 79"/>
              <a:gd name="T33" fmla="*/ 2147483647 h 22"/>
              <a:gd name="T34" fmla="*/ 2147483647 w 79"/>
              <a:gd name="T35" fmla="*/ 2147483647 h 22"/>
              <a:gd name="T36" fmla="*/ 2147483647 w 79"/>
              <a:gd name="T37" fmla="*/ 2147483647 h 22"/>
              <a:gd name="T38" fmla="*/ 2147483647 w 79"/>
              <a:gd name="T39" fmla="*/ 2147483647 h 22"/>
              <a:gd name="T40" fmla="*/ 2147483647 w 79"/>
              <a:gd name="T41" fmla="*/ 0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2"/>
              <a:gd name="T65" fmla="*/ 79 w 79"/>
              <a:gd name="T66" fmla="*/ 22 h 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2">
                <a:moveTo>
                  <a:pt x="76" y="0"/>
                </a:moveTo>
                <a:lnTo>
                  <a:pt x="76" y="0"/>
                </a:lnTo>
                <a:lnTo>
                  <a:pt x="67" y="1"/>
                </a:lnTo>
                <a:lnTo>
                  <a:pt x="58" y="1"/>
                </a:lnTo>
                <a:lnTo>
                  <a:pt x="49" y="1"/>
                </a:lnTo>
                <a:lnTo>
                  <a:pt x="39" y="1"/>
                </a:lnTo>
                <a:lnTo>
                  <a:pt x="29" y="1"/>
                </a:lnTo>
                <a:lnTo>
                  <a:pt x="19" y="2"/>
                </a:lnTo>
                <a:lnTo>
                  <a:pt x="9" y="4"/>
                </a:lnTo>
                <a:lnTo>
                  <a:pt x="0" y="8"/>
                </a:lnTo>
                <a:lnTo>
                  <a:pt x="7" y="22"/>
                </a:lnTo>
                <a:lnTo>
                  <a:pt x="14" y="18"/>
                </a:lnTo>
                <a:lnTo>
                  <a:pt x="22" y="17"/>
                </a:lnTo>
                <a:lnTo>
                  <a:pt x="30" y="16"/>
                </a:lnTo>
                <a:lnTo>
                  <a:pt x="39" y="16"/>
                </a:lnTo>
                <a:lnTo>
                  <a:pt x="49" y="16"/>
                </a:lnTo>
                <a:lnTo>
                  <a:pt x="58" y="16"/>
                </a:lnTo>
                <a:lnTo>
                  <a:pt x="68" y="16"/>
                </a:lnTo>
                <a:lnTo>
                  <a:pt x="79" y="15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5" name="Freeform 97"/>
          <p:cNvSpPr>
            <a:spLocks/>
          </p:cNvSpPr>
          <p:nvPr/>
        </p:nvSpPr>
        <p:spPr bwMode="auto">
          <a:xfrm>
            <a:off x="6013450" y="1719263"/>
            <a:ext cx="42863" cy="41275"/>
          </a:xfrm>
          <a:custGeom>
            <a:avLst/>
            <a:gdLst>
              <a:gd name="T0" fmla="*/ 0 w 30"/>
              <a:gd name="T1" fmla="*/ 2147483647 h 30"/>
              <a:gd name="T2" fmla="*/ 0 w 30"/>
              <a:gd name="T3" fmla="*/ 2147483647 h 30"/>
              <a:gd name="T4" fmla="*/ 2147483647 w 30"/>
              <a:gd name="T5" fmla="*/ 2147483647 h 30"/>
              <a:gd name="T6" fmla="*/ 2147483647 w 30"/>
              <a:gd name="T7" fmla="*/ 2147483647 h 30"/>
              <a:gd name="T8" fmla="*/ 2147483647 w 30"/>
              <a:gd name="T9" fmla="*/ 2147483647 h 30"/>
              <a:gd name="T10" fmla="*/ 2147483647 w 30"/>
              <a:gd name="T11" fmla="*/ 2147483647 h 30"/>
              <a:gd name="T12" fmla="*/ 2147483647 w 30"/>
              <a:gd name="T13" fmla="*/ 2147483647 h 30"/>
              <a:gd name="T14" fmla="*/ 2147483647 w 30"/>
              <a:gd name="T15" fmla="*/ 2147483647 h 30"/>
              <a:gd name="T16" fmla="*/ 2147483647 w 30"/>
              <a:gd name="T17" fmla="*/ 2147483647 h 30"/>
              <a:gd name="T18" fmla="*/ 2147483647 w 30"/>
              <a:gd name="T19" fmla="*/ 2147483647 h 30"/>
              <a:gd name="T20" fmla="*/ 2147483647 w 30"/>
              <a:gd name="T21" fmla="*/ 2147483647 h 30"/>
              <a:gd name="T22" fmla="*/ 2147483647 w 30"/>
              <a:gd name="T23" fmla="*/ 2147483647 h 30"/>
              <a:gd name="T24" fmla="*/ 2147483647 w 30"/>
              <a:gd name="T25" fmla="*/ 2147483647 h 30"/>
              <a:gd name="T26" fmla="*/ 2147483647 w 30"/>
              <a:gd name="T27" fmla="*/ 2147483647 h 30"/>
              <a:gd name="T28" fmla="*/ 2147483647 w 30"/>
              <a:gd name="T29" fmla="*/ 2147483647 h 30"/>
              <a:gd name="T30" fmla="*/ 2147483647 w 30"/>
              <a:gd name="T31" fmla="*/ 2147483647 h 30"/>
              <a:gd name="T32" fmla="*/ 2147483647 w 30"/>
              <a:gd name="T33" fmla="*/ 2147483647 h 30"/>
              <a:gd name="T34" fmla="*/ 2147483647 w 30"/>
              <a:gd name="T35" fmla="*/ 2147483647 h 30"/>
              <a:gd name="T36" fmla="*/ 2147483647 w 30"/>
              <a:gd name="T37" fmla="*/ 2147483647 h 30"/>
              <a:gd name="T38" fmla="*/ 2147483647 w 30"/>
              <a:gd name="T39" fmla="*/ 0 h 30"/>
              <a:gd name="T40" fmla="*/ 0 w 30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0"/>
              <a:gd name="T64" fmla="*/ 0 h 30"/>
              <a:gd name="T65" fmla="*/ 30 w 30"/>
              <a:gd name="T66" fmla="*/ 30 h 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0" h="30">
                <a:moveTo>
                  <a:pt x="0" y="11"/>
                </a:moveTo>
                <a:lnTo>
                  <a:pt x="0" y="10"/>
                </a:lnTo>
                <a:lnTo>
                  <a:pt x="3" y="14"/>
                </a:lnTo>
                <a:lnTo>
                  <a:pt x="7" y="18"/>
                </a:lnTo>
                <a:lnTo>
                  <a:pt x="10" y="22"/>
                </a:lnTo>
                <a:lnTo>
                  <a:pt x="13" y="24"/>
                </a:lnTo>
                <a:lnTo>
                  <a:pt x="13" y="26"/>
                </a:lnTo>
                <a:lnTo>
                  <a:pt x="14" y="29"/>
                </a:lnTo>
                <a:lnTo>
                  <a:pt x="15" y="30"/>
                </a:lnTo>
                <a:lnTo>
                  <a:pt x="15" y="29"/>
                </a:lnTo>
                <a:lnTo>
                  <a:pt x="30" y="30"/>
                </a:lnTo>
                <a:lnTo>
                  <a:pt x="30" y="25"/>
                </a:lnTo>
                <a:lnTo>
                  <a:pt x="28" y="22"/>
                </a:lnTo>
                <a:lnTo>
                  <a:pt x="27" y="19"/>
                </a:lnTo>
                <a:lnTo>
                  <a:pt x="24" y="15"/>
                </a:lnTo>
                <a:lnTo>
                  <a:pt x="21" y="12"/>
                </a:lnTo>
                <a:lnTo>
                  <a:pt x="18" y="9"/>
                </a:lnTo>
                <a:lnTo>
                  <a:pt x="15" y="5"/>
                </a:lnTo>
                <a:lnTo>
                  <a:pt x="12" y="1"/>
                </a:lnTo>
                <a:lnTo>
                  <a:pt x="12" y="0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6" name="Freeform 98"/>
          <p:cNvSpPr>
            <a:spLocks/>
          </p:cNvSpPr>
          <p:nvPr/>
        </p:nvSpPr>
        <p:spPr bwMode="auto">
          <a:xfrm>
            <a:off x="5865813" y="1687513"/>
            <a:ext cx="165100" cy="46037"/>
          </a:xfrm>
          <a:custGeom>
            <a:avLst/>
            <a:gdLst>
              <a:gd name="T0" fmla="*/ 0 w 117"/>
              <a:gd name="T1" fmla="*/ 2147483647 h 33"/>
              <a:gd name="T2" fmla="*/ 0 w 117"/>
              <a:gd name="T3" fmla="*/ 2147483647 h 33"/>
              <a:gd name="T4" fmla="*/ 2147483647 w 117"/>
              <a:gd name="T5" fmla="*/ 2147483647 h 33"/>
              <a:gd name="T6" fmla="*/ 2147483647 w 117"/>
              <a:gd name="T7" fmla="*/ 2147483647 h 33"/>
              <a:gd name="T8" fmla="*/ 2147483647 w 117"/>
              <a:gd name="T9" fmla="*/ 2147483647 h 33"/>
              <a:gd name="T10" fmla="*/ 2147483647 w 117"/>
              <a:gd name="T11" fmla="*/ 2147483647 h 33"/>
              <a:gd name="T12" fmla="*/ 2147483647 w 117"/>
              <a:gd name="T13" fmla="*/ 2147483647 h 33"/>
              <a:gd name="T14" fmla="*/ 2147483647 w 117"/>
              <a:gd name="T15" fmla="*/ 2147483647 h 33"/>
              <a:gd name="T16" fmla="*/ 2147483647 w 117"/>
              <a:gd name="T17" fmla="*/ 2147483647 h 33"/>
              <a:gd name="T18" fmla="*/ 2147483647 w 117"/>
              <a:gd name="T19" fmla="*/ 2147483647 h 33"/>
              <a:gd name="T20" fmla="*/ 2147483647 w 117"/>
              <a:gd name="T21" fmla="*/ 2147483647 h 33"/>
              <a:gd name="T22" fmla="*/ 2147483647 w 117"/>
              <a:gd name="T23" fmla="*/ 2147483647 h 33"/>
              <a:gd name="T24" fmla="*/ 2147483647 w 117"/>
              <a:gd name="T25" fmla="*/ 2147483647 h 33"/>
              <a:gd name="T26" fmla="*/ 2147483647 w 117"/>
              <a:gd name="T27" fmla="*/ 2147483647 h 33"/>
              <a:gd name="T28" fmla="*/ 2147483647 w 117"/>
              <a:gd name="T29" fmla="*/ 2147483647 h 33"/>
              <a:gd name="T30" fmla="*/ 2147483647 w 117"/>
              <a:gd name="T31" fmla="*/ 2147483647 h 33"/>
              <a:gd name="T32" fmla="*/ 2147483647 w 117"/>
              <a:gd name="T33" fmla="*/ 2147483647 h 33"/>
              <a:gd name="T34" fmla="*/ 2147483647 w 117"/>
              <a:gd name="T35" fmla="*/ 2147483647 h 33"/>
              <a:gd name="T36" fmla="*/ 2147483647 w 117"/>
              <a:gd name="T37" fmla="*/ 2147483647 h 33"/>
              <a:gd name="T38" fmla="*/ 2147483647 w 117"/>
              <a:gd name="T39" fmla="*/ 2147483647 h 33"/>
              <a:gd name="T40" fmla="*/ 2147483647 w 117"/>
              <a:gd name="T41" fmla="*/ 2147483647 h 33"/>
              <a:gd name="T42" fmla="*/ 2147483647 w 117"/>
              <a:gd name="T43" fmla="*/ 2147483647 h 33"/>
              <a:gd name="T44" fmla="*/ 2147483647 w 117"/>
              <a:gd name="T45" fmla="*/ 2147483647 h 33"/>
              <a:gd name="T46" fmla="*/ 2147483647 w 117"/>
              <a:gd name="T47" fmla="*/ 2147483647 h 33"/>
              <a:gd name="T48" fmla="*/ 2147483647 w 117"/>
              <a:gd name="T49" fmla="*/ 2147483647 h 33"/>
              <a:gd name="T50" fmla="*/ 2147483647 w 117"/>
              <a:gd name="T51" fmla="*/ 2147483647 h 33"/>
              <a:gd name="T52" fmla="*/ 2147483647 w 117"/>
              <a:gd name="T53" fmla="*/ 0 h 33"/>
              <a:gd name="T54" fmla="*/ 2147483647 w 117"/>
              <a:gd name="T55" fmla="*/ 0 h 33"/>
              <a:gd name="T56" fmla="*/ 2147483647 w 117"/>
              <a:gd name="T57" fmla="*/ 2147483647 h 33"/>
              <a:gd name="T58" fmla="*/ 2147483647 w 117"/>
              <a:gd name="T59" fmla="*/ 2147483647 h 33"/>
              <a:gd name="T60" fmla="*/ 2147483647 w 117"/>
              <a:gd name="T61" fmla="*/ 2147483647 h 33"/>
              <a:gd name="T62" fmla="*/ 2147483647 w 117"/>
              <a:gd name="T63" fmla="*/ 2147483647 h 33"/>
              <a:gd name="T64" fmla="*/ 2147483647 w 117"/>
              <a:gd name="T65" fmla="*/ 2147483647 h 33"/>
              <a:gd name="T66" fmla="*/ 2147483647 w 117"/>
              <a:gd name="T67" fmla="*/ 2147483647 h 33"/>
              <a:gd name="T68" fmla="*/ 2147483647 w 117"/>
              <a:gd name="T69" fmla="*/ 0 h 33"/>
              <a:gd name="T70" fmla="*/ 2147483647 w 117"/>
              <a:gd name="T71" fmla="*/ 0 h 33"/>
              <a:gd name="T72" fmla="*/ 0 w 117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"/>
              <a:gd name="T112" fmla="*/ 0 h 33"/>
              <a:gd name="T113" fmla="*/ 117 w 117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" h="33">
                <a:moveTo>
                  <a:pt x="0" y="15"/>
                </a:moveTo>
                <a:lnTo>
                  <a:pt x="0" y="15"/>
                </a:lnTo>
                <a:lnTo>
                  <a:pt x="8" y="16"/>
                </a:lnTo>
                <a:lnTo>
                  <a:pt x="15" y="16"/>
                </a:lnTo>
                <a:lnTo>
                  <a:pt x="23" y="16"/>
                </a:lnTo>
                <a:lnTo>
                  <a:pt x="30" y="16"/>
                </a:lnTo>
                <a:lnTo>
                  <a:pt x="37" y="16"/>
                </a:lnTo>
                <a:lnTo>
                  <a:pt x="45" y="16"/>
                </a:lnTo>
                <a:lnTo>
                  <a:pt x="52" y="15"/>
                </a:lnTo>
                <a:lnTo>
                  <a:pt x="59" y="15"/>
                </a:lnTo>
                <a:lnTo>
                  <a:pt x="66" y="16"/>
                </a:lnTo>
                <a:lnTo>
                  <a:pt x="73" y="16"/>
                </a:lnTo>
                <a:lnTo>
                  <a:pt x="79" y="18"/>
                </a:lnTo>
                <a:lnTo>
                  <a:pt x="85" y="19"/>
                </a:lnTo>
                <a:lnTo>
                  <a:pt x="91" y="22"/>
                </a:lnTo>
                <a:lnTo>
                  <a:pt x="96" y="24"/>
                </a:lnTo>
                <a:lnTo>
                  <a:pt x="101" y="28"/>
                </a:lnTo>
                <a:lnTo>
                  <a:pt x="105" y="33"/>
                </a:lnTo>
                <a:lnTo>
                  <a:pt x="117" y="22"/>
                </a:lnTo>
                <a:lnTo>
                  <a:pt x="110" y="16"/>
                </a:lnTo>
                <a:lnTo>
                  <a:pt x="104" y="12"/>
                </a:lnTo>
                <a:lnTo>
                  <a:pt x="98" y="8"/>
                </a:lnTo>
                <a:lnTo>
                  <a:pt x="90" y="5"/>
                </a:lnTo>
                <a:lnTo>
                  <a:pt x="83" y="3"/>
                </a:lnTo>
                <a:lnTo>
                  <a:pt x="75" y="1"/>
                </a:lnTo>
                <a:lnTo>
                  <a:pt x="68" y="1"/>
                </a:lnTo>
                <a:lnTo>
                  <a:pt x="59" y="0"/>
                </a:lnTo>
                <a:lnTo>
                  <a:pt x="52" y="0"/>
                </a:lnTo>
                <a:lnTo>
                  <a:pt x="45" y="1"/>
                </a:lnTo>
                <a:lnTo>
                  <a:pt x="37" y="1"/>
                </a:lnTo>
                <a:lnTo>
                  <a:pt x="29" y="1"/>
                </a:lnTo>
                <a:lnTo>
                  <a:pt x="22" y="1"/>
                </a:lnTo>
                <a:lnTo>
                  <a:pt x="16" y="1"/>
                </a:lnTo>
                <a:lnTo>
                  <a:pt x="9" y="1"/>
                </a:lnTo>
                <a:lnTo>
                  <a:pt x="2" y="0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7" name="Freeform 99"/>
          <p:cNvSpPr>
            <a:spLocks/>
          </p:cNvSpPr>
          <p:nvPr/>
        </p:nvSpPr>
        <p:spPr bwMode="auto">
          <a:xfrm>
            <a:off x="5692775" y="1685925"/>
            <a:ext cx="176213" cy="60325"/>
          </a:xfrm>
          <a:custGeom>
            <a:avLst/>
            <a:gdLst>
              <a:gd name="T0" fmla="*/ 0 w 125"/>
              <a:gd name="T1" fmla="*/ 2147483647 h 43"/>
              <a:gd name="T2" fmla="*/ 2147483647 w 125"/>
              <a:gd name="T3" fmla="*/ 2147483647 h 43"/>
              <a:gd name="T4" fmla="*/ 2147483647 w 125"/>
              <a:gd name="T5" fmla="*/ 2147483647 h 43"/>
              <a:gd name="T6" fmla="*/ 2147483647 w 125"/>
              <a:gd name="T7" fmla="*/ 2147483647 h 43"/>
              <a:gd name="T8" fmla="*/ 2147483647 w 125"/>
              <a:gd name="T9" fmla="*/ 2147483647 h 43"/>
              <a:gd name="T10" fmla="*/ 2147483647 w 125"/>
              <a:gd name="T11" fmla="*/ 2147483647 h 43"/>
              <a:gd name="T12" fmla="*/ 2147483647 w 125"/>
              <a:gd name="T13" fmla="*/ 2147483647 h 43"/>
              <a:gd name="T14" fmla="*/ 2147483647 w 125"/>
              <a:gd name="T15" fmla="*/ 2147483647 h 43"/>
              <a:gd name="T16" fmla="*/ 2147483647 w 125"/>
              <a:gd name="T17" fmla="*/ 2147483647 h 43"/>
              <a:gd name="T18" fmla="*/ 2147483647 w 125"/>
              <a:gd name="T19" fmla="*/ 2147483647 h 43"/>
              <a:gd name="T20" fmla="*/ 2147483647 w 125"/>
              <a:gd name="T21" fmla="*/ 2147483647 h 43"/>
              <a:gd name="T22" fmla="*/ 2147483647 w 125"/>
              <a:gd name="T23" fmla="*/ 2147483647 h 43"/>
              <a:gd name="T24" fmla="*/ 2147483647 w 125"/>
              <a:gd name="T25" fmla="*/ 2147483647 h 43"/>
              <a:gd name="T26" fmla="*/ 2147483647 w 125"/>
              <a:gd name="T27" fmla="*/ 2147483647 h 43"/>
              <a:gd name="T28" fmla="*/ 2147483647 w 125"/>
              <a:gd name="T29" fmla="*/ 2147483647 h 43"/>
              <a:gd name="T30" fmla="*/ 2147483647 w 125"/>
              <a:gd name="T31" fmla="*/ 2147483647 h 43"/>
              <a:gd name="T32" fmla="*/ 2147483647 w 125"/>
              <a:gd name="T33" fmla="*/ 2147483647 h 43"/>
              <a:gd name="T34" fmla="*/ 2147483647 w 125"/>
              <a:gd name="T35" fmla="*/ 2147483647 h 43"/>
              <a:gd name="T36" fmla="*/ 2147483647 w 125"/>
              <a:gd name="T37" fmla="*/ 2147483647 h 43"/>
              <a:gd name="T38" fmla="*/ 2147483647 w 125"/>
              <a:gd name="T39" fmla="*/ 0 h 43"/>
              <a:gd name="T40" fmla="*/ 2147483647 w 125"/>
              <a:gd name="T41" fmla="*/ 0 h 43"/>
              <a:gd name="T42" fmla="*/ 2147483647 w 125"/>
              <a:gd name="T43" fmla="*/ 2147483647 h 43"/>
              <a:gd name="T44" fmla="*/ 2147483647 w 125"/>
              <a:gd name="T45" fmla="*/ 2147483647 h 43"/>
              <a:gd name="T46" fmla="*/ 2147483647 w 125"/>
              <a:gd name="T47" fmla="*/ 2147483647 h 43"/>
              <a:gd name="T48" fmla="*/ 2147483647 w 125"/>
              <a:gd name="T49" fmla="*/ 2147483647 h 43"/>
              <a:gd name="T50" fmla="*/ 2147483647 w 125"/>
              <a:gd name="T51" fmla="*/ 2147483647 h 43"/>
              <a:gd name="T52" fmla="*/ 2147483647 w 125"/>
              <a:gd name="T53" fmla="*/ 2147483647 h 43"/>
              <a:gd name="T54" fmla="*/ 2147483647 w 125"/>
              <a:gd name="T55" fmla="*/ 2147483647 h 43"/>
              <a:gd name="T56" fmla="*/ 2147483647 w 125"/>
              <a:gd name="T57" fmla="*/ 2147483647 h 43"/>
              <a:gd name="T58" fmla="*/ 2147483647 w 125"/>
              <a:gd name="T59" fmla="*/ 2147483647 h 43"/>
              <a:gd name="T60" fmla="*/ 2147483647 w 125"/>
              <a:gd name="T61" fmla="*/ 2147483647 h 43"/>
              <a:gd name="T62" fmla="*/ 2147483647 w 125"/>
              <a:gd name="T63" fmla="*/ 2147483647 h 43"/>
              <a:gd name="T64" fmla="*/ 2147483647 w 125"/>
              <a:gd name="T65" fmla="*/ 2147483647 h 43"/>
              <a:gd name="T66" fmla="*/ 2147483647 w 125"/>
              <a:gd name="T67" fmla="*/ 2147483647 h 43"/>
              <a:gd name="T68" fmla="*/ 2147483647 w 125"/>
              <a:gd name="T69" fmla="*/ 2147483647 h 43"/>
              <a:gd name="T70" fmla="*/ 2147483647 w 125"/>
              <a:gd name="T71" fmla="*/ 2147483647 h 43"/>
              <a:gd name="T72" fmla="*/ 0 w 125"/>
              <a:gd name="T73" fmla="*/ 2147483647 h 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5"/>
              <a:gd name="T112" fmla="*/ 0 h 43"/>
              <a:gd name="T113" fmla="*/ 125 w 125"/>
              <a:gd name="T114" fmla="*/ 43 h 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5" h="43">
                <a:moveTo>
                  <a:pt x="0" y="39"/>
                </a:moveTo>
                <a:lnTo>
                  <a:pt x="1" y="40"/>
                </a:lnTo>
                <a:lnTo>
                  <a:pt x="9" y="43"/>
                </a:lnTo>
                <a:lnTo>
                  <a:pt x="17" y="43"/>
                </a:lnTo>
                <a:lnTo>
                  <a:pt x="24" y="43"/>
                </a:lnTo>
                <a:lnTo>
                  <a:pt x="32" y="42"/>
                </a:lnTo>
                <a:lnTo>
                  <a:pt x="38" y="39"/>
                </a:lnTo>
                <a:lnTo>
                  <a:pt x="44" y="36"/>
                </a:lnTo>
                <a:lnTo>
                  <a:pt x="51" y="34"/>
                </a:lnTo>
                <a:lnTo>
                  <a:pt x="57" y="29"/>
                </a:lnTo>
                <a:lnTo>
                  <a:pt x="63" y="27"/>
                </a:lnTo>
                <a:lnTo>
                  <a:pt x="70" y="23"/>
                </a:lnTo>
                <a:lnTo>
                  <a:pt x="77" y="20"/>
                </a:lnTo>
                <a:lnTo>
                  <a:pt x="85" y="19"/>
                </a:lnTo>
                <a:lnTo>
                  <a:pt x="93" y="16"/>
                </a:lnTo>
                <a:lnTo>
                  <a:pt x="102" y="15"/>
                </a:lnTo>
                <a:lnTo>
                  <a:pt x="112" y="15"/>
                </a:lnTo>
                <a:lnTo>
                  <a:pt x="123" y="16"/>
                </a:lnTo>
                <a:lnTo>
                  <a:pt x="125" y="1"/>
                </a:lnTo>
                <a:lnTo>
                  <a:pt x="113" y="0"/>
                </a:lnTo>
                <a:lnTo>
                  <a:pt x="101" y="0"/>
                </a:lnTo>
                <a:lnTo>
                  <a:pt x="91" y="1"/>
                </a:lnTo>
                <a:lnTo>
                  <a:pt x="81" y="4"/>
                </a:lnTo>
                <a:lnTo>
                  <a:pt x="72" y="6"/>
                </a:lnTo>
                <a:lnTo>
                  <a:pt x="64" y="9"/>
                </a:lnTo>
                <a:lnTo>
                  <a:pt x="56" y="13"/>
                </a:lnTo>
                <a:lnTo>
                  <a:pt x="50" y="17"/>
                </a:lnTo>
                <a:lnTo>
                  <a:pt x="44" y="20"/>
                </a:lnTo>
                <a:lnTo>
                  <a:pt x="37" y="23"/>
                </a:lnTo>
                <a:lnTo>
                  <a:pt x="32" y="25"/>
                </a:lnTo>
                <a:lnTo>
                  <a:pt x="27" y="28"/>
                </a:lnTo>
                <a:lnTo>
                  <a:pt x="23" y="28"/>
                </a:lnTo>
                <a:lnTo>
                  <a:pt x="18" y="28"/>
                </a:lnTo>
                <a:lnTo>
                  <a:pt x="13" y="28"/>
                </a:lnTo>
                <a:lnTo>
                  <a:pt x="7" y="26"/>
                </a:lnTo>
                <a:lnTo>
                  <a:pt x="8" y="27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8" name="Freeform 100"/>
          <p:cNvSpPr>
            <a:spLocks/>
          </p:cNvSpPr>
          <p:nvPr/>
        </p:nvSpPr>
        <p:spPr bwMode="auto">
          <a:xfrm>
            <a:off x="5508625" y="1719263"/>
            <a:ext cx="195263" cy="90487"/>
          </a:xfrm>
          <a:custGeom>
            <a:avLst/>
            <a:gdLst>
              <a:gd name="T0" fmla="*/ 2147483647 w 138"/>
              <a:gd name="T1" fmla="*/ 2147483647 h 64"/>
              <a:gd name="T2" fmla="*/ 2147483647 w 138"/>
              <a:gd name="T3" fmla="*/ 2147483647 h 64"/>
              <a:gd name="T4" fmla="*/ 2147483647 w 138"/>
              <a:gd name="T5" fmla="*/ 2147483647 h 64"/>
              <a:gd name="T6" fmla="*/ 2147483647 w 138"/>
              <a:gd name="T7" fmla="*/ 2147483647 h 64"/>
              <a:gd name="T8" fmla="*/ 2147483647 w 138"/>
              <a:gd name="T9" fmla="*/ 2147483647 h 64"/>
              <a:gd name="T10" fmla="*/ 2147483647 w 138"/>
              <a:gd name="T11" fmla="*/ 2147483647 h 64"/>
              <a:gd name="T12" fmla="*/ 2147483647 w 138"/>
              <a:gd name="T13" fmla="*/ 2147483647 h 64"/>
              <a:gd name="T14" fmla="*/ 2147483647 w 138"/>
              <a:gd name="T15" fmla="*/ 2147483647 h 64"/>
              <a:gd name="T16" fmla="*/ 2147483647 w 138"/>
              <a:gd name="T17" fmla="*/ 2147483647 h 64"/>
              <a:gd name="T18" fmla="*/ 2147483647 w 138"/>
              <a:gd name="T19" fmla="*/ 2147483647 h 64"/>
              <a:gd name="T20" fmla="*/ 2147483647 w 138"/>
              <a:gd name="T21" fmla="*/ 2147483647 h 64"/>
              <a:gd name="T22" fmla="*/ 2147483647 w 138"/>
              <a:gd name="T23" fmla="*/ 2147483647 h 64"/>
              <a:gd name="T24" fmla="*/ 2147483647 w 138"/>
              <a:gd name="T25" fmla="*/ 2147483647 h 64"/>
              <a:gd name="T26" fmla="*/ 2147483647 w 138"/>
              <a:gd name="T27" fmla="*/ 2147483647 h 64"/>
              <a:gd name="T28" fmla="*/ 2147483647 w 138"/>
              <a:gd name="T29" fmla="*/ 2147483647 h 64"/>
              <a:gd name="T30" fmla="*/ 2147483647 w 138"/>
              <a:gd name="T31" fmla="*/ 2147483647 h 64"/>
              <a:gd name="T32" fmla="*/ 2147483647 w 138"/>
              <a:gd name="T33" fmla="*/ 2147483647 h 64"/>
              <a:gd name="T34" fmla="*/ 2147483647 w 138"/>
              <a:gd name="T35" fmla="*/ 2147483647 h 64"/>
              <a:gd name="T36" fmla="*/ 2147483647 w 138"/>
              <a:gd name="T37" fmla="*/ 2147483647 h 64"/>
              <a:gd name="T38" fmla="*/ 2147483647 w 138"/>
              <a:gd name="T39" fmla="*/ 2147483647 h 64"/>
              <a:gd name="T40" fmla="*/ 2147483647 w 138"/>
              <a:gd name="T41" fmla="*/ 2147483647 h 64"/>
              <a:gd name="T42" fmla="*/ 2147483647 w 138"/>
              <a:gd name="T43" fmla="*/ 2147483647 h 64"/>
              <a:gd name="T44" fmla="*/ 2147483647 w 138"/>
              <a:gd name="T45" fmla="*/ 0 h 64"/>
              <a:gd name="T46" fmla="*/ 2147483647 w 138"/>
              <a:gd name="T47" fmla="*/ 0 h 64"/>
              <a:gd name="T48" fmla="*/ 2147483647 w 138"/>
              <a:gd name="T49" fmla="*/ 0 h 64"/>
              <a:gd name="T50" fmla="*/ 2147483647 w 138"/>
              <a:gd name="T51" fmla="*/ 0 h 64"/>
              <a:gd name="T52" fmla="*/ 2147483647 w 138"/>
              <a:gd name="T53" fmla="*/ 2147483647 h 64"/>
              <a:gd name="T54" fmla="*/ 2147483647 w 138"/>
              <a:gd name="T55" fmla="*/ 2147483647 h 64"/>
              <a:gd name="T56" fmla="*/ 2147483647 w 138"/>
              <a:gd name="T57" fmla="*/ 2147483647 h 64"/>
              <a:gd name="T58" fmla="*/ 2147483647 w 138"/>
              <a:gd name="T59" fmla="*/ 2147483647 h 64"/>
              <a:gd name="T60" fmla="*/ 2147483647 w 138"/>
              <a:gd name="T61" fmla="*/ 2147483647 h 64"/>
              <a:gd name="T62" fmla="*/ 2147483647 w 138"/>
              <a:gd name="T63" fmla="*/ 2147483647 h 64"/>
              <a:gd name="T64" fmla="*/ 2147483647 w 138"/>
              <a:gd name="T65" fmla="*/ 2147483647 h 64"/>
              <a:gd name="T66" fmla="*/ 2147483647 w 138"/>
              <a:gd name="T67" fmla="*/ 2147483647 h 64"/>
              <a:gd name="T68" fmla="*/ 0 w 138"/>
              <a:gd name="T69" fmla="*/ 2147483647 h 64"/>
              <a:gd name="T70" fmla="*/ 2147483647 w 138"/>
              <a:gd name="T71" fmla="*/ 2147483647 h 64"/>
              <a:gd name="T72" fmla="*/ 2147483647 w 138"/>
              <a:gd name="T73" fmla="*/ 2147483647 h 64"/>
              <a:gd name="T74" fmla="*/ 2147483647 w 138"/>
              <a:gd name="T75" fmla="*/ 2147483647 h 64"/>
              <a:gd name="T76" fmla="*/ 2147483647 w 138"/>
              <a:gd name="T77" fmla="*/ 2147483647 h 64"/>
              <a:gd name="T78" fmla="*/ 2147483647 w 138"/>
              <a:gd name="T79" fmla="*/ 2147483647 h 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8"/>
              <a:gd name="T121" fmla="*/ 0 h 64"/>
              <a:gd name="T122" fmla="*/ 138 w 138"/>
              <a:gd name="T123" fmla="*/ 64 h 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8" h="64">
                <a:moveTo>
                  <a:pt x="1" y="61"/>
                </a:moveTo>
                <a:lnTo>
                  <a:pt x="11" y="60"/>
                </a:lnTo>
                <a:lnTo>
                  <a:pt x="23" y="50"/>
                </a:lnTo>
                <a:lnTo>
                  <a:pt x="34" y="42"/>
                </a:lnTo>
                <a:lnTo>
                  <a:pt x="46" y="34"/>
                </a:lnTo>
                <a:lnTo>
                  <a:pt x="57" y="28"/>
                </a:lnTo>
                <a:lnTo>
                  <a:pt x="68" y="24"/>
                </a:lnTo>
                <a:lnTo>
                  <a:pt x="78" y="20"/>
                </a:lnTo>
                <a:lnTo>
                  <a:pt x="87" y="18"/>
                </a:lnTo>
                <a:lnTo>
                  <a:pt x="95" y="16"/>
                </a:lnTo>
                <a:lnTo>
                  <a:pt x="103" y="15"/>
                </a:lnTo>
                <a:lnTo>
                  <a:pt x="111" y="15"/>
                </a:lnTo>
                <a:lnTo>
                  <a:pt x="116" y="15"/>
                </a:lnTo>
                <a:lnTo>
                  <a:pt x="122" y="15"/>
                </a:lnTo>
                <a:lnTo>
                  <a:pt x="126" y="16"/>
                </a:lnTo>
                <a:lnTo>
                  <a:pt x="129" y="16"/>
                </a:lnTo>
                <a:lnTo>
                  <a:pt x="131" y="16"/>
                </a:lnTo>
                <a:lnTo>
                  <a:pt x="130" y="16"/>
                </a:lnTo>
                <a:lnTo>
                  <a:pt x="138" y="4"/>
                </a:lnTo>
                <a:lnTo>
                  <a:pt x="135" y="2"/>
                </a:lnTo>
                <a:lnTo>
                  <a:pt x="132" y="1"/>
                </a:lnTo>
                <a:lnTo>
                  <a:pt x="128" y="1"/>
                </a:lnTo>
                <a:lnTo>
                  <a:pt x="123" y="0"/>
                </a:lnTo>
                <a:lnTo>
                  <a:pt x="117" y="0"/>
                </a:lnTo>
                <a:lnTo>
                  <a:pt x="110" y="0"/>
                </a:lnTo>
                <a:lnTo>
                  <a:pt x="102" y="0"/>
                </a:lnTo>
                <a:lnTo>
                  <a:pt x="93" y="1"/>
                </a:lnTo>
                <a:lnTo>
                  <a:pt x="83" y="3"/>
                </a:lnTo>
                <a:lnTo>
                  <a:pt x="73" y="6"/>
                </a:lnTo>
                <a:lnTo>
                  <a:pt x="62" y="10"/>
                </a:lnTo>
                <a:lnTo>
                  <a:pt x="50" y="15"/>
                </a:lnTo>
                <a:lnTo>
                  <a:pt x="38" y="21"/>
                </a:lnTo>
                <a:lnTo>
                  <a:pt x="26" y="29"/>
                </a:lnTo>
                <a:lnTo>
                  <a:pt x="14" y="38"/>
                </a:lnTo>
                <a:lnTo>
                  <a:pt x="0" y="50"/>
                </a:lnTo>
                <a:lnTo>
                  <a:pt x="10" y="49"/>
                </a:lnTo>
                <a:lnTo>
                  <a:pt x="1" y="61"/>
                </a:lnTo>
                <a:lnTo>
                  <a:pt x="6" y="64"/>
                </a:lnTo>
                <a:lnTo>
                  <a:pt x="11" y="60"/>
                </a:lnTo>
                <a:lnTo>
                  <a:pt x="1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29" name="Freeform 101"/>
          <p:cNvSpPr>
            <a:spLocks/>
          </p:cNvSpPr>
          <p:nvPr/>
        </p:nvSpPr>
        <p:spPr bwMode="auto">
          <a:xfrm>
            <a:off x="5283200" y="1668463"/>
            <a:ext cx="239713" cy="136525"/>
          </a:xfrm>
          <a:custGeom>
            <a:avLst/>
            <a:gdLst>
              <a:gd name="T0" fmla="*/ 0 w 170"/>
              <a:gd name="T1" fmla="*/ 2147483647 h 97"/>
              <a:gd name="T2" fmla="*/ 0 w 170"/>
              <a:gd name="T3" fmla="*/ 2147483647 h 97"/>
              <a:gd name="T4" fmla="*/ 2147483647 w 170"/>
              <a:gd name="T5" fmla="*/ 2147483647 h 97"/>
              <a:gd name="T6" fmla="*/ 2147483647 w 170"/>
              <a:gd name="T7" fmla="*/ 2147483647 h 97"/>
              <a:gd name="T8" fmla="*/ 2147483647 w 170"/>
              <a:gd name="T9" fmla="*/ 2147483647 h 97"/>
              <a:gd name="T10" fmla="*/ 2147483647 w 170"/>
              <a:gd name="T11" fmla="*/ 2147483647 h 97"/>
              <a:gd name="T12" fmla="*/ 2147483647 w 170"/>
              <a:gd name="T13" fmla="*/ 2147483647 h 97"/>
              <a:gd name="T14" fmla="*/ 2147483647 w 170"/>
              <a:gd name="T15" fmla="*/ 2147483647 h 97"/>
              <a:gd name="T16" fmla="*/ 2147483647 w 170"/>
              <a:gd name="T17" fmla="*/ 2147483647 h 97"/>
              <a:gd name="T18" fmla="*/ 2147483647 w 170"/>
              <a:gd name="T19" fmla="*/ 2147483647 h 97"/>
              <a:gd name="T20" fmla="*/ 2147483647 w 170"/>
              <a:gd name="T21" fmla="*/ 2147483647 h 97"/>
              <a:gd name="T22" fmla="*/ 2147483647 w 170"/>
              <a:gd name="T23" fmla="*/ 2147483647 h 97"/>
              <a:gd name="T24" fmla="*/ 2147483647 w 170"/>
              <a:gd name="T25" fmla="*/ 2147483647 h 97"/>
              <a:gd name="T26" fmla="*/ 2147483647 w 170"/>
              <a:gd name="T27" fmla="*/ 2147483647 h 97"/>
              <a:gd name="T28" fmla="*/ 2147483647 w 170"/>
              <a:gd name="T29" fmla="*/ 2147483647 h 97"/>
              <a:gd name="T30" fmla="*/ 2147483647 w 170"/>
              <a:gd name="T31" fmla="*/ 2147483647 h 97"/>
              <a:gd name="T32" fmla="*/ 2147483647 w 170"/>
              <a:gd name="T33" fmla="*/ 2147483647 h 97"/>
              <a:gd name="T34" fmla="*/ 2147483647 w 170"/>
              <a:gd name="T35" fmla="*/ 2147483647 h 97"/>
              <a:gd name="T36" fmla="*/ 2147483647 w 170"/>
              <a:gd name="T37" fmla="*/ 2147483647 h 97"/>
              <a:gd name="T38" fmla="*/ 2147483647 w 170"/>
              <a:gd name="T39" fmla="*/ 2147483647 h 97"/>
              <a:gd name="T40" fmla="*/ 2147483647 w 170"/>
              <a:gd name="T41" fmla="*/ 2147483647 h 97"/>
              <a:gd name="T42" fmla="*/ 2147483647 w 170"/>
              <a:gd name="T43" fmla="*/ 2147483647 h 97"/>
              <a:gd name="T44" fmla="*/ 2147483647 w 170"/>
              <a:gd name="T45" fmla="*/ 2147483647 h 97"/>
              <a:gd name="T46" fmla="*/ 2147483647 w 170"/>
              <a:gd name="T47" fmla="*/ 2147483647 h 97"/>
              <a:gd name="T48" fmla="*/ 2147483647 w 170"/>
              <a:gd name="T49" fmla="*/ 2147483647 h 97"/>
              <a:gd name="T50" fmla="*/ 2147483647 w 170"/>
              <a:gd name="T51" fmla="*/ 2147483647 h 97"/>
              <a:gd name="T52" fmla="*/ 2147483647 w 170"/>
              <a:gd name="T53" fmla="*/ 2147483647 h 97"/>
              <a:gd name="T54" fmla="*/ 2147483647 w 170"/>
              <a:gd name="T55" fmla="*/ 2147483647 h 97"/>
              <a:gd name="T56" fmla="*/ 2147483647 w 170"/>
              <a:gd name="T57" fmla="*/ 2147483647 h 97"/>
              <a:gd name="T58" fmla="*/ 2147483647 w 170"/>
              <a:gd name="T59" fmla="*/ 2147483647 h 97"/>
              <a:gd name="T60" fmla="*/ 2147483647 w 170"/>
              <a:gd name="T61" fmla="*/ 2147483647 h 97"/>
              <a:gd name="T62" fmla="*/ 2147483647 w 170"/>
              <a:gd name="T63" fmla="*/ 2147483647 h 97"/>
              <a:gd name="T64" fmla="*/ 2147483647 w 170"/>
              <a:gd name="T65" fmla="*/ 2147483647 h 97"/>
              <a:gd name="T66" fmla="*/ 2147483647 w 170"/>
              <a:gd name="T67" fmla="*/ 2147483647 h 97"/>
              <a:gd name="T68" fmla="*/ 2147483647 w 170"/>
              <a:gd name="T69" fmla="*/ 0 h 97"/>
              <a:gd name="T70" fmla="*/ 2147483647 w 170"/>
              <a:gd name="T71" fmla="*/ 0 h 97"/>
              <a:gd name="T72" fmla="*/ 2147483647 w 170"/>
              <a:gd name="T73" fmla="*/ 0 h 97"/>
              <a:gd name="T74" fmla="*/ 2147483647 w 170"/>
              <a:gd name="T75" fmla="*/ 0 h 97"/>
              <a:gd name="T76" fmla="*/ 2147483647 w 170"/>
              <a:gd name="T77" fmla="*/ 0 h 97"/>
              <a:gd name="T78" fmla="*/ 0 w 170"/>
              <a:gd name="T79" fmla="*/ 2147483647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0"/>
              <a:gd name="T121" fmla="*/ 0 h 97"/>
              <a:gd name="T122" fmla="*/ 170 w 170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0" h="97">
                <a:moveTo>
                  <a:pt x="0" y="15"/>
                </a:moveTo>
                <a:lnTo>
                  <a:pt x="0" y="14"/>
                </a:lnTo>
                <a:lnTo>
                  <a:pt x="10" y="18"/>
                </a:lnTo>
                <a:lnTo>
                  <a:pt x="20" y="22"/>
                </a:lnTo>
                <a:lnTo>
                  <a:pt x="30" y="26"/>
                </a:lnTo>
                <a:lnTo>
                  <a:pt x="41" y="30"/>
                </a:lnTo>
                <a:lnTo>
                  <a:pt x="51" y="35"/>
                </a:lnTo>
                <a:lnTo>
                  <a:pt x="61" y="40"/>
                </a:lnTo>
                <a:lnTo>
                  <a:pt x="72" y="45"/>
                </a:lnTo>
                <a:lnTo>
                  <a:pt x="83" y="51"/>
                </a:lnTo>
                <a:lnTo>
                  <a:pt x="93" y="56"/>
                </a:lnTo>
                <a:lnTo>
                  <a:pt x="104" y="62"/>
                </a:lnTo>
                <a:lnTo>
                  <a:pt x="114" y="68"/>
                </a:lnTo>
                <a:lnTo>
                  <a:pt x="123" y="74"/>
                </a:lnTo>
                <a:lnTo>
                  <a:pt x="133" y="79"/>
                </a:lnTo>
                <a:lnTo>
                  <a:pt x="143" y="86"/>
                </a:lnTo>
                <a:lnTo>
                  <a:pt x="152" y="91"/>
                </a:lnTo>
                <a:lnTo>
                  <a:pt x="161" y="97"/>
                </a:lnTo>
                <a:lnTo>
                  <a:pt x="170" y="85"/>
                </a:lnTo>
                <a:lnTo>
                  <a:pt x="160" y="79"/>
                </a:lnTo>
                <a:lnTo>
                  <a:pt x="151" y="73"/>
                </a:lnTo>
                <a:lnTo>
                  <a:pt x="141" y="67"/>
                </a:lnTo>
                <a:lnTo>
                  <a:pt x="132" y="61"/>
                </a:lnTo>
                <a:lnTo>
                  <a:pt x="121" y="55"/>
                </a:lnTo>
                <a:lnTo>
                  <a:pt x="111" y="49"/>
                </a:lnTo>
                <a:lnTo>
                  <a:pt x="100" y="44"/>
                </a:lnTo>
                <a:lnTo>
                  <a:pt x="90" y="38"/>
                </a:lnTo>
                <a:lnTo>
                  <a:pt x="79" y="32"/>
                </a:lnTo>
                <a:lnTo>
                  <a:pt x="68" y="26"/>
                </a:lnTo>
                <a:lnTo>
                  <a:pt x="57" y="21"/>
                </a:lnTo>
                <a:lnTo>
                  <a:pt x="46" y="17"/>
                </a:lnTo>
                <a:lnTo>
                  <a:pt x="36" y="12"/>
                </a:lnTo>
                <a:lnTo>
                  <a:pt x="26" y="8"/>
                </a:lnTo>
                <a:lnTo>
                  <a:pt x="15" y="4"/>
                </a:lnTo>
                <a:lnTo>
                  <a:pt x="4" y="0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0" name="Freeform 102"/>
          <p:cNvSpPr>
            <a:spLocks/>
          </p:cNvSpPr>
          <p:nvPr/>
        </p:nvSpPr>
        <p:spPr bwMode="auto">
          <a:xfrm>
            <a:off x="5283200" y="1668463"/>
            <a:ext cx="6350" cy="20637"/>
          </a:xfrm>
          <a:custGeom>
            <a:avLst/>
            <a:gdLst>
              <a:gd name="T0" fmla="*/ 0 w 4"/>
              <a:gd name="T1" fmla="*/ 2147483647 h 15"/>
              <a:gd name="T2" fmla="*/ 2147483647 w 4"/>
              <a:gd name="T3" fmla="*/ 2147483647 h 15"/>
              <a:gd name="T4" fmla="*/ 2147483647 w 4"/>
              <a:gd name="T5" fmla="*/ 2147483647 h 15"/>
              <a:gd name="T6" fmla="*/ 2147483647 w 4"/>
              <a:gd name="T7" fmla="*/ 2147483647 h 15"/>
              <a:gd name="T8" fmla="*/ 2147483647 w 4"/>
              <a:gd name="T9" fmla="*/ 2147483647 h 15"/>
              <a:gd name="T10" fmla="*/ 2147483647 w 4"/>
              <a:gd name="T11" fmla="*/ 0 h 15"/>
              <a:gd name="T12" fmla="*/ 2147483647 w 4"/>
              <a:gd name="T13" fmla="*/ 0 h 15"/>
              <a:gd name="T14" fmla="*/ 2147483647 w 4"/>
              <a:gd name="T15" fmla="*/ 0 h 15"/>
              <a:gd name="T16" fmla="*/ 2147483647 w 4"/>
              <a:gd name="T17" fmla="*/ 0 h 15"/>
              <a:gd name="T18" fmla="*/ 0 w 4"/>
              <a:gd name="T19" fmla="*/ 2147483647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"/>
              <a:gd name="T31" fmla="*/ 0 h 15"/>
              <a:gd name="T32" fmla="*/ 4 w 4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" h="15">
                <a:moveTo>
                  <a:pt x="0" y="15"/>
                </a:moveTo>
                <a:lnTo>
                  <a:pt x="2" y="7"/>
                </a:lnTo>
                <a:lnTo>
                  <a:pt x="4" y="0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1" name="Freeform 103"/>
          <p:cNvSpPr>
            <a:spLocks/>
          </p:cNvSpPr>
          <p:nvPr/>
        </p:nvSpPr>
        <p:spPr bwMode="auto">
          <a:xfrm>
            <a:off x="3795713" y="2254250"/>
            <a:ext cx="73025" cy="57150"/>
          </a:xfrm>
          <a:custGeom>
            <a:avLst/>
            <a:gdLst>
              <a:gd name="T0" fmla="*/ 2147483647 w 52"/>
              <a:gd name="T1" fmla="*/ 2147483647 h 41"/>
              <a:gd name="T2" fmla="*/ 2147483647 w 52"/>
              <a:gd name="T3" fmla="*/ 2147483647 h 41"/>
              <a:gd name="T4" fmla="*/ 2147483647 w 52"/>
              <a:gd name="T5" fmla="*/ 2147483647 h 41"/>
              <a:gd name="T6" fmla="*/ 2147483647 w 52"/>
              <a:gd name="T7" fmla="*/ 2147483647 h 41"/>
              <a:gd name="T8" fmla="*/ 2147483647 w 52"/>
              <a:gd name="T9" fmla="*/ 2147483647 h 41"/>
              <a:gd name="T10" fmla="*/ 2147483647 w 52"/>
              <a:gd name="T11" fmla="*/ 2147483647 h 41"/>
              <a:gd name="T12" fmla="*/ 2147483647 w 52"/>
              <a:gd name="T13" fmla="*/ 2147483647 h 41"/>
              <a:gd name="T14" fmla="*/ 2147483647 w 52"/>
              <a:gd name="T15" fmla="*/ 2147483647 h 41"/>
              <a:gd name="T16" fmla="*/ 2147483647 w 52"/>
              <a:gd name="T17" fmla="*/ 2147483647 h 41"/>
              <a:gd name="T18" fmla="*/ 2147483647 w 52"/>
              <a:gd name="T19" fmla="*/ 0 h 41"/>
              <a:gd name="T20" fmla="*/ 0 w 52"/>
              <a:gd name="T21" fmla="*/ 2147483647 h 41"/>
              <a:gd name="T22" fmla="*/ 2147483647 w 52"/>
              <a:gd name="T23" fmla="*/ 2147483647 h 41"/>
              <a:gd name="T24" fmla="*/ 2147483647 w 52"/>
              <a:gd name="T25" fmla="*/ 2147483647 h 41"/>
              <a:gd name="T26" fmla="*/ 2147483647 w 52"/>
              <a:gd name="T27" fmla="*/ 2147483647 h 41"/>
              <a:gd name="T28" fmla="*/ 2147483647 w 52"/>
              <a:gd name="T29" fmla="*/ 2147483647 h 41"/>
              <a:gd name="T30" fmla="*/ 2147483647 w 52"/>
              <a:gd name="T31" fmla="*/ 2147483647 h 41"/>
              <a:gd name="T32" fmla="*/ 2147483647 w 52"/>
              <a:gd name="T33" fmla="*/ 2147483647 h 41"/>
              <a:gd name="T34" fmla="*/ 2147483647 w 52"/>
              <a:gd name="T35" fmla="*/ 2147483647 h 41"/>
              <a:gd name="T36" fmla="*/ 2147483647 w 52"/>
              <a:gd name="T37" fmla="*/ 2147483647 h 41"/>
              <a:gd name="T38" fmla="*/ 2147483647 w 52"/>
              <a:gd name="T39" fmla="*/ 2147483647 h 41"/>
              <a:gd name="T40" fmla="*/ 2147483647 w 52"/>
              <a:gd name="T41" fmla="*/ 2147483647 h 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"/>
              <a:gd name="T64" fmla="*/ 0 h 41"/>
              <a:gd name="T65" fmla="*/ 52 w 52"/>
              <a:gd name="T66" fmla="*/ 41 h 4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" h="41">
                <a:moveTo>
                  <a:pt x="52" y="27"/>
                </a:moveTo>
                <a:lnTo>
                  <a:pt x="52" y="27"/>
                </a:lnTo>
                <a:lnTo>
                  <a:pt x="46" y="24"/>
                </a:lnTo>
                <a:lnTo>
                  <a:pt x="41" y="22"/>
                </a:lnTo>
                <a:lnTo>
                  <a:pt x="35" y="19"/>
                </a:lnTo>
                <a:lnTo>
                  <a:pt x="30" y="16"/>
                </a:lnTo>
                <a:lnTo>
                  <a:pt x="26" y="12"/>
                </a:lnTo>
                <a:lnTo>
                  <a:pt x="20" y="8"/>
                </a:lnTo>
                <a:lnTo>
                  <a:pt x="16" y="5"/>
                </a:lnTo>
                <a:lnTo>
                  <a:pt x="12" y="0"/>
                </a:lnTo>
                <a:lnTo>
                  <a:pt x="0" y="10"/>
                </a:lnTo>
                <a:lnTo>
                  <a:pt x="5" y="15"/>
                </a:lnTo>
                <a:lnTo>
                  <a:pt x="11" y="20"/>
                </a:lnTo>
                <a:lnTo>
                  <a:pt x="16" y="24"/>
                </a:lnTo>
                <a:lnTo>
                  <a:pt x="22" y="28"/>
                </a:lnTo>
                <a:lnTo>
                  <a:pt x="27" y="31"/>
                </a:lnTo>
                <a:lnTo>
                  <a:pt x="34" y="35"/>
                </a:lnTo>
                <a:lnTo>
                  <a:pt x="39" y="38"/>
                </a:lnTo>
                <a:lnTo>
                  <a:pt x="45" y="41"/>
                </a:lnTo>
                <a:lnTo>
                  <a:pt x="52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2" name="Freeform 104"/>
          <p:cNvSpPr>
            <a:spLocks/>
          </p:cNvSpPr>
          <p:nvPr/>
        </p:nvSpPr>
        <p:spPr bwMode="auto">
          <a:xfrm>
            <a:off x="3859213" y="2292350"/>
            <a:ext cx="168275" cy="76200"/>
          </a:xfrm>
          <a:custGeom>
            <a:avLst/>
            <a:gdLst>
              <a:gd name="T0" fmla="*/ 2147483647 w 119"/>
              <a:gd name="T1" fmla="*/ 2147483647 h 55"/>
              <a:gd name="T2" fmla="*/ 2147483647 w 119"/>
              <a:gd name="T3" fmla="*/ 2147483647 h 55"/>
              <a:gd name="T4" fmla="*/ 2147483647 w 119"/>
              <a:gd name="T5" fmla="*/ 2147483647 h 55"/>
              <a:gd name="T6" fmla="*/ 2147483647 w 119"/>
              <a:gd name="T7" fmla="*/ 2147483647 h 55"/>
              <a:gd name="T8" fmla="*/ 2147483647 w 119"/>
              <a:gd name="T9" fmla="*/ 2147483647 h 55"/>
              <a:gd name="T10" fmla="*/ 2147483647 w 119"/>
              <a:gd name="T11" fmla="*/ 2147483647 h 55"/>
              <a:gd name="T12" fmla="*/ 2147483647 w 119"/>
              <a:gd name="T13" fmla="*/ 2147483647 h 55"/>
              <a:gd name="T14" fmla="*/ 2147483647 w 119"/>
              <a:gd name="T15" fmla="*/ 2147483647 h 55"/>
              <a:gd name="T16" fmla="*/ 2147483647 w 119"/>
              <a:gd name="T17" fmla="*/ 2147483647 h 55"/>
              <a:gd name="T18" fmla="*/ 2147483647 w 119"/>
              <a:gd name="T19" fmla="*/ 2147483647 h 55"/>
              <a:gd name="T20" fmla="*/ 2147483647 w 119"/>
              <a:gd name="T21" fmla="*/ 2147483647 h 55"/>
              <a:gd name="T22" fmla="*/ 2147483647 w 119"/>
              <a:gd name="T23" fmla="*/ 2147483647 h 55"/>
              <a:gd name="T24" fmla="*/ 2147483647 w 119"/>
              <a:gd name="T25" fmla="*/ 2147483647 h 55"/>
              <a:gd name="T26" fmla="*/ 2147483647 w 119"/>
              <a:gd name="T27" fmla="*/ 2147483647 h 55"/>
              <a:gd name="T28" fmla="*/ 2147483647 w 119"/>
              <a:gd name="T29" fmla="*/ 2147483647 h 55"/>
              <a:gd name="T30" fmla="*/ 2147483647 w 119"/>
              <a:gd name="T31" fmla="*/ 2147483647 h 55"/>
              <a:gd name="T32" fmla="*/ 2147483647 w 119"/>
              <a:gd name="T33" fmla="*/ 2147483647 h 55"/>
              <a:gd name="T34" fmla="*/ 2147483647 w 119"/>
              <a:gd name="T35" fmla="*/ 0 h 55"/>
              <a:gd name="T36" fmla="*/ 0 w 119"/>
              <a:gd name="T37" fmla="*/ 2147483647 h 55"/>
              <a:gd name="T38" fmla="*/ 2147483647 w 119"/>
              <a:gd name="T39" fmla="*/ 2147483647 h 55"/>
              <a:gd name="T40" fmla="*/ 2147483647 w 119"/>
              <a:gd name="T41" fmla="*/ 2147483647 h 55"/>
              <a:gd name="T42" fmla="*/ 2147483647 w 119"/>
              <a:gd name="T43" fmla="*/ 2147483647 h 55"/>
              <a:gd name="T44" fmla="*/ 2147483647 w 119"/>
              <a:gd name="T45" fmla="*/ 2147483647 h 55"/>
              <a:gd name="T46" fmla="*/ 2147483647 w 119"/>
              <a:gd name="T47" fmla="*/ 2147483647 h 55"/>
              <a:gd name="T48" fmla="*/ 2147483647 w 119"/>
              <a:gd name="T49" fmla="*/ 2147483647 h 55"/>
              <a:gd name="T50" fmla="*/ 2147483647 w 119"/>
              <a:gd name="T51" fmla="*/ 2147483647 h 55"/>
              <a:gd name="T52" fmla="*/ 2147483647 w 119"/>
              <a:gd name="T53" fmla="*/ 2147483647 h 55"/>
              <a:gd name="T54" fmla="*/ 2147483647 w 119"/>
              <a:gd name="T55" fmla="*/ 2147483647 h 55"/>
              <a:gd name="T56" fmla="*/ 2147483647 w 119"/>
              <a:gd name="T57" fmla="*/ 2147483647 h 55"/>
              <a:gd name="T58" fmla="*/ 2147483647 w 119"/>
              <a:gd name="T59" fmla="*/ 2147483647 h 55"/>
              <a:gd name="T60" fmla="*/ 2147483647 w 119"/>
              <a:gd name="T61" fmla="*/ 2147483647 h 55"/>
              <a:gd name="T62" fmla="*/ 2147483647 w 119"/>
              <a:gd name="T63" fmla="*/ 2147483647 h 55"/>
              <a:gd name="T64" fmla="*/ 2147483647 w 119"/>
              <a:gd name="T65" fmla="*/ 2147483647 h 55"/>
              <a:gd name="T66" fmla="*/ 2147483647 w 119"/>
              <a:gd name="T67" fmla="*/ 2147483647 h 55"/>
              <a:gd name="T68" fmla="*/ 2147483647 w 119"/>
              <a:gd name="T69" fmla="*/ 2147483647 h 55"/>
              <a:gd name="T70" fmla="*/ 2147483647 w 119"/>
              <a:gd name="T71" fmla="*/ 2147483647 h 55"/>
              <a:gd name="T72" fmla="*/ 2147483647 w 119"/>
              <a:gd name="T73" fmla="*/ 2147483647 h 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9"/>
              <a:gd name="T112" fmla="*/ 0 h 55"/>
              <a:gd name="T113" fmla="*/ 119 w 119"/>
              <a:gd name="T114" fmla="*/ 55 h 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9" h="55">
                <a:moveTo>
                  <a:pt x="119" y="40"/>
                </a:moveTo>
                <a:lnTo>
                  <a:pt x="119" y="40"/>
                </a:lnTo>
                <a:lnTo>
                  <a:pt x="111" y="38"/>
                </a:lnTo>
                <a:lnTo>
                  <a:pt x="104" y="37"/>
                </a:lnTo>
                <a:lnTo>
                  <a:pt x="98" y="35"/>
                </a:lnTo>
                <a:lnTo>
                  <a:pt x="90" y="33"/>
                </a:lnTo>
                <a:lnTo>
                  <a:pt x="83" y="31"/>
                </a:lnTo>
                <a:lnTo>
                  <a:pt x="76" y="28"/>
                </a:lnTo>
                <a:lnTo>
                  <a:pt x="68" y="26"/>
                </a:lnTo>
                <a:lnTo>
                  <a:pt x="61" y="24"/>
                </a:lnTo>
                <a:lnTo>
                  <a:pt x="54" y="22"/>
                </a:lnTo>
                <a:lnTo>
                  <a:pt x="47" y="19"/>
                </a:lnTo>
                <a:lnTo>
                  <a:pt x="41" y="16"/>
                </a:lnTo>
                <a:lnTo>
                  <a:pt x="34" y="13"/>
                </a:lnTo>
                <a:lnTo>
                  <a:pt x="27" y="10"/>
                </a:lnTo>
                <a:lnTo>
                  <a:pt x="20" y="7"/>
                </a:lnTo>
                <a:lnTo>
                  <a:pt x="14" y="4"/>
                </a:lnTo>
                <a:lnTo>
                  <a:pt x="7" y="0"/>
                </a:lnTo>
                <a:lnTo>
                  <a:pt x="0" y="14"/>
                </a:lnTo>
                <a:lnTo>
                  <a:pt x="7" y="17"/>
                </a:lnTo>
                <a:lnTo>
                  <a:pt x="13" y="20"/>
                </a:lnTo>
                <a:lnTo>
                  <a:pt x="21" y="24"/>
                </a:lnTo>
                <a:lnTo>
                  <a:pt x="28" y="27"/>
                </a:lnTo>
                <a:lnTo>
                  <a:pt x="35" y="30"/>
                </a:lnTo>
                <a:lnTo>
                  <a:pt x="42" y="32"/>
                </a:lnTo>
                <a:lnTo>
                  <a:pt x="50" y="35"/>
                </a:lnTo>
                <a:lnTo>
                  <a:pt x="57" y="38"/>
                </a:lnTo>
                <a:lnTo>
                  <a:pt x="64" y="40"/>
                </a:lnTo>
                <a:lnTo>
                  <a:pt x="71" y="42"/>
                </a:lnTo>
                <a:lnTo>
                  <a:pt x="78" y="45"/>
                </a:lnTo>
                <a:lnTo>
                  <a:pt x="85" y="47"/>
                </a:lnTo>
                <a:lnTo>
                  <a:pt x="93" y="49"/>
                </a:lnTo>
                <a:lnTo>
                  <a:pt x="100" y="51"/>
                </a:lnTo>
                <a:lnTo>
                  <a:pt x="108" y="53"/>
                </a:lnTo>
                <a:lnTo>
                  <a:pt x="115" y="55"/>
                </a:lnTo>
                <a:lnTo>
                  <a:pt x="119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3" name="Freeform 105"/>
          <p:cNvSpPr>
            <a:spLocks/>
          </p:cNvSpPr>
          <p:nvPr/>
        </p:nvSpPr>
        <p:spPr bwMode="auto">
          <a:xfrm>
            <a:off x="4021138" y="2347913"/>
            <a:ext cx="177800" cy="34925"/>
          </a:xfrm>
          <a:custGeom>
            <a:avLst/>
            <a:gdLst>
              <a:gd name="T0" fmla="*/ 2147483647 w 126"/>
              <a:gd name="T1" fmla="*/ 2147483647 h 25"/>
              <a:gd name="T2" fmla="*/ 2147483647 w 126"/>
              <a:gd name="T3" fmla="*/ 2147483647 h 25"/>
              <a:gd name="T4" fmla="*/ 2147483647 w 126"/>
              <a:gd name="T5" fmla="*/ 2147483647 h 25"/>
              <a:gd name="T6" fmla="*/ 2147483647 w 126"/>
              <a:gd name="T7" fmla="*/ 2147483647 h 25"/>
              <a:gd name="T8" fmla="*/ 2147483647 w 126"/>
              <a:gd name="T9" fmla="*/ 2147483647 h 25"/>
              <a:gd name="T10" fmla="*/ 2147483647 w 126"/>
              <a:gd name="T11" fmla="*/ 2147483647 h 25"/>
              <a:gd name="T12" fmla="*/ 2147483647 w 126"/>
              <a:gd name="T13" fmla="*/ 2147483647 h 25"/>
              <a:gd name="T14" fmla="*/ 2147483647 w 126"/>
              <a:gd name="T15" fmla="*/ 2147483647 h 25"/>
              <a:gd name="T16" fmla="*/ 2147483647 w 126"/>
              <a:gd name="T17" fmla="*/ 2147483647 h 25"/>
              <a:gd name="T18" fmla="*/ 2147483647 w 126"/>
              <a:gd name="T19" fmla="*/ 2147483647 h 25"/>
              <a:gd name="T20" fmla="*/ 2147483647 w 126"/>
              <a:gd name="T21" fmla="*/ 2147483647 h 25"/>
              <a:gd name="T22" fmla="*/ 2147483647 w 126"/>
              <a:gd name="T23" fmla="*/ 2147483647 h 25"/>
              <a:gd name="T24" fmla="*/ 2147483647 w 126"/>
              <a:gd name="T25" fmla="*/ 2147483647 h 25"/>
              <a:gd name="T26" fmla="*/ 2147483647 w 126"/>
              <a:gd name="T27" fmla="*/ 2147483647 h 25"/>
              <a:gd name="T28" fmla="*/ 2147483647 w 126"/>
              <a:gd name="T29" fmla="*/ 2147483647 h 25"/>
              <a:gd name="T30" fmla="*/ 2147483647 w 126"/>
              <a:gd name="T31" fmla="*/ 2147483647 h 25"/>
              <a:gd name="T32" fmla="*/ 2147483647 w 126"/>
              <a:gd name="T33" fmla="*/ 2147483647 h 25"/>
              <a:gd name="T34" fmla="*/ 2147483647 w 126"/>
              <a:gd name="T35" fmla="*/ 0 h 25"/>
              <a:gd name="T36" fmla="*/ 0 w 126"/>
              <a:gd name="T37" fmla="*/ 2147483647 h 25"/>
              <a:gd name="T38" fmla="*/ 2147483647 w 126"/>
              <a:gd name="T39" fmla="*/ 2147483647 h 25"/>
              <a:gd name="T40" fmla="*/ 2147483647 w 126"/>
              <a:gd name="T41" fmla="*/ 2147483647 h 25"/>
              <a:gd name="T42" fmla="*/ 2147483647 w 126"/>
              <a:gd name="T43" fmla="*/ 2147483647 h 25"/>
              <a:gd name="T44" fmla="*/ 2147483647 w 126"/>
              <a:gd name="T45" fmla="*/ 2147483647 h 25"/>
              <a:gd name="T46" fmla="*/ 2147483647 w 126"/>
              <a:gd name="T47" fmla="*/ 2147483647 h 25"/>
              <a:gd name="T48" fmla="*/ 2147483647 w 126"/>
              <a:gd name="T49" fmla="*/ 2147483647 h 25"/>
              <a:gd name="T50" fmla="*/ 2147483647 w 126"/>
              <a:gd name="T51" fmla="*/ 2147483647 h 25"/>
              <a:gd name="T52" fmla="*/ 2147483647 w 126"/>
              <a:gd name="T53" fmla="*/ 2147483647 h 25"/>
              <a:gd name="T54" fmla="*/ 2147483647 w 126"/>
              <a:gd name="T55" fmla="*/ 2147483647 h 25"/>
              <a:gd name="T56" fmla="*/ 2147483647 w 126"/>
              <a:gd name="T57" fmla="*/ 2147483647 h 25"/>
              <a:gd name="T58" fmla="*/ 2147483647 w 126"/>
              <a:gd name="T59" fmla="*/ 2147483647 h 25"/>
              <a:gd name="T60" fmla="*/ 2147483647 w 126"/>
              <a:gd name="T61" fmla="*/ 2147483647 h 25"/>
              <a:gd name="T62" fmla="*/ 2147483647 w 126"/>
              <a:gd name="T63" fmla="*/ 2147483647 h 25"/>
              <a:gd name="T64" fmla="*/ 2147483647 w 126"/>
              <a:gd name="T65" fmla="*/ 2147483647 h 25"/>
              <a:gd name="T66" fmla="*/ 2147483647 w 126"/>
              <a:gd name="T67" fmla="*/ 2147483647 h 25"/>
              <a:gd name="T68" fmla="*/ 2147483647 w 126"/>
              <a:gd name="T69" fmla="*/ 2147483647 h 25"/>
              <a:gd name="T70" fmla="*/ 2147483647 w 126"/>
              <a:gd name="T71" fmla="*/ 2147483647 h 25"/>
              <a:gd name="T72" fmla="*/ 2147483647 w 126"/>
              <a:gd name="T73" fmla="*/ 2147483647 h 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25"/>
              <a:gd name="T113" fmla="*/ 126 w 126"/>
              <a:gd name="T114" fmla="*/ 25 h 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25">
                <a:moveTo>
                  <a:pt x="126" y="10"/>
                </a:moveTo>
                <a:lnTo>
                  <a:pt x="126" y="10"/>
                </a:lnTo>
                <a:lnTo>
                  <a:pt x="118" y="9"/>
                </a:lnTo>
                <a:lnTo>
                  <a:pt x="110" y="9"/>
                </a:lnTo>
                <a:lnTo>
                  <a:pt x="103" y="8"/>
                </a:lnTo>
                <a:lnTo>
                  <a:pt x="94" y="7"/>
                </a:lnTo>
                <a:lnTo>
                  <a:pt x="87" y="7"/>
                </a:lnTo>
                <a:lnTo>
                  <a:pt x="79" y="7"/>
                </a:lnTo>
                <a:lnTo>
                  <a:pt x="71" y="7"/>
                </a:lnTo>
                <a:lnTo>
                  <a:pt x="64" y="6"/>
                </a:lnTo>
                <a:lnTo>
                  <a:pt x="56" y="6"/>
                </a:lnTo>
                <a:lnTo>
                  <a:pt x="49" y="6"/>
                </a:lnTo>
                <a:lnTo>
                  <a:pt x="41" y="5"/>
                </a:lnTo>
                <a:lnTo>
                  <a:pt x="33" y="5"/>
                </a:lnTo>
                <a:lnTo>
                  <a:pt x="26" y="3"/>
                </a:lnTo>
                <a:lnTo>
                  <a:pt x="18" y="3"/>
                </a:lnTo>
                <a:lnTo>
                  <a:pt x="11" y="2"/>
                </a:lnTo>
                <a:lnTo>
                  <a:pt x="4" y="0"/>
                </a:lnTo>
                <a:lnTo>
                  <a:pt x="0" y="15"/>
                </a:lnTo>
                <a:lnTo>
                  <a:pt x="8" y="17"/>
                </a:lnTo>
                <a:lnTo>
                  <a:pt x="17" y="18"/>
                </a:lnTo>
                <a:lnTo>
                  <a:pt x="25" y="18"/>
                </a:lnTo>
                <a:lnTo>
                  <a:pt x="32" y="20"/>
                </a:lnTo>
                <a:lnTo>
                  <a:pt x="40" y="20"/>
                </a:lnTo>
                <a:lnTo>
                  <a:pt x="48" y="21"/>
                </a:lnTo>
                <a:lnTo>
                  <a:pt x="56" y="21"/>
                </a:lnTo>
                <a:lnTo>
                  <a:pt x="64" y="21"/>
                </a:lnTo>
                <a:lnTo>
                  <a:pt x="71" y="22"/>
                </a:lnTo>
                <a:lnTo>
                  <a:pt x="79" y="22"/>
                </a:lnTo>
                <a:lnTo>
                  <a:pt x="87" y="22"/>
                </a:lnTo>
                <a:lnTo>
                  <a:pt x="94" y="22"/>
                </a:lnTo>
                <a:lnTo>
                  <a:pt x="102" y="23"/>
                </a:lnTo>
                <a:lnTo>
                  <a:pt x="109" y="24"/>
                </a:lnTo>
                <a:lnTo>
                  <a:pt x="117" y="24"/>
                </a:lnTo>
                <a:lnTo>
                  <a:pt x="125" y="25"/>
                </a:lnTo>
                <a:lnTo>
                  <a:pt x="12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4" name="Freeform 106"/>
          <p:cNvSpPr>
            <a:spLocks/>
          </p:cNvSpPr>
          <p:nvPr/>
        </p:nvSpPr>
        <p:spPr bwMode="auto">
          <a:xfrm>
            <a:off x="4197350" y="2362200"/>
            <a:ext cx="79375" cy="26988"/>
          </a:xfrm>
          <a:custGeom>
            <a:avLst/>
            <a:gdLst>
              <a:gd name="T0" fmla="*/ 2147483647 w 56"/>
              <a:gd name="T1" fmla="*/ 2147483647 h 19"/>
              <a:gd name="T2" fmla="*/ 2147483647 w 56"/>
              <a:gd name="T3" fmla="*/ 2147483647 h 19"/>
              <a:gd name="T4" fmla="*/ 2147483647 w 56"/>
              <a:gd name="T5" fmla="*/ 2147483647 h 19"/>
              <a:gd name="T6" fmla="*/ 2147483647 w 56"/>
              <a:gd name="T7" fmla="*/ 2147483647 h 19"/>
              <a:gd name="T8" fmla="*/ 2147483647 w 56"/>
              <a:gd name="T9" fmla="*/ 2147483647 h 19"/>
              <a:gd name="T10" fmla="*/ 2147483647 w 56"/>
              <a:gd name="T11" fmla="*/ 2147483647 h 19"/>
              <a:gd name="T12" fmla="*/ 2147483647 w 56"/>
              <a:gd name="T13" fmla="*/ 0 h 19"/>
              <a:gd name="T14" fmla="*/ 2147483647 w 56"/>
              <a:gd name="T15" fmla="*/ 0 h 19"/>
              <a:gd name="T16" fmla="*/ 2147483647 w 56"/>
              <a:gd name="T17" fmla="*/ 0 h 19"/>
              <a:gd name="T18" fmla="*/ 0 w 56"/>
              <a:gd name="T19" fmla="*/ 2147483647 h 19"/>
              <a:gd name="T20" fmla="*/ 2147483647 w 56"/>
              <a:gd name="T21" fmla="*/ 2147483647 h 19"/>
              <a:gd name="T22" fmla="*/ 2147483647 w 56"/>
              <a:gd name="T23" fmla="*/ 2147483647 h 19"/>
              <a:gd name="T24" fmla="*/ 2147483647 w 56"/>
              <a:gd name="T25" fmla="*/ 2147483647 h 19"/>
              <a:gd name="T26" fmla="*/ 2147483647 w 56"/>
              <a:gd name="T27" fmla="*/ 2147483647 h 19"/>
              <a:gd name="T28" fmla="*/ 2147483647 w 56"/>
              <a:gd name="T29" fmla="*/ 2147483647 h 19"/>
              <a:gd name="T30" fmla="*/ 2147483647 w 56"/>
              <a:gd name="T31" fmla="*/ 2147483647 h 19"/>
              <a:gd name="T32" fmla="*/ 2147483647 w 56"/>
              <a:gd name="T33" fmla="*/ 2147483647 h 19"/>
              <a:gd name="T34" fmla="*/ 2147483647 w 56"/>
              <a:gd name="T35" fmla="*/ 2147483647 h 19"/>
              <a:gd name="T36" fmla="*/ 2147483647 w 56"/>
              <a:gd name="T37" fmla="*/ 2147483647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"/>
              <a:gd name="T58" fmla="*/ 0 h 19"/>
              <a:gd name="T59" fmla="*/ 56 w 56"/>
              <a:gd name="T60" fmla="*/ 19 h 1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" h="19">
                <a:moveTo>
                  <a:pt x="56" y="4"/>
                </a:moveTo>
                <a:lnTo>
                  <a:pt x="50" y="3"/>
                </a:lnTo>
                <a:lnTo>
                  <a:pt x="44" y="3"/>
                </a:lnTo>
                <a:lnTo>
                  <a:pt x="36" y="3"/>
                </a:lnTo>
                <a:lnTo>
                  <a:pt x="29" y="1"/>
                </a:lnTo>
                <a:lnTo>
                  <a:pt x="21" y="1"/>
                </a:lnTo>
                <a:lnTo>
                  <a:pt x="14" y="0"/>
                </a:lnTo>
                <a:lnTo>
                  <a:pt x="7" y="0"/>
                </a:lnTo>
                <a:lnTo>
                  <a:pt x="1" y="0"/>
                </a:lnTo>
                <a:lnTo>
                  <a:pt x="0" y="15"/>
                </a:lnTo>
                <a:lnTo>
                  <a:pt x="6" y="15"/>
                </a:lnTo>
                <a:lnTo>
                  <a:pt x="12" y="15"/>
                </a:lnTo>
                <a:lnTo>
                  <a:pt x="19" y="16"/>
                </a:lnTo>
                <a:lnTo>
                  <a:pt x="27" y="16"/>
                </a:lnTo>
                <a:lnTo>
                  <a:pt x="35" y="18"/>
                </a:lnTo>
                <a:lnTo>
                  <a:pt x="42" y="18"/>
                </a:lnTo>
                <a:lnTo>
                  <a:pt x="49" y="18"/>
                </a:lnTo>
                <a:lnTo>
                  <a:pt x="56" y="19"/>
                </a:lnTo>
                <a:lnTo>
                  <a:pt x="5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5" name="Freeform 107"/>
          <p:cNvSpPr>
            <a:spLocks/>
          </p:cNvSpPr>
          <p:nvPr/>
        </p:nvSpPr>
        <p:spPr bwMode="auto">
          <a:xfrm>
            <a:off x="1900238" y="3711575"/>
            <a:ext cx="890587" cy="85725"/>
          </a:xfrm>
          <a:custGeom>
            <a:avLst/>
            <a:gdLst>
              <a:gd name="T0" fmla="*/ 0 w 631"/>
              <a:gd name="T1" fmla="*/ 2147483647 h 61"/>
              <a:gd name="T2" fmla="*/ 2147483647 w 631"/>
              <a:gd name="T3" fmla="*/ 2147483647 h 61"/>
              <a:gd name="T4" fmla="*/ 2147483647 w 631"/>
              <a:gd name="T5" fmla="*/ 2147483647 h 61"/>
              <a:gd name="T6" fmla="*/ 2147483647 w 631"/>
              <a:gd name="T7" fmla="*/ 2147483647 h 61"/>
              <a:gd name="T8" fmla="*/ 2147483647 w 631"/>
              <a:gd name="T9" fmla="*/ 2147483647 h 61"/>
              <a:gd name="T10" fmla="*/ 2147483647 w 631"/>
              <a:gd name="T11" fmla="*/ 2147483647 h 61"/>
              <a:gd name="T12" fmla="*/ 2147483647 w 631"/>
              <a:gd name="T13" fmla="*/ 2147483647 h 61"/>
              <a:gd name="T14" fmla="*/ 2147483647 w 631"/>
              <a:gd name="T15" fmla="*/ 2147483647 h 61"/>
              <a:gd name="T16" fmla="*/ 2147483647 w 631"/>
              <a:gd name="T17" fmla="*/ 2147483647 h 61"/>
              <a:gd name="T18" fmla="*/ 2147483647 w 631"/>
              <a:gd name="T19" fmla="*/ 2147483647 h 61"/>
              <a:gd name="T20" fmla="*/ 2147483647 w 631"/>
              <a:gd name="T21" fmla="*/ 2147483647 h 61"/>
              <a:gd name="T22" fmla="*/ 2147483647 w 631"/>
              <a:gd name="T23" fmla="*/ 2147483647 h 61"/>
              <a:gd name="T24" fmla="*/ 2147483647 w 631"/>
              <a:gd name="T25" fmla="*/ 2147483647 h 61"/>
              <a:gd name="T26" fmla="*/ 2147483647 w 631"/>
              <a:gd name="T27" fmla="*/ 2147483647 h 61"/>
              <a:gd name="T28" fmla="*/ 2147483647 w 631"/>
              <a:gd name="T29" fmla="*/ 2147483647 h 61"/>
              <a:gd name="T30" fmla="*/ 2147483647 w 631"/>
              <a:gd name="T31" fmla="*/ 2147483647 h 61"/>
              <a:gd name="T32" fmla="*/ 2147483647 w 631"/>
              <a:gd name="T33" fmla="*/ 2147483647 h 61"/>
              <a:gd name="T34" fmla="*/ 2147483647 w 631"/>
              <a:gd name="T35" fmla="*/ 0 h 61"/>
              <a:gd name="T36" fmla="*/ 2147483647 w 631"/>
              <a:gd name="T37" fmla="*/ 0 h 61"/>
              <a:gd name="T38" fmla="*/ 2147483647 w 631"/>
              <a:gd name="T39" fmla="*/ 0 h 61"/>
              <a:gd name="T40" fmla="*/ 2147483647 w 631"/>
              <a:gd name="T41" fmla="*/ 0 h 61"/>
              <a:gd name="T42" fmla="*/ 2147483647 w 631"/>
              <a:gd name="T43" fmla="*/ 0 h 61"/>
              <a:gd name="T44" fmla="*/ 2147483647 w 631"/>
              <a:gd name="T45" fmla="*/ 0 h 61"/>
              <a:gd name="T46" fmla="*/ 2147483647 w 631"/>
              <a:gd name="T47" fmla="*/ 0 h 61"/>
              <a:gd name="T48" fmla="*/ 2147483647 w 631"/>
              <a:gd name="T49" fmla="*/ 0 h 61"/>
              <a:gd name="T50" fmla="*/ 2147483647 w 631"/>
              <a:gd name="T51" fmla="*/ 0 h 61"/>
              <a:gd name="T52" fmla="*/ 2147483647 w 631"/>
              <a:gd name="T53" fmla="*/ 0 h 61"/>
              <a:gd name="T54" fmla="*/ 2147483647 w 631"/>
              <a:gd name="T55" fmla="*/ 0 h 61"/>
              <a:gd name="T56" fmla="*/ 2147483647 w 631"/>
              <a:gd name="T57" fmla="*/ 0 h 61"/>
              <a:gd name="T58" fmla="*/ 2147483647 w 631"/>
              <a:gd name="T59" fmla="*/ 0 h 61"/>
              <a:gd name="T60" fmla="*/ 2147483647 w 631"/>
              <a:gd name="T61" fmla="*/ 0 h 61"/>
              <a:gd name="T62" fmla="*/ 2147483647 w 631"/>
              <a:gd name="T63" fmla="*/ 0 h 61"/>
              <a:gd name="T64" fmla="*/ 2147483647 w 631"/>
              <a:gd name="T65" fmla="*/ 0 h 61"/>
              <a:gd name="T66" fmla="*/ 0 w 631"/>
              <a:gd name="T67" fmla="*/ 0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1"/>
              <a:gd name="T103" fmla="*/ 0 h 61"/>
              <a:gd name="T104" fmla="*/ 631 w 631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1" h="61">
                <a:moveTo>
                  <a:pt x="0" y="61"/>
                </a:moveTo>
                <a:lnTo>
                  <a:pt x="0" y="61"/>
                </a:lnTo>
                <a:lnTo>
                  <a:pt x="21" y="61"/>
                </a:lnTo>
                <a:lnTo>
                  <a:pt x="42" y="61"/>
                </a:lnTo>
                <a:lnTo>
                  <a:pt x="63" y="61"/>
                </a:lnTo>
                <a:lnTo>
                  <a:pt x="84" y="61"/>
                </a:lnTo>
                <a:lnTo>
                  <a:pt x="104" y="61"/>
                </a:lnTo>
                <a:lnTo>
                  <a:pt x="123" y="61"/>
                </a:lnTo>
                <a:lnTo>
                  <a:pt x="144" y="61"/>
                </a:lnTo>
                <a:lnTo>
                  <a:pt x="163" y="61"/>
                </a:lnTo>
                <a:lnTo>
                  <a:pt x="183" y="61"/>
                </a:lnTo>
                <a:lnTo>
                  <a:pt x="202" y="61"/>
                </a:lnTo>
                <a:lnTo>
                  <a:pt x="221" y="61"/>
                </a:lnTo>
                <a:lnTo>
                  <a:pt x="240" y="61"/>
                </a:lnTo>
                <a:lnTo>
                  <a:pt x="259" y="61"/>
                </a:lnTo>
                <a:lnTo>
                  <a:pt x="278" y="61"/>
                </a:lnTo>
                <a:lnTo>
                  <a:pt x="297" y="61"/>
                </a:lnTo>
                <a:lnTo>
                  <a:pt x="315" y="61"/>
                </a:lnTo>
                <a:lnTo>
                  <a:pt x="334" y="61"/>
                </a:lnTo>
                <a:lnTo>
                  <a:pt x="353" y="61"/>
                </a:lnTo>
                <a:lnTo>
                  <a:pt x="372" y="61"/>
                </a:lnTo>
                <a:lnTo>
                  <a:pt x="391" y="61"/>
                </a:lnTo>
                <a:lnTo>
                  <a:pt x="410" y="61"/>
                </a:lnTo>
                <a:lnTo>
                  <a:pt x="429" y="61"/>
                </a:lnTo>
                <a:lnTo>
                  <a:pt x="448" y="61"/>
                </a:lnTo>
                <a:lnTo>
                  <a:pt x="468" y="61"/>
                </a:lnTo>
                <a:lnTo>
                  <a:pt x="487" y="61"/>
                </a:lnTo>
                <a:lnTo>
                  <a:pt x="507" y="61"/>
                </a:lnTo>
                <a:lnTo>
                  <a:pt x="527" y="61"/>
                </a:lnTo>
                <a:lnTo>
                  <a:pt x="547" y="61"/>
                </a:lnTo>
                <a:lnTo>
                  <a:pt x="567" y="61"/>
                </a:lnTo>
                <a:lnTo>
                  <a:pt x="588" y="61"/>
                </a:lnTo>
                <a:lnTo>
                  <a:pt x="610" y="61"/>
                </a:lnTo>
                <a:lnTo>
                  <a:pt x="631" y="61"/>
                </a:lnTo>
                <a:lnTo>
                  <a:pt x="631" y="0"/>
                </a:lnTo>
                <a:lnTo>
                  <a:pt x="610" y="0"/>
                </a:lnTo>
                <a:lnTo>
                  <a:pt x="588" y="0"/>
                </a:lnTo>
                <a:lnTo>
                  <a:pt x="567" y="0"/>
                </a:lnTo>
                <a:lnTo>
                  <a:pt x="547" y="0"/>
                </a:lnTo>
                <a:lnTo>
                  <a:pt x="527" y="0"/>
                </a:lnTo>
                <a:lnTo>
                  <a:pt x="507" y="0"/>
                </a:lnTo>
                <a:lnTo>
                  <a:pt x="487" y="0"/>
                </a:lnTo>
                <a:lnTo>
                  <a:pt x="468" y="0"/>
                </a:lnTo>
                <a:lnTo>
                  <a:pt x="448" y="0"/>
                </a:lnTo>
                <a:lnTo>
                  <a:pt x="429" y="0"/>
                </a:lnTo>
                <a:lnTo>
                  <a:pt x="410" y="0"/>
                </a:lnTo>
                <a:lnTo>
                  <a:pt x="391" y="0"/>
                </a:lnTo>
                <a:lnTo>
                  <a:pt x="372" y="0"/>
                </a:lnTo>
                <a:lnTo>
                  <a:pt x="353" y="0"/>
                </a:lnTo>
                <a:lnTo>
                  <a:pt x="334" y="0"/>
                </a:lnTo>
                <a:lnTo>
                  <a:pt x="315" y="0"/>
                </a:lnTo>
                <a:lnTo>
                  <a:pt x="297" y="0"/>
                </a:lnTo>
                <a:lnTo>
                  <a:pt x="278" y="0"/>
                </a:lnTo>
                <a:lnTo>
                  <a:pt x="259" y="0"/>
                </a:lnTo>
                <a:lnTo>
                  <a:pt x="240" y="0"/>
                </a:lnTo>
                <a:lnTo>
                  <a:pt x="221" y="0"/>
                </a:lnTo>
                <a:lnTo>
                  <a:pt x="202" y="0"/>
                </a:lnTo>
                <a:lnTo>
                  <a:pt x="183" y="0"/>
                </a:lnTo>
                <a:lnTo>
                  <a:pt x="163" y="0"/>
                </a:lnTo>
                <a:lnTo>
                  <a:pt x="144" y="0"/>
                </a:lnTo>
                <a:lnTo>
                  <a:pt x="123" y="0"/>
                </a:lnTo>
                <a:lnTo>
                  <a:pt x="104" y="0"/>
                </a:lnTo>
                <a:lnTo>
                  <a:pt x="84" y="0"/>
                </a:lnTo>
                <a:lnTo>
                  <a:pt x="63" y="0"/>
                </a:lnTo>
                <a:lnTo>
                  <a:pt x="42" y="0"/>
                </a:lnTo>
                <a:lnTo>
                  <a:pt x="21" y="0"/>
                </a:lnTo>
                <a:lnTo>
                  <a:pt x="0" y="0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6" name="Freeform 108"/>
          <p:cNvSpPr>
            <a:spLocks/>
          </p:cNvSpPr>
          <p:nvPr/>
        </p:nvSpPr>
        <p:spPr bwMode="auto">
          <a:xfrm>
            <a:off x="1676400" y="3711575"/>
            <a:ext cx="223838" cy="158750"/>
          </a:xfrm>
          <a:custGeom>
            <a:avLst/>
            <a:gdLst>
              <a:gd name="T0" fmla="*/ 2147483647 w 159"/>
              <a:gd name="T1" fmla="*/ 2147483647 h 113"/>
              <a:gd name="T2" fmla="*/ 2147483647 w 159"/>
              <a:gd name="T3" fmla="*/ 2147483647 h 113"/>
              <a:gd name="T4" fmla="*/ 2147483647 w 159"/>
              <a:gd name="T5" fmla="*/ 2147483647 h 113"/>
              <a:gd name="T6" fmla="*/ 2147483647 w 159"/>
              <a:gd name="T7" fmla="*/ 2147483647 h 113"/>
              <a:gd name="T8" fmla="*/ 2147483647 w 159"/>
              <a:gd name="T9" fmla="*/ 2147483647 h 113"/>
              <a:gd name="T10" fmla="*/ 2147483647 w 159"/>
              <a:gd name="T11" fmla="*/ 2147483647 h 113"/>
              <a:gd name="T12" fmla="*/ 2147483647 w 159"/>
              <a:gd name="T13" fmla="*/ 2147483647 h 113"/>
              <a:gd name="T14" fmla="*/ 2147483647 w 159"/>
              <a:gd name="T15" fmla="*/ 2147483647 h 113"/>
              <a:gd name="T16" fmla="*/ 2147483647 w 159"/>
              <a:gd name="T17" fmla="*/ 2147483647 h 113"/>
              <a:gd name="T18" fmla="*/ 2147483647 w 159"/>
              <a:gd name="T19" fmla="*/ 2147483647 h 113"/>
              <a:gd name="T20" fmla="*/ 2147483647 w 159"/>
              <a:gd name="T21" fmla="*/ 2147483647 h 113"/>
              <a:gd name="T22" fmla="*/ 2147483647 w 159"/>
              <a:gd name="T23" fmla="*/ 2147483647 h 113"/>
              <a:gd name="T24" fmla="*/ 2147483647 w 159"/>
              <a:gd name="T25" fmla="*/ 2147483647 h 113"/>
              <a:gd name="T26" fmla="*/ 2147483647 w 159"/>
              <a:gd name="T27" fmla="*/ 2147483647 h 113"/>
              <a:gd name="T28" fmla="*/ 2147483647 w 159"/>
              <a:gd name="T29" fmla="*/ 2147483647 h 113"/>
              <a:gd name="T30" fmla="*/ 2147483647 w 159"/>
              <a:gd name="T31" fmla="*/ 2147483647 h 113"/>
              <a:gd name="T32" fmla="*/ 2147483647 w 159"/>
              <a:gd name="T33" fmla="*/ 2147483647 h 113"/>
              <a:gd name="T34" fmla="*/ 2147483647 w 159"/>
              <a:gd name="T35" fmla="*/ 2147483647 h 113"/>
              <a:gd name="T36" fmla="*/ 2147483647 w 159"/>
              <a:gd name="T37" fmla="*/ 0 h 113"/>
              <a:gd name="T38" fmla="*/ 2147483647 w 159"/>
              <a:gd name="T39" fmla="*/ 2147483647 h 113"/>
              <a:gd name="T40" fmla="*/ 2147483647 w 159"/>
              <a:gd name="T41" fmla="*/ 2147483647 h 113"/>
              <a:gd name="T42" fmla="*/ 2147483647 w 159"/>
              <a:gd name="T43" fmla="*/ 2147483647 h 113"/>
              <a:gd name="T44" fmla="*/ 2147483647 w 159"/>
              <a:gd name="T45" fmla="*/ 2147483647 h 113"/>
              <a:gd name="T46" fmla="*/ 2147483647 w 159"/>
              <a:gd name="T47" fmla="*/ 2147483647 h 113"/>
              <a:gd name="T48" fmla="*/ 2147483647 w 159"/>
              <a:gd name="T49" fmla="*/ 2147483647 h 113"/>
              <a:gd name="T50" fmla="*/ 2147483647 w 159"/>
              <a:gd name="T51" fmla="*/ 2147483647 h 113"/>
              <a:gd name="T52" fmla="*/ 2147483647 w 159"/>
              <a:gd name="T53" fmla="*/ 2147483647 h 113"/>
              <a:gd name="T54" fmla="*/ 2147483647 w 159"/>
              <a:gd name="T55" fmla="*/ 2147483647 h 113"/>
              <a:gd name="T56" fmla="*/ 2147483647 w 159"/>
              <a:gd name="T57" fmla="*/ 2147483647 h 113"/>
              <a:gd name="T58" fmla="*/ 2147483647 w 159"/>
              <a:gd name="T59" fmla="*/ 2147483647 h 113"/>
              <a:gd name="T60" fmla="*/ 2147483647 w 159"/>
              <a:gd name="T61" fmla="*/ 2147483647 h 113"/>
              <a:gd name="T62" fmla="*/ 2147483647 w 159"/>
              <a:gd name="T63" fmla="*/ 2147483647 h 113"/>
              <a:gd name="T64" fmla="*/ 2147483647 w 159"/>
              <a:gd name="T65" fmla="*/ 2147483647 h 113"/>
              <a:gd name="T66" fmla="*/ 0 w 159"/>
              <a:gd name="T67" fmla="*/ 2147483647 h 113"/>
              <a:gd name="T68" fmla="*/ 0 w 159"/>
              <a:gd name="T69" fmla="*/ 2147483647 h 113"/>
              <a:gd name="T70" fmla="*/ 0 w 159"/>
              <a:gd name="T71" fmla="*/ 2147483647 h 113"/>
              <a:gd name="T72" fmla="*/ 2147483647 w 159"/>
              <a:gd name="T73" fmla="*/ 2147483647 h 1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9"/>
              <a:gd name="T112" fmla="*/ 0 h 113"/>
              <a:gd name="T113" fmla="*/ 159 w 159"/>
              <a:gd name="T114" fmla="*/ 113 h 1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9" h="113">
                <a:moveTo>
                  <a:pt x="61" y="113"/>
                </a:moveTo>
                <a:lnTo>
                  <a:pt x="61" y="113"/>
                </a:lnTo>
                <a:lnTo>
                  <a:pt x="61" y="112"/>
                </a:lnTo>
                <a:lnTo>
                  <a:pt x="61" y="109"/>
                </a:lnTo>
                <a:lnTo>
                  <a:pt x="62" y="107"/>
                </a:lnTo>
                <a:lnTo>
                  <a:pt x="64" y="104"/>
                </a:lnTo>
                <a:lnTo>
                  <a:pt x="66" y="98"/>
                </a:lnTo>
                <a:lnTo>
                  <a:pt x="68" y="94"/>
                </a:lnTo>
                <a:lnTo>
                  <a:pt x="72" y="90"/>
                </a:lnTo>
                <a:lnTo>
                  <a:pt x="76" y="86"/>
                </a:lnTo>
                <a:lnTo>
                  <a:pt x="81" y="82"/>
                </a:lnTo>
                <a:lnTo>
                  <a:pt x="88" y="77"/>
                </a:lnTo>
                <a:lnTo>
                  <a:pt x="96" y="73"/>
                </a:lnTo>
                <a:lnTo>
                  <a:pt x="105" y="69"/>
                </a:lnTo>
                <a:lnTo>
                  <a:pt x="115" y="66"/>
                </a:lnTo>
                <a:lnTo>
                  <a:pt x="128" y="63"/>
                </a:lnTo>
                <a:lnTo>
                  <a:pt x="142" y="62"/>
                </a:lnTo>
                <a:lnTo>
                  <a:pt x="159" y="61"/>
                </a:lnTo>
                <a:lnTo>
                  <a:pt x="159" y="0"/>
                </a:lnTo>
                <a:lnTo>
                  <a:pt x="138" y="1"/>
                </a:lnTo>
                <a:lnTo>
                  <a:pt x="119" y="3"/>
                </a:lnTo>
                <a:lnTo>
                  <a:pt x="102" y="7"/>
                </a:lnTo>
                <a:lnTo>
                  <a:pt x="85" y="11"/>
                </a:lnTo>
                <a:lnTo>
                  <a:pt x="70" y="18"/>
                </a:lnTo>
                <a:lnTo>
                  <a:pt x="57" y="24"/>
                </a:lnTo>
                <a:lnTo>
                  <a:pt x="46" y="32"/>
                </a:lnTo>
                <a:lnTo>
                  <a:pt x="35" y="40"/>
                </a:lnTo>
                <a:lnTo>
                  <a:pt x="27" y="49"/>
                </a:lnTo>
                <a:lnTo>
                  <a:pt x="19" y="59"/>
                </a:lnTo>
                <a:lnTo>
                  <a:pt x="13" y="69"/>
                </a:lnTo>
                <a:lnTo>
                  <a:pt x="8" y="77"/>
                </a:lnTo>
                <a:lnTo>
                  <a:pt x="4" y="86"/>
                </a:lnTo>
                <a:lnTo>
                  <a:pt x="1" y="97"/>
                </a:lnTo>
                <a:lnTo>
                  <a:pt x="0" y="105"/>
                </a:lnTo>
                <a:lnTo>
                  <a:pt x="0" y="113"/>
                </a:lnTo>
                <a:lnTo>
                  <a:pt x="6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7" name="Freeform 109"/>
          <p:cNvSpPr>
            <a:spLocks/>
          </p:cNvSpPr>
          <p:nvPr/>
        </p:nvSpPr>
        <p:spPr bwMode="auto">
          <a:xfrm>
            <a:off x="1676400" y="3870325"/>
            <a:ext cx="85725" cy="258763"/>
          </a:xfrm>
          <a:custGeom>
            <a:avLst/>
            <a:gdLst>
              <a:gd name="T0" fmla="*/ 2147483647 w 61"/>
              <a:gd name="T1" fmla="*/ 2147483647 h 183"/>
              <a:gd name="T2" fmla="*/ 2147483647 w 61"/>
              <a:gd name="T3" fmla="*/ 2147483647 h 183"/>
              <a:gd name="T4" fmla="*/ 2147483647 w 61"/>
              <a:gd name="T5" fmla="*/ 2147483647 h 183"/>
              <a:gd name="T6" fmla="*/ 2147483647 w 61"/>
              <a:gd name="T7" fmla="*/ 2147483647 h 183"/>
              <a:gd name="T8" fmla="*/ 2147483647 w 61"/>
              <a:gd name="T9" fmla="*/ 2147483647 h 183"/>
              <a:gd name="T10" fmla="*/ 2147483647 w 61"/>
              <a:gd name="T11" fmla="*/ 2147483647 h 183"/>
              <a:gd name="T12" fmla="*/ 2147483647 w 61"/>
              <a:gd name="T13" fmla="*/ 2147483647 h 183"/>
              <a:gd name="T14" fmla="*/ 2147483647 w 61"/>
              <a:gd name="T15" fmla="*/ 2147483647 h 183"/>
              <a:gd name="T16" fmla="*/ 2147483647 w 61"/>
              <a:gd name="T17" fmla="*/ 2147483647 h 183"/>
              <a:gd name="T18" fmla="*/ 2147483647 w 61"/>
              <a:gd name="T19" fmla="*/ 2147483647 h 183"/>
              <a:gd name="T20" fmla="*/ 2147483647 w 61"/>
              <a:gd name="T21" fmla="*/ 2147483647 h 183"/>
              <a:gd name="T22" fmla="*/ 2147483647 w 61"/>
              <a:gd name="T23" fmla="*/ 2147483647 h 183"/>
              <a:gd name="T24" fmla="*/ 2147483647 w 61"/>
              <a:gd name="T25" fmla="*/ 2147483647 h 183"/>
              <a:gd name="T26" fmla="*/ 2147483647 w 61"/>
              <a:gd name="T27" fmla="*/ 2147483647 h 183"/>
              <a:gd name="T28" fmla="*/ 2147483647 w 61"/>
              <a:gd name="T29" fmla="*/ 2147483647 h 183"/>
              <a:gd name="T30" fmla="*/ 2147483647 w 61"/>
              <a:gd name="T31" fmla="*/ 2147483647 h 183"/>
              <a:gd name="T32" fmla="*/ 2147483647 w 61"/>
              <a:gd name="T33" fmla="*/ 0 h 183"/>
              <a:gd name="T34" fmla="*/ 0 w 61"/>
              <a:gd name="T35" fmla="*/ 0 h 183"/>
              <a:gd name="T36" fmla="*/ 0 w 61"/>
              <a:gd name="T37" fmla="*/ 2147483647 h 183"/>
              <a:gd name="T38" fmla="*/ 0 w 61"/>
              <a:gd name="T39" fmla="*/ 2147483647 h 183"/>
              <a:gd name="T40" fmla="*/ 0 w 61"/>
              <a:gd name="T41" fmla="*/ 2147483647 h 183"/>
              <a:gd name="T42" fmla="*/ 0 w 61"/>
              <a:gd name="T43" fmla="*/ 2147483647 h 183"/>
              <a:gd name="T44" fmla="*/ 0 w 61"/>
              <a:gd name="T45" fmla="*/ 2147483647 h 183"/>
              <a:gd name="T46" fmla="*/ 0 w 61"/>
              <a:gd name="T47" fmla="*/ 2147483647 h 183"/>
              <a:gd name="T48" fmla="*/ 0 w 61"/>
              <a:gd name="T49" fmla="*/ 2147483647 h 183"/>
              <a:gd name="T50" fmla="*/ 0 w 61"/>
              <a:gd name="T51" fmla="*/ 2147483647 h 183"/>
              <a:gd name="T52" fmla="*/ 0 w 61"/>
              <a:gd name="T53" fmla="*/ 2147483647 h 183"/>
              <a:gd name="T54" fmla="*/ 0 w 61"/>
              <a:gd name="T55" fmla="*/ 2147483647 h 183"/>
              <a:gd name="T56" fmla="*/ 0 w 61"/>
              <a:gd name="T57" fmla="*/ 2147483647 h 183"/>
              <a:gd name="T58" fmla="*/ 0 w 61"/>
              <a:gd name="T59" fmla="*/ 2147483647 h 183"/>
              <a:gd name="T60" fmla="*/ 0 w 61"/>
              <a:gd name="T61" fmla="*/ 2147483647 h 183"/>
              <a:gd name="T62" fmla="*/ 0 w 61"/>
              <a:gd name="T63" fmla="*/ 2147483647 h 183"/>
              <a:gd name="T64" fmla="*/ 0 w 61"/>
              <a:gd name="T65" fmla="*/ 2147483647 h 183"/>
              <a:gd name="T66" fmla="*/ 0 w 61"/>
              <a:gd name="T67" fmla="*/ 2147483647 h 183"/>
              <a:gd name="T68" fmla="*/ 2147483647 w 61"/>
              <a:gd name="T69" fmla="*/ 2147483647 h 1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1"/>
              <a:gd name="T106" fmla="*/ 0 h 183"/>
              <a:gd name="T107" fmla="*/ 61 w 61"/>
              <a:gd name="T108" fmla="*/ 183 h 18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1" h="183">
                <a:moveTo>
                  <a:pt x="61" y="183"/>
                </a:moveTo>
                <a:lnTo>
                  <a:pt x="61" y="171"/>
                </a:lnTo>
                <a:lnTo>
                  <a:pt x="61" y="160"/>
                </a:lnTo>
                <a:lnTo>
                  <a:pt x="61" y="149"/>
                </a:lnTo>
                <a:lnTo>
                  <a:pt x="61" y="137"/>
                </a:lnTo>
                <a:lnTo>
                  <a:pt x="61" y="126"/>
                </a:lnTo>
                <a:lnTo>
                  <a:pt x="61" y="114"/>
                </a:lnTo>
                <a:lnTo>
                  <a:pt x="61" y="103"/>
                </a:lnTo>
                <a:lnTo>
                  <a:pt x="61" y="91"/>
                </a:lnTo>
                <a:lnTo>
                  <a:pt x="61" y="80"/>
                </a:lnTo>
                <a:lnTo>
                  <a:pt x="61" y="69"/>
                </a:lnTo>
                <a:lnTo>
                  <a:pt x="61" y="57"/>
                </a:lnTo>
                <a:lnTo>
                  <a:pt x="61" y="46"/>
                </a:lnTo>
                <a:lnTo>
                  <a:pt x="61" y="34"/>
                </a:lnTo>
                <a:lnTo>
                  <a:pt x="61" y="23"/>
                </a:lnTo>
                <a:lnTo>
                  <a:pt x="61" y="12"/>
                </a:lnTo>
                <a:lnTo>
                  <a:pt x="61" y="0"/>
                </a:lnTo>
                <a:lnTo>
                  <a:pt x="0" y="0"/>
                </a:lnTo>
                <a:lnTo>
                  <a:pt x="0" y="12"/>
                </a:lnTo>
                <a:lnTo>
                  <a:pt x="0" y="23"/>
                </a:lnTo>
                <a:lnTo>
                  <a:pt x="0" y="34"/>
                </a:lnTo>
                <a:lnTo>
                  <a:pt x="0" y="46"/>
                </a:lnTo>
                <a:lnTo>
                  <a:pt x="0" y="57"/>
                </a:lnTo>
                <a:lnTo>
                  <a:pt x="0" y="69"/>
                </a:lnTo>
                <a:lnTo>
                  <a:pt x="0" y="80"/>
                </a:lnTo>
                <a:lnTo>
                  <a:pt x="0" y="91"/>
                </a:lnTo>
                <a:lnTo>
                  <a:pt x="0" y="103"/>
                </a:lnTo>
                <a:lnTo>
                  <a:pt x="0" y="114"/>
                </a:lnTo>
                <a:lnTo>
                  <a:pt x="0" y="126"/>
                </a:lnTo>
                <a:lnTo>
                  <a:pt x="0" y="137"/>
                </a:lnTo>
                <a:lnTo>
                  <a:pt x="0" y="149"/>
                </a:lnTo>
                <a:lnTo>
                  <a:pt x="0" y="160"/>
                </a:lnTo>
                <a:lnTo>
                  <a:pt x="0" y="171"/>
                </a:lnTo>
                <a:lnTo>
                  <a:pt x="0" y="183"/>
                </a:lnTo>
                <a:lnTo>
                  <a:pt x="61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8" name="Freeform 110"/>
          <p:cNvSpPr>
            <a:spLocks/>
          </p:cNvSpPr>
          <p:nvPr/>
        </p:nvSpPr>
        <p:spPr bwMode="auto">
          <a:xfrm>
            <a:off x="1493838" y="4094163"/>
            <a:ext cx="450850" cy="407987"/>
          </a:xfrm>
          <a:custGeom>
            <a:avLst/>
            <a:gdLst>
              <a:gd name="T0" fmla="*/ 2147483647 w 319"/>
              <a:gd name="T1" fmla="*/ 2147483647 h 290"/>
              <a:gd name="T2" fmla="*/ 2147483647 w 319"/>
              <a:gd name="T3" fmla="*/ 0 h 290"/>
              <a:gd name="T4" fmla="*/ 2147483647 w 319"/>
              <a:gd name="T5" fmla="*/ 2147483647 h 290"/>
              <a:gd name="T6" fmla="*/ 0 w 319"/>
              <a:gd name="T7" fmla="*/ 0 h 290"/>
              <a:gd name="T8" fmla="*/ 2147483647 w 319"/>
              <a:gd name="T9" fmla="*/ 0 h 290"/>
              <a:gd name="T10" fmla="*/ 2147483647 w 319"/>
              <a:gd name="T11" fmla="*/ 2147483647 h 2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"/>
              <a:gd name="T19" fmla="*/ 0 h 290"/>
              <a:gd name="T20" fmla="*/ 319 w 319"/>
              <a:gd name="T21" fmla="*/ 290 h 2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" h="290">
                <a:moveTo>
                  <a:pt x="159" y="290"/>
                </a:moveTo>
                <a:lnTo>
                  <a:pt x="319" y="0"/>
                </a:lnTo>
                <a:lnTo>
                  <a:pt x="159" y="290"/>
                </a:lnTo>
                <a:lnTo>
                  <a:pt x="0" y="0"/>
                </a:lnTo>
                <a:lnTo>
                  <a:pt x="319" y="0"/>
                </a:lnTo>
                <a:lnTo>
                  <a:pt x="159" y="2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39" name="Freeform 111"/>
          <p:cNvSpPr>
            <a:spLocks/>
          </p:cNvSpPr>
          <p:nvPr/>
        </p:nvSpPr>
        <p:spPr bwMode="auto">
          <a:xfrm>
            <a:off x="6394450" y="3711575"/>
            <a:ext cx="890588" cy="85725"/>
          </a:xfrm>
          <a:custGeom>
            <a:avLst/>
            <a:gdLst>
              <a:gd name="T0" fmla="*/ 2147483647 w 631"/>
              <a:gd name="T1" fmla="*/ 0 h 61"/>
              <a:gd name="T2" fmla="*/ 2147483647 w 631"/>
              <a:gd name="T3" fmla="*/ 0 h 61"/>
              <a:gd name="T4" fmla="*/ 2147483647 w 631"/>
              <a:gd name="T5" fmla="*/ 0 h 61"/>
              <a:gd name="T6" fmla="*/ 2147483647 w 631"/>
              <a:gd name="T7" fmla="*/ 0 h 61"/>
              <a:gd name="T8" fmla="*/ 2147483647 w 631"/>
              <a:gd name="T9" fmla="*/ 0 h 61"/>
              <a:gd name="T10" fmla="*/ 2147483647 w 631"/>
              <a:gd name="T11" fmla="*/ 0 h 61"/>
              <a:gd name="T12" fmla="*/ 2147483647 w 631"/>
              <a:gd name="T13" fmla="*/ 0 h 61"/>
              <a:gd name="T14" fmla="*/ 2147483647 w 631"/>
              <a:gd name="T15" fmla="*/ 0 h 61"/>
              <a:gd name="T16" fmla="*/ 2147483647 w 631"/>
              <a:gd name="T17" fmla="*/ 0 h 61"/>
              <a:gd name="T18" fmla="*/ 2147483647 w 631"/>
              <a:gd name="T19" fmla="*/ 0 h 61"/>
              <a:gd name="T20" fmla="*/ 2147483647 w 631"/>
              <a:gd name="T21" fmla="*/ 0 h 61"/>
              <a:gd name="T22" fmla="*/ 2147483647 w 631"/>
              <a:gd name="T23" fmla="*/ 0 h 61"/>
              <a:gd name="T24" fmla="*/ 2147483647 w 631"/>
              <a:gd name="T25" fmla="*/ 0 h 61"/>
              <a:gd name="T26" fmla="*/ 2147483647 w 631"/>
              <a:gd name="T27" fmla="*/ 0 h 61"/>
              <a:gd name="T28" fmla="*/ 2147483647 w 631"/>
              <a:gd name="T29" fmla="*/ 0 h 61"/>
              <a:gd name="T30" fmla="*/ 2147483647 w 631"/>
              <a:gd name="T31" fmla="*/ 0 h 61"/>
              <a:gd name="T32" fmla="*/ 0 w 631"/>
              <a:gd name="T33" fmla="*/ 0 h 61"/>
              <a:gd name="T34" fmla="*/ 2147483647 w 631"/>
              <a:gd name="T35" fmla="*/ 2147483647 h 61"/>
              <a:gd name="T36" fmla="*/ 2147483647 w 631"/>
              <a:gd name="T37" fmla="*/ 2147483647 h 61"/>
              <a:gd name="T38" fmla="*/ 2147483647 w 631"/>
              <a:gd name="T39" fmla="*/ 2147483647 h 61"/>
              <a:gd name="T40" fmla="*/ 2147483647 w 631"/>
              <a:gd name="T41" fmla="*/ 2147483647 h 61"/>
              <a:gd name="T42" fmla="*/ 2147483647 w 631"/>
              <a:gd name="T43" fmla="*/ 2147483647 h 61"/>
              <a:gd name="T44" fmla="*/ 2147483647 w 631"/>
              <a:gd name="T45" fmla="*/ 2147483647 h 61"/>
              <a:gd name="T46" fmla="*/ 2147483647 w 631"/>
              <a:gd name="T47" fmla="*/ 2147483647 h 61"/>
              <a:gd name="T48" fmla="*/ 2147483647 w 631"/>
              <a:gd name="T49" fmla="*/ 2147483647 h 61"/>
              <a:gd name="T50" fmla="*/ 2147483647 w 631"/>
              <a:gd name="T51" fmla="*/ 2147483647 h 61"/>
              <a:gd name="T52" fmla="*/ 2147483647 w 631"/>
              <a:gd name="T53" fmla="*/ 2147483647 h 61"/>
              <a:gd name="T54" fmla="*/ 2147483647 w 631"/>
              <a:gd name="T55" fmla="*/ 2147483647 h 61"/>
              <a:gd name="T56" fmla="*/ 2147483647 w 631"/>
              <a:gd name="T57" fmla="*/ 2147483647 h 61"/>
              <a:gd name="T58" fmla="*/ 2147483647 w 631"/>
              <a:gd name="T59" fmla="*/ 2147483647 h 61"/>
              <a:gd name="T60" fmla="*/ 2147483647 w 631"/>
              <a:gd name="T61" fmla="*/ 2147483647 h 61"/>
              <a:gd name="T62" fmla="*/ 2147483647 w 631"/>
              <a:gd name="T63" fmla="*/ 2147483647 h 61"/>
              <a:gd name="T64" fmla="*/ 2147483647 w 631"/>
              <a:gd name="T65" fmla="*/ 2147483647 h 61"/>
              <a:gd name="T66" fmla="*/ 2147483647 w 631"/>
              <a:gd name="T67" fmla="*/ 2147483647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1"/>
              <a:gd name="T103" fmla="*/ 0 h 61"/>
              <a:gd name="T104" fmla="*/ 631 w 631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1" h="61">
                <a:moveTo>
                  <a:pt x="631" y="0"/>
                </a:moveTo>
                <a:lnTo>
                  <a:pt x="631" y="0"/>
                </a:lnTo>
                <a:lnTo>
                  <a:pt x="610" y="0"/>
                </a:lnTo>
                <a:lnTo>
                  <a:pt x="589" y="0"/>
                </a:lnTo>
                <a:lnTo>
                  <a:pt x="568" y="0"/>
                </a:lnTo>
                <a:lnTo>
                  <a:pt x="547" y="0"/>
                </a:lnTo>
                <a:lnTo>
                  <a:pt x="527" y="0"/>
                </a:lnTo>
                <a:lnTo>
                  <a:pt x="508" y="0"/>
                </a:lnTo>
                <a:lnTo>
                  <a:pt x="487" y="0"/>
                </a:lnTo>
                <a:lnTo>
                  <a:pt x="468" y="0"/>
                </a:lnTo>
                <a:lnTo>
                  <a:pt x="448" y="0"/>
                </a:lnTo>
                <a:lnTo>
                  <a:pt x="429" y="0"/>
                </a:lnTo>
                <a:lnTo>
                  <a:pt x="410" y="0"/>
                </a:lnTo>
                <a:lnTo>
                  <a:pt x="391" y="0"/>
                </a:lnTo>
                <a:lnTo>
                  <a:pt x="372" y="0"/>
                </a:lnTo>
                <a:lnTo>
                  <a:pt x="353" y="0"/>
                </a:lnTo>
                <a:lnTo>
                  <a:pt x="334" y="0"/>
                </a:lnTo>
                <a:lnTo>
                  <a:pt x="316" y="0"/>
                </a:lnTo>
                <a:lnTo>
                  <a:pt x="297" y="0"/>
                </a:lnTo>
                <a:lnTo>
                  <a:pt x="278" y="0"/>
                </a:lnTo>
                <a:lnTo>
                  <a:pt x="259" y="0"/>
                </a:lnTo>
                <a:lnTo>
                  <a:pt x="240" y="0"/>
                </a:lnTo>
                <a:lnTo>
                  <a:pt x="221" y="0"/>
                </a:lnTo>
                <a:lnTo>
                  <a:pt x="202" y="0"/>
                </a:lnTo>
                <a:lnTo>
                  <a:pt x="183" y="0"/>
                </a:lnTo>
                <a:lnTo>
                  <a:pt x="163" y="0"/>
                </a:lnTo>
                <a:lnTo>
                  <a:pt x="144" y="0"/>
                </a:lnTo>
                <a:lnTo>
                  <a:pt x="124" y="0"/>
                </a:lnTo>
                <a:lnTo>
                  <a:pt x="104" y="0"/>
                </a:lnTo>
                <a:lnTo>
                  <a:pt x="84" y="0"/>
                </a:lnTo>
                <a:lnTo>
                  <a:pt x="63" y="0"/>
                </a:lnTo>
                <a:lnTo>
                  <a:pt x="43" y="0"/>
                </a:lnTo>
                <a:lnTo>
                  <a:pt x="21" y="0"/>
                </a:lnTo>
                <a:lnTo>
                  <a:pt x="0" y="0"/>
                </a:lnTo>
                <a:lnTo>
                  <a:pt x="0" y="61"/>
                </a:lnTo>
                <a:lnTo>
                  <a:pt x="21" y="61"/>
                </a:lnTo>
                <a:lnTo>
                  <a:pt x="43" y="61"/>
                </a:lnTo>
                <a:lnTo>
                  <a:pt x="63" y="61"/>
                </a:lnTo>
                <a:lnTo>
                  <a:pt x="84" y="61"/>
                </a:lnTo>
                <a:lnTo>
                  <a:pt x="104" y="61"/>
                </a:lnTo>
                <a:lnTo>
                  <a:pt x="124" y="61"/>
                </a:lnTo>
                <a:lnTo>
                  <a:pt x="144" y="61"/>
                </a:lnTo>
                <a:lnTo>
                  <a:pt x="163" y="61"/>
                </a:lnTo>
                <a:lnTo>
                  <a:pt x="183" y="61"/>
                </a:lnTo>
                <a:lnTo>
                  <a:pt x="202" y="61"/>
                </a:lnTo>
                <a:lnTo>
                  <a:pt x="221" y="61"/>
                </a:lnTo>
                <a:lnTo>
                  <a:pt x="240" y="61"/>
                </a:lnTo>
                <a:lnTo>
                  <a:pt x="259" y="61"/>
                </a:lnTo>
                <a:lnTo>
                  <a:pt x="278" y="61"/>
                </a:lnTo>
                <a:lnTo>
                  <a:pt x="297" y="61"/>
                </a:lnTo>
                <a:lnTo>
                  <a:pt x="316" y="61"/>
                </a:lnTo>
                <a:lnTo>
                  <a:pt x="334" y="61"/>
                </a:lnTo>
                <a:lnTo>
                  <a:pt x="353" y="61"/>
                </a:lnTo>
                <a:lnTo>
                  <a:pt x="372" y="61"/>
                </a:lnTo>
                <a:lnTo>
                  <a:pt x="391" y="61"/>
                </a:lnTo>
                <a:lnTo>
                  <a:pt x="410" y="61"/>
                </a:lnTo>
                <a:lnTo>
                  <a:pt x="429" y="61"/>
                </a:lnTo>
                <a:lnTo>
                  <a:pt x="448" y="61"/>
                </a:lnTo>
                <a:lnTo>
                  <a:pt x="468" y="61"/>
                </a:lnTo>
                <a:lnTo>
                  <a:pt x="487" y="61"/>
                </a:lnTo>
                <a:lnTo>
                  <a:pt x="508" y="61"/>
                </a:lnTo>
                <a:lnTo>
                  <a:pt x="527" y="61"/>
                </a:lnTo>
                <a:lnTo>
                  <a:pt x="547" y="61"/>
                </a:lnTo>
                <a:lnTo>
                  <a:pt x="568" y="61"/>
                </a:lnTo>
                <a:lnTo>
                  <a:pt x="589" y="61"/>
                </a:lnTo>
                <a:lnTo>
                  <a:pt x="610" y="61"/>
                </a:lnTo>
                <a:lnTo>
                  <a:pt x="631" y="61"/>
                </a:lnTo>
                <a:lnTo>
                  <a:pt x="6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40" name="Freeform 112"/>
          <p:cNvSpPr>
            <a:spLocks/>
          </p:cNvSpPr>
          <p:nvPr/>
        </p:nvSpPr>
        <p:spPr bwMode="auto">
          <a:xfrm>
            <a:off x="7285038" y="3711575"/>
            <a:ext cx="225425" cy="158750"/>
          </a:xfrm>
          <a:custGeom>
            <a:avLst/>
            <a:gdLst>
              <a:gd name="T0" fmla="*/ 2147483647 w 159"/>
              <a:gd name="T1" fmla="*/ 2147483647 h 113"/>
              <a:gd name="T2" fmla="*/ 2147483647 w 159"/>
              <a:gd name="T3" fmla="*/ 2147483647 h 113"/>
              <a:gd name="T4" fmla="*/ 2147483647 w 159"/>
              <a:gd name="T5" fmla="*/ 2147483647 h 113"/>
              <a:gd name="T6" fmla="*/ 2147483647 w 159"/>
              <a:gd name="T7" fmla="*/ 2147483647 h 113"/>
              <a:gd name="T8" fmla="*/ 2147483647 w 159"/>
              <a:gd name="T9" fmla="*/ 2147483647 h 113"/>
              <a:gd name="T10" fmla="*/ 2147483647 w 159"/>
              <a:gd name="T11" fmla="*/ 2147483647 h 113"/>
              <a:gd name="T12" fmla="*/ 2147483647 w 159"/>
              <a:gd name="T13" fmla="*/ 2147483647 h 113"/>
              <a:gd name="T14" fmla="*/ 2147483647 w 159"/>
              <a:gd name="T15" fmla="*/ 2147483647 h 113"/>
              <a:gd name="T16" fmla="*/ 2147483647 w 159"/>
              <a:gd name="T17" fmla="*/ 2147483647 h 113"/>
              <a:gd name="T18" fmla="*/ 2147483647 w 159"/>
              <a:gd name="T19" fmla="*/ 2147483647 h 113"/>
              <a:gd name="T20" fmla="*/ 2147483647 w 159"/>
              <a:gd name="T21" fmla="*/ 2147483647 h 113"/>
              <a:gd name="T22" fmla="*/ 2147483647 w 159"/>
              <a:gd name="T23" fmla="*/ 2147483647 h 113"/>
              <a:gd name="T24" fmla="*/ 2147483647 w 159"/>
              <a:gd name="T25" fmla="*/ 2147483647 h 113"/>
              <a:gd name="T26" fmla="*/ 2147483647 w 159"/>
              <a:gd name="T27" fmla="*/ 2147483647 h 113"/>
              <a:gd name="T28" fmla="*/ 2147483647 w 159"/>
              <a:gd name="T29" fmla="*/ 2147483647 h 113"/>
              <a:gd name="T30" fmla="*/ 2147483647 w 159"/>
              <a:gd name="T31" fmla="*/ 2147483647 h 113"/>
              <a:gd name="T32" fmla="*/ 2147483647 w 159"/>
              <a:gd name="T33" fmla="*/ 2147483647 h 113"/>
              <a:gd name="T34" fmla="*/ 0 w 159"/>
              <a:gd name="T35" fmla="*/ 0 h 113"/>
              <a:gd name="T36" fmla="*/ 0 w 159"/>
              <a:gd name="T37" fmla="*/ 2147483647 h 113"/>
              <a:gd name="T38" fmla="*/ 2147483647 w 159"/>
              <a:gd name="T39" fmla="*/ 2147483647 h 113"/>
              <a:gd name="T40" fmla="*/ 2147483647 w 159"/>
              <a:gd name="T41" fmla="*/ 2147483647 h 113"/>
              <a:gd name="T42" fmla="*/ 2147483647 w 159"/>
              <a:gd name="T43" fmla="*/ 2147483647 h 113"/>
              <a:gd name="T44" fmla="*/ 2147483647 w 159"/>
              <a:gd name="T45" fmla="*/ 2147483647 h 113"/>
              <a:gd name="T46" fmla="*/ 2147483647 w 159"/>
              <a:gd name="T47" fmla="*/ 2147483647 h 113"/>
              <a:gd name="T48" fmla="*/ 2147483647 w 159"/>
              <a:gd name="T49" fmla="*/ 2147483647 h 113"/>
              <a:gd name="T50" fmla="*/ 2147483647 w 159"/>
              <a:gd name="T51" fmla="*/ 2147483647 h 113"/>
              <a:gd name="T52" fmla="*/ 2147483647 w 159"/>
              <a:gd name="T53" fmla="*/ 2147483647 h 113"/>
              <a:gd name="T54" fmla="*/ 2147483647 w 159"/>
              <a:gd name="T55" fmla="*/ 2147483647 h 113"/>
              <a:gd name="T56" fmla="*/ 2147483647 w 159"/>
              <a:gd name="T57" fmla="*/ 2147483647 h 113"/>
              <a:gd name="T58" fmla="*/ 2147483647 w 159"/>
              <a:gd name="T59" fmla="*/ 2147483647 h 113"/>
              <a:gd name="T60" fmla="*/ 2147483647 w 159"/>
              <a:gd name="T61" fmla="*/ 2147483647 h 113"/>
              <a:gd name="T62" fmla="*/ 2147483647 w 159"/>
              <a:gd name="T63" fmla="*/ 2147483647 h 113"/>
              <a:gd name="T64" fmla="*/ 2147483647 w 159"/>
              <a:gd name="T65" fmla="*/ 2147483647 h 113"/>
              <a:gd name="T66" fmla="*/ 2147483647 w 159"/>
              <a:gd name="T67" fmla="*/ 2147483647 h 113"/>
              <a:gd name="T68" fmla="*/ 2147483647 w 159"/>
              <a:gd name="T69" fmla="*/ 2147483647 h 113"/>
              <a:gd name="T70" fmla="*/ 2147483647 w 159"/>
              <a:gd name="T71" fmla="*/ 2147483647 h 113"/>
              <a:gd name="T72" fmla="*/ 2147483647 w 159"/>
              <a:gd name="T73" fmla="*/ 2147483647 h 1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9"/>
              <a:gd name="T112" fmla="*/ 0 h 113"/>
              <a:gd name="T113" fmla="*/ 159 w 159"/>
              <a:gd name="T114" fmla="*/ 113 h 1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9" h="113">
                <a:moveTo>
                  <a:pt x="159" y="113"/>
                </a:moveTo>
                <a:lnTo>
                  <a:pt x="159" y="113"/>
                </a:lnTo>
                <a:lnTo>
                  <a:pt x="159" y="105"/>
                </a:lnTo>
                <a:lnTo>
                  <a:pt x="158" y="97"/>
                </a:lnTo>
                <a:lnTo>
                  <a:pt x="155" y="86"/>
                </a:lnTo>
                <a:lnTo>
                  <a:pt x="151" y="77"/>
                </a:lnTo>
                <a:lnTo>
                  <a:pt x="146" y="69"/>
                </a:lnTo>
                <a:lnTo>
                  <a:pt x="140" y="59"/>
                </a:lnTo>
                <a:lnTo>
                  <a:pt x="132" y="49"/>
                </a:lnTo>
                <a:lnTo>
                  <a:pt x="124" y="40"/>
                </a:lnTo>
                <a:lnTo>
                  <a:pt x="113" y="32"/>
                </a:lnTo>
                <a:lnTo>
                  <a:pt x="102" y="24"/>
                </a:lnTo>
                <a:lnTo>
                  <a:pt x="88" y="18"/>
                </a:lnTo>
                <a:lnTo>
                  <a:pt x="73" y="11"/>
                </a:lnTo>
                <a:lnTo>
                  <a:pt x="57" y="7"/>
                </a:lnTo>
                <a:lnTo>
                  <a:pt x="40" y="3"/>
                </a:lnTo>
                <a:lnTo>
                  <a:pt x="20" y="1"/>
                </a:lnTo>
                <a:lnTo>
                  <a:pt x="0" y="0"/>
                </a:lnTo>
                <a:lnTo>
                  <a:pt x="0" y="61"/>
                </a:lnTo>
                <a:lnTo>
                  <a:pt x="17" y="62"/>
                </a:lnTo>
                <a:lnTo>
                  <a:pt x="31" y="63"/>
                </a:lnTo>
                <a:lnTo>
                  <a:pt x="44" y="66"/>
                </a:lnTo>
                <a:lnTo>
                  <a:pt x="54" y="69"/>
                </a:lnTo>
                <a:lnTo>
                  <a:pt x="63" y="73"/>
                </a:lnTo>
                <a:lnTo>
                  <a:pt x="71" y="77"/>
                </a:lnTo>
                <a:lnTo>
                  <a:pt x="78" y="82"/>
                </a:lnTo>
                <a:lnTo>
                  <a:pt x="83" y="86"/>
                </a:lnTo>
                <a:lnTo>
                  <a:pt x="87" y="90"/>
                </a:lnTo>
                <a:lnTo>
                  <a:pt x="91" y="94"/>
                </a:lnTo>
                <a:lnTo>
                  <a:pt x="93" y="98"/>
                </a:lnTo>
                <a:lnTo>
                  <a:pt x="95" y="104"/>
                </a:lnTo>
                <a:lnTo>
                  <a:pt x="97" y="107"/>
                </a:lnTo>
                <a:lnTo>
                  <a:pt x="98" y="109"/>
                </a:lnTo>
                <a:lnTo>
                  <a:pt x="98" y="112"/>
                </a:lnTo>
                <a:lnTo>
                  <a:pt x="98" y="113"/>
                </a:lnTo>
                <a:lnTo>
                  <a:pt x="159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41" name="Freeform 113"/>
          <p:cNvSpPr>
            <a:spLocks/>
          </p:cNvSpPr>
          <p:nvPr/>
        </p:nvSpPr>
        <p:spPr bwMode="auto">
          <a:xfrm>
            <a:off x="7423150" y="3870325"/>
            <a:ext cx="87313" cy="258763"/>
          </a:xfrm>
          <a:custGeom>
            <a:avLst/>
            <a:gdLst>
              <a:gd name="T0" fmla="*/ 2147483647 w 61"/>
              <a:gd name="T1" fmla="*/ 2147483647 h 183"/>
              <a:gd name="T2" fmla="*/ 2147483647 w 61"/>
              <a:gd name="T3" fmla="*/ 2147483647 h 183"/>
              <a:gd name="T4" fmla="*/ 2147483647 w 61"/>
              <a:gd name="T5" fmla="*/ 2147483647 h 183"/>
              <a:gd name="T6" fmla="*/ 2147483647 w 61"/>
              <a:gd name="T7" fmla="*/ 2147483647 h 183"/>
              <a:gd name="T8" fmla="*/ 2147483647 w 61"/>
              <a:gd name="T9" fmla="*/ 2147483647 h 183"/>
              <a:gd name="T10" fmla="*/ 2147483647 w 61"/>
              <a:gd name="T11" fmla="*/ 2147483647 h 183"/>
              <a:gd name="T12" fmla="*/ 2147483647 w 61"/>
              <a:gd name="T13" fmla="*/ 2147483647 h 183"/>
              <a:gd name="T14" fmla="*/ 2147483647 w 61"/>
              <a:gd name="T15" fmla="*/ 2147483647 h 183"/>
              <a:gd name="T16" fmla="*/ 2147483647 w 61"/>
              <a:gd name="T17" fmla="*/ 2147483647 h 183"/>
              <a:gd name="T18" fmla="*/ 2147483647 w 61"/>
              <a:gd name="T19" fmla="*/ 2147483647 h 183"/>
              <a:gd name="T20" fmla="*/ 2147483647 w 61"/>
              <a:gd name="T21" fmla="*/ 2147483647 h 183"/>
              <a:gd name="T22" fmla="*/ 2147483647 w 61"/>
              <a:gd name="T23" fmla="*/ 2147483647 h 183"/>
              <a:gd name="T24" fmla="*/ 2147483647 w 61"/>
              <a:gd name="T25" fmla="*/ 2147483647 h 183"/>
              <a:gd name="T26" fmla="*/ 2147483647 w 61"/>
              <a:gd name="T27" fmla="*/ 2147483647 h 183"/>
              <a:gd name="T28" fmla="*/ 2147483647 w 61"/>
              <a:gd name="T29" fmla="*/ 2147483647 h 183"/>
              <a:gd name="T30" fmla="*/ 2147483647 w 61"/>
              <a:gd name="T31" fmla="*/ 2147483647 h 183"/>
              <a:gd name="T32" fmla="*/ 2147483647 w 61"/>
              <a:gd name="T33" fmla="*/ 0 h 183"/>
              <a:gd name="T34" fmla="*/ 0 w 61"/>
              <a:gd name="T35" fmla="*/ 0 h 183"/>
              <a:gd name="T36" fmla="*/ 0 w 61"/>
              <a:gd name="T37" fmla="*/ 2147483647 h 183"/>
              <a:gd name="T38" fmla="*/ 0 w 61"/>
              <a:gd name="T39" fmla="*/ 2147483647 h 183"/>
              <a:gd name="T40" fmla="*/ 0 w 61"/>
              <a:gd name="T41" fmla="*/ 2147483647 h 183"/>
              <a:gd name="T42" fmla="*/ 0 w 61"/>
              <a:gd name="T43" fmla="*/ 2147483647 h 183"/>
              <a:gd name="T44" fmla="*/ 0 w 61"/>
              <a:gd name="T45" fmla="*/ 2147483647 h 183"/>
              <a:gd name="T46" fmla="*/ 0 w 61"/>
              <a:gd name="T47" fmla="*/ 2147483647 h 183"/>
              <a:gd name="T48" fmla="*/ 0 w 61"/>
              <a:gd name="T49" fmla="*/ 2147483647 h 183"/>
              <a:gd name="T50" fmla="*/ 0 w 61"/>
              <a:gd name="T51" fmla="*/ 2147483647 h 183"/>
              <a:gd name="T52" fmla="*/ 0 w 61"/>
              <a:gd name="T53" fmla="*/ 2147483647 h 183"/>
              <a:gd name="T54" fmla="*/ 0 w 61"/>
              <a:gd name="T55" fmla="*/ 2147483647 h 183"/>
              <a:gd name="T56" fmla="*/ 0 w 61"/>
              <a:gd name="T57" fmla="*/ 2147483647 h 183"/>
              <a:gd name="T58" fmla="*/ 0 w 61"/>
              <a:gd name="T59" fmla="*/ 2147483647 h 183"/>
              <a:gd name="T60" fmla="*/ 0 w 61"/>
              <a:gd name="T61" fmla="*/ 2147483647 h 183"/>
              <a:gd name="T62" fmla="*/ 0 w 61"/>
              <a:gd name="T63" fmla="*/ 2147483647 h 183"/>
              <a:gd name="T64" fmla="*/ 0 w 61"/>
              <a:gd name="T65" fmla="*/ 2147483647 h 183"/>
              <a:gd name="T66" fmla="*/ 0 w 61"/>
              <a:gd name="T67" fmla="*/ 2147483647 h 183"/>
              <a:gd name="T68" fmla="*/ 2147483647 w 61"/>
              <a:gd name="T69" fmla="*/ 2147483647 h 1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1"/>
              <a:gd name="T106" fmla="*/ 0 h 183"/>
              <a:gd name="T107" fmla="*/ 61 w 61"/>
              <a:gd name="T108" fmla="*/ 183 h 18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1" h="183">
                <a:moveTo>
                  <a:pt x="61" y="183"/>
                </a:moveTo>
                <a:lnTo>
                  <a:pt x="61" y="171"/>
                </a:lnTo>
                <a:lnTo>
                  <a:pt x="61" y="160"/>
                </a:lnTo>
                <a:lnTo>
                  <a:pt x="61" y="149"/>
                </a:lnTo>
                <a:lnTo>
                  <a:pt x="61" y="137"/>
                </a:lnTo>
                <a:lnTo>
                  <a:pt x="61" y="126"/>
                </a:lnTo>
                <a:lnTo>
                  <a:pt x="61" y="114"/>
                </a:lnTo>
                <a:lnTo>
                  <a:pt x="61" y="103"/>
                </a:lnTo>
                <a:lnTo>
                  <a:pt x="61" y="91"/>
                </a:lnTo>
                <a:lnTo>
                  <a:pt x="61" y="80"/>
                </a:lnTo>
                <a:lnTo>
                  <a:pt x="61" y="69"/>
                </a:lnTo>
                <a:lnTo>
                  <a:pt x="61" y="57"/>
                </a:lnTo>
                <a:lnTo>
                  <a:pt x="61" y="46"/>
                </a:lnTo>
                <a:lnTo>
                  <a:pt x="61" y="34"/>
                </a:lnTo>
                <a:lnTo>
                  <a:pt x="61" y="23"/>
                </a:lnTo>
                <a:lnTo>
                  <a:pt x="61" y="12"/>
                </a:lnTo>
                <a:lnTo>
                  <a:pt x="61" y="0"/>
                </a:lnTo>
                <a:lnTo>
                  <a:pt x="0" y="0"/>
                </a:lnTo>
                <a:lnTo>
                  <a:pt x="0" y="12"/>
                </a:lnTo>
                <a:lnTo>
                  <a:pt x="0" y="23"/>
                </a:lnTo>
                <a:lnTo>
                  <a:pt x="0" y="34"/>
                </a:lnTo>
                <a:lnTo>
                  <a:pt x="0" y="46"/>
                </a:lnTo>
                <a:lnTo>
                  <a:pt x="0" y="57"/>
                </a:lnTo>
                <a:lnTo>
                  <a:pt x="0" y="69"/>
                </a:lnTo>
                <a:lnTo>
                  <a:pt x="0" y="80"/>
                </a:lnTo>
                <a:lnTo>
                  <a:pt x="0" y="91"/>
                </a:lnTo>
                <a:lnTo>
                  <a:pt x="0" y="103"/>
                </a:lnTo>
                <a:lnTo>
                  <a:pt x="0" y="114"/>
                </a:lnTo>
                <a:lnTo>
                  <a:pt x="0" y="126"/>
                </a:lnTo>
                <a:lnTo>
                  <a:pt x="0" y="137"/>
                </a:lnTo>
                <a:lnTo>
                  <a:pt x="0" y="149"/>
                </a:lnTo>
                <a:lnTo>
                  <a:pt x="0" y="160"/>
                </a:lnTo>
                <a:lnTo>
                  <a:pt x="0" y="171"/>
                </a:lnTo>
                <a:lnTo>
                  <a:pt x="0" y="183"/>
                </a:lnTo>
                <a:lnTo>
                  <a:pt x="61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42" name="Freeform 114"/>
          <p:cNvSpPr>
            <a:spLocks/>
          </p:cNvSpPr>
          <p:nvPr/>
        </p:nvSpPr>
        <p:spPr bwMode="auto">
          <a:xfrm>
            <a:off x="7242175" y="4094163"/>
            <a:ext cx="449263" cy="407987"/>
          </a:xfrm>
          <a:custGeom>
            <a:avLst/>
            <a:gdLst>
              <a:gd name="T0" fmla="*/ 2147483647 w 319"/>
              <a:gd name="T1" fmla="*/ 2147483647 h 290"/>
              <a:gd name="T2" fmla="*/ 2147483647 w 319"/>
              <a:gd name="T3" fmla="*/ 0 h 290"/>
              <a:gd name="T4" fmla="*/ 2147483647 w 319"/>
              <a:gd name="T5" fmla="*/ 2147483647 h 290"/>
              <a:gd name="T6" fmla="*/ 0 w 319"/>
              <a:gd name="T7" fmla="*/ 0 h 290"/>
              <a:gd name="T8" fmla="*/ 2147483647 w 319"/>
              <a:gd name="T9" fmla="*/ 0 h 290"/>
              <a:gd name="T10" fmla="*/ 2147483647 w 319"/>
              <a:gd name="T11" fmla="*/ 2147483647 h 2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"/>
              <a:gd name="T19" fmla="*/ 0 h 290"/>
              <a:gd name="T20" fmla="*/ 319 w 319"/>
              <a:gd name="T21" fmla="*/ 290 h 2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" h="290">
                <a:moveTo>
                  <a:pt x="160" y="290"/>
                </a:moveTo>
                <a:lnTo>
                  <a:pt x="319" y="0"/>
                </a:lnTo>
                <a:lnTo>
                  <a:pt x="160" y="290"/>
                </a:lnTo>
                <a:lnTo>
                  <a:pt x="0" y="0"/>
                </a:lnTo>
                <a:lnTo>
                  <a:pt x="319" y="0"/>
                </a:lnTo>
                <a:lnTo>
                  <a:pt x="160" y="2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43" name="Freeform 115"/>
          <p:cNvSpPr>
            <a:spLocks/>
          </p:cNvSpPr>
          <p:nvPr/>
        </p:nvSpPr>
        <p:spPr bwMode="auto">
          <a:xfrm>
            <a:off x="4397375" y="2451100"/>
            <a:ext cx="450850" cy="409575"/>
          </a:xfrm>
          <a:custGeom>
            <a:avLst/>
            <a:gdLst>
              <a:gd name="T0" fmla="*/ 2147483647 w 320"/>
              <a:gd name="T1" fmla="*/ 0 h 290"/>
              <a:gd name="T2" fmla="*/ 2147483647 w 320"/>
              <a:gd name="T3" fmla="*/ 2147483647 h 290"/>
              <a:gd name="T4" fmla="*/ 2147483647 w 320"/>
              <a:gd name="T5" fmla="*/ 0 h 290"/>
              <a:gd name="T6" fmla="*/ 0 w 320"/>
              <a:gd name="T7" fmla="*/ 2147483647 h 290"/>
              <a:gd name="T8" fmla="*/ 2147483647 w 320"/>
              <a:gd name="T9" fmla="*/ 2147483647 h 290"/>
              <a:gd name="T10" fmla="*/ 2147483647 w 320"/>
              <a:gd name="T11" fmla="*/ 0 h 2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0"/>
              <a:gd name="T19" fmla="*/ 0 h 290"/>
              <a:gd name="T20" fmla="*/ 320 w 320"/>
              <a:gd name="T21" fmla="*/ 290 h 2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0" h="290">
                <a:moveTo>
                  <a:pt x="160" y="0"/>
                </a:moveTo>
                <a:lnTo>
                  <a:pt x="320" y="290"/>
                </a:lnTo>
                <a:lnTo>
                  <a:pt x="160" y="0"/>
                </a:lnTo>
                <a:lnTo>
                  <a:pt x="0" y="290"/>
                </a:lnTo>
                <a:lnTo>
                  <a:pt x="320" y="290"/>
                </a:lnTo>
                <a:lnTo>
                  <a:pt x="1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44" name="Freeform 116"/>
          <p:cNvSpPr>
            <a:spLocks/>
          </p:cNvSpPr>
          <p:nvPr/>
        </p:nvSpPr>
        <p:spPr bwMode="auto">
          <a:xfrm>
            <a:off x="4578350" y="2825750"/>
            <a:ext cx="88900" cy="384175"/>
          </a:xfrm>
          <a:custGeom>
            <a:avLst/>
            <a:gdLst>
              <a:gd name="T0" fmla="*/ 2147483647 w 62"/>
              <a:gd name="T1" fmla="*/ 2147483647 h 273"/>
              <a:gd name="T2" fmla="*/ 2147483647 w 62"/>
              <a:gd name="T3" fmla="*/ 2147483647 h 273"/>
              <a:gd name="T4" fmla="*/ 2147483647 w 62"/>
              <a:gd name="T5" fmla="*/ 0 h 273"/>
              <a:gd name="T6" fmla="*/ 0 w 62"/>
              <a:gd name="T7" fmla="*/ 0 h 273"/>
              <a:gd name="T8" fmla="*/ 0 w 62"/>
              <a:gd name="T9" fmla="*/ 2147483647 h 273"/>
              <a:gd name="T10" fmla="*/ 2147483647 w 62"/>
              <a:gd name="T11" fmla="*/ 2147483647 h 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"/>
              <a:gd name="T19" fmla="*/ 0 h 273"/>
              <a:gd name="T20" fmla="*/ 62 w 62"/>
              <a:gd name="T21" fmla="*/ 273 h 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" h="273">
                <a:moveTo>
                  <a:pt x="31" y="273"/>
                </a:moveTo>
                <a:lnTo>
                  <a:pt x="62" y="273"/>
                </a:lnTo>
                <a:lnTo>
                  <a:pt x="62" y="0"/>
                </a:lnTo>
                <a:lnTo>
                  <a:pt x="0" y="0"/>
                </a:lnTo>
                <a:lnTo>
                  <a:pt x="0" y="273"/>
                </a:lnTo>
                <a:lnTo>
                  <a:pt x="31" y="2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25045" name="Rectangle 117"/>
          <p:cNvSpPr>
            <a:spLocks noChangeArrowheads="1"/>
          </p:cNvSpPr>
          <p:nvPr/>
        </p:nvSpPr>
        <p:spPr bwMode="auto">
          <a:xfrm>
            <a:off x="2438400" y="1803400"/>
            <a:ext cx="44227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56" smtClean="0">
                <a:solidFill>
                  <a:srgbClr val="FFFFFF"/>
                </a:solidFill>
                <a:ea typeface="ＭＳ Ｐゴシック" panose="020B0600070205080204" pitchFamily="50" charset="-128"/>
              </a:rPr>
              <a:t>Impaired Insulin Secretion</a:t>
            </a:r>
          </a:p>
        </p:txBody>
      </p:sp>
    </p:spTree>
    <p:extLst>
      <p:ext uri="{BB962C8B-B14F-4D97-AF65-F5344CB8AC3E}">
        <p14:creationId xmlns:p14="http://schemas.microsoft.com/office/powerpoint/2010/main" val="376876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82638"/>
            <a:ext cx="91503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1" name="正方形/長方形 2"/>
          <p:cNvSpPr>
            <a:spLocks noChangeArrowheads="1"/>
          </p:cNvSpPr>
          <p:nvPr/>
        </p:nvSpPr>
        <p:spPr bwMode="auto">
          <a:xfrm>
            <a:off x="7938" y="6338888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1600" b="1" smtClean="0">
                <a:solidFill>
                  <a:srgbClr val="000000"/>
                </a:solidFill>
                <a:latin typeface="Arial" panose="020B0604020202020204" pitchFamily="34" charset="0"/>
              </a:rPr>
              <a:t>Kendall DM, Bergenstal RM ©2003 International Diabetes Center, Minneapolis, MN.</a:t>
            </a:r>
          </a:p>
        </p:txBody>
      </p:sp>
      <p:sp>
        <p:nvSpPr>
          <p:cNvPr id="544772" name="正方形/長方形 3"/>
          <p:cNvSpPr>
            <a:spLocks noChangeArrowheads="1"/>
          </p:cNvSpPr>
          <p:nvPr/>
        </p:nvSpPr>
        <p:spPr bwMode="auto">
          <a:xfrm>
            <a:off x="7938" y="0"/>
            <a:ext cx="913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History of Type 2 Diabetes Mellitus</a:t>
            </a:r>
            <a:endParaRPr lang="ja-JP" altLang="en-US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タイトル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760413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solidFill>
                  <a:srgbClr val="FFFF00"/>
                </a:solidFill>
              </a:rPr>
              <a:t>Lifestyle Modification Intervention</a:t>
            </a:r>
            <a:endParaRPr lang="ja-JP" altLang="en-US" sz="4000" smtClean="0">
              <a:solidFill>
                <a:srgbClr val="FFFF00"/>
              </a:solidFill>
            </a:endParaRPr>
          </a:p>
        </p:txBody>
      </p:sp>
      <p:sp>
        <p:nvSpPr>
          <p:cNvPr id="567299" name="Content Placeholder 2"/>
          <p:cNvSpPr txBox="1">
            <a:spLocks/>
          </p:cNvSpPr>
          <p:nvPr/>
        </p:nvSpPr>
        <p:spPr bwMode="auto">
          <a:xfrm>
            <a:off x="457200" y="1042988"/>
            <a:ext cx="8515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FFFF00"/>
              </a:buClr>
              <a:buFont typeface="Verdana" panose="020B0604030504040204" pitchFamily="34" charset="0"/>
              <a:buChar char="●"/>
            </a:pPr>
            <a:r>
              <a:rPr kumimoji="0" lang="en-US" altLang="ja-JP" sz="2400" b="1" smtClean="0">
                <a:solidFill>
                  <a:prstClr val="white"/>
                </a:solidFill>
              </a:rPr>
              <a:t>Lifestyle intervention continues to have an effect, even after 20 years</a:t>
            </a:r>
          </a:p>
        </p:txBody>
      </p:sp>
      <p:graphicFrame>
        <p:nvGraphicFramePr>
          <p:cNvPr id="11" name="Group 76"/>
          <p:cNvGraphicFramePr>
            <a:graphicFrameLocks noGrp="1"/>
          </p:cNvGraphicFramePr>
          <p:nvPr/>
        </p:nvGraphicFramePr>
        <p:xfrm>
          <a:off x="114300" y="2171700"/>
          <a:ext cx="8858250" cy="3479800"/>
        </p:xfrm>
        <a:graphic>
          <a:graphicData uri="http://schemas.openxmlformats.org/drawingml/2006/table">
            <a:tbl>
              <a:tblPr/>
              <a:tblGrid>
                <a:gridCol w="1932424"/>
                <a:gridCol w="750052"/>
                <a:gridCol w="838600"/>
                <a:gridCol w="2040070"/>
                <a:gridCol w="1744913"/>
                <a:gridCol w="1552191"/>
              </a:tblGrid>
              <a:tr h="699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Study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ja-JP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Intervention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Treatment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Risk Reduction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Da Qing</a:t>
                      </a:r>
                      <a:r>
                        <a:rPr kumimoji="0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1,2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IGT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577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Lifestyle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6 years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20 years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34% - 69%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4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Finnish DPS</a:t>
                      </a:r>
                      <a:r>
                        <a:rPr kumimoji="0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3,4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IGT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523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Lifestyle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3+ years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7 years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58%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Diabetes Prevention Program (DPP)</a:t>
                      </a:r>
                      <a:r>
                        <a:rPr kumimoji="0" lang="en-US" altLang="ja-JP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5,6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IGT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3324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Lifestyle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3 years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10 years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100000"/>
                        <a:buFont typeface="Verdana" panose="020B0604030504040204" pitchFamily="34" charset="0"/>
                        <a:defRPr sz="24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Courier New" panose="02070309020205020404" pitchFamily="49" charset="0"/>
                        <a:defRPr sz="2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Verdana" panose="020B0604030504040204" pitchFamily="34" charset="0"/>
                        <a:defRPr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Arial" panose="020B0604020202020204" pitchFamily="34" charset="0"/>
                        <a:defRPr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58%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50" charset="-128"/>
                        </a:rPr>
                        <a:t>34%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432050" y="6137275"/>
            <a:ext cx="648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100000"/>
              <a:buFont typeface="Verdana" panose="020B0604030504040204" pitchFamily="34" charset="0"/>
              <a:buChar char="●"/>
              <a:tabLst>
                <a:tab pos="3479800" algn="l"/>
              </a:tabLst>
              <a:defRPr sz="2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SzPct val="80000"/>
              <a:buFont typeface="Courier New" panose="02070309020205020404" pitchFamily="49" charset="0"/>
              <a:buChar char="o"/>
              <a:tabLst>
                <a:tab pos="3479800" algn="l"/>
              </a:tabLst>
              <a:defRPr sz="24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80000"/>
              <a:buFont typeface="Verdana" panose="020B0604030504040204" pitchFamily="34" charset="0"/>
              <a:buChar char="‒"/>
              <a:tabLst>
                <a:tab pos="3479800" algn="l"/>
              </a:tabLst>
              <a:defRPr sz="20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v"/>
              <a:tabLst>
                <a:tab pos="3479800" algn="l"/>
              </a:tabLst>
              <a:defRPr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  <a:tabLst>
                <a:tab pos="3479800" algn="l"/>
              </a:tabLst>
              <a:defRPr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  <a:tabLst>
                <a:tab pos="3479800" algn="l"/>
              </a:tabLst>
              <a:defRPr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  <a:tabLst>
                <a:tab pos="3479800" algn="l"/>
              </a:tabLst>
              <a:defRPr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  <a:tabLst>
                <a:tab pos="3479800" algn="l"/>
              </a:tabLst>
              <a:defRPr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  <a:tabLst>
                <a:tab pos="3479800" algn="l"/>
              </a:tabLst>
              <a:defRPr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1.  Diabetes Care</a:t>
            </a: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. 1997;20:537-544. 	2.  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Lancet</a:t>
            </a: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. 2008;371:1783-1789.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3.  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N </a:t>
            </a:r>
            <a:r>
              <a:rPr lang="en-US" altLang="ja-JP" sz="1200" i="1" dirty="0" err="1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Engl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 J Med</a:t>
            </a: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. 2001;344:1343-1350. 	4.  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Lancet</a:t>
            </a: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. 2006;368:1673-1679.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5.  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N </a:t>
            </a:r>
            <a:r>
              <a:rPr lang="en-US" altLang="ja-JP" sz="1200" i="1" dirty="0" err="1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Engl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 J Med</a:t>
            </a: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. 2002;346:393-403. 	6.  </a:t>
            </a:r>
            <a:r>
              <a:rPr lang="en-US" altLang="ja-JP" sz="1200" i="1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Lancet</a:t>
            </a:r>
            <a:r>
              <a:rPr lang="en-US" altLang="ja-JP" sz="1200" dirty="0" smtClean="0">
                <a:solidFill>
                  <a:srgbClr val="4BACC6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. 2009;374:1677-1686.</a:t>
            </a:r>
          </a:p>
        </p:txBody>
      </p:sp>
    </p:spTree>
    <p:extLst>
      <p:ext uri="{BB962C8B-B14F-4D97-AF65-F5344CB8AC3E}">
        <p14:creationId xmlns:p14="http://schemas.microsoft.com/office/powerpoint/2010/main" val="905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テキスト ボックス 5"/>
          <p:cNvSpPr txBox="1">
            <a:spLocks noChangeArrowheads="1"/>
          </p:cNvSpPr>
          <p:nvPr/>
        </p:nvSpPr>
        <p:spPr bwMode="auto">
          <a:xfrm>
            <a:off x="3227388" y="6488113"/>
            <a:ext cx="595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400" b="1" smtClean="0">
                <a:solidFill>
                  <a:srgbClr val="FFFFFF"/>
                </a:solidFill>
              </a:rPr>
              <a:t>Matsuda M.;GEKKAN TOUNYOUBYOU;2,16-22,2010</a:t>
            </a:r>
            <a:r>
              <a:rPr lang="ja-JP" altLang="en-US" sz="1400" b="1" smtClean="0">
                <a:solidFill>
                  <a:srgbClr val="FFFFFF"/>
                </a:solidFill>
              </a:rPr>
              <a:t> </a:t>
            </a:r>
            <a:r>
              <a:rPr lang="en-US" altLang="ja-JP" sz="1400" b="1" smtClean="0">
                <a:solidFill>
                  <a:srgbClr val="FFFFFF"/>
                </a:solidFill>
              </a:rPr>
              <a:t>2:16-22, 2010. </a:t>
            </a:r>
            <a:r>
              <a:rPr lang="ja-JP" altLang="en-US" sz="1400" b="1" smtClean="0">
                <a:solidFill>
                  <a:srgbClr val="FFFFFF"/>
                </a:solidFill>
              </a:rPr>
              <a:t>　</a:t>
            </a:r>
          </a:p>
        </p:txBody>
      </p:sp>
      <p:sp>
        <p:nvSpPr>
          <p:cNvPr id="569347" name="タイトル 1"/>
          <p:cNvSpPr>
            <a:spLocks noGrp="1"/>
          </p:cNvSpPr>
          <p:nvPr>
            <p:ph type="title"/>
          </p:nvPr>
        </p:nvSpPr>
        <p:spPr>
          <a:xfrm>
            <a:off x="60325" y="-26988"/>
            <a:ext cx="9020175" cy="760413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solidFill>
                  <a:srgbClr val="FFFF00"/>
                </a:solidFill>
              </a:rPr>
              <a:t>Intervention Studies to Prevent T2D</a:t>
            </a:r>
            <a:endParaRPr lang="ja-JP" altLang="en-US" sz="4000" smtClean="0">
              <a:solidFill>
                <a:srgbClr val="FFFF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60325" y="765175"/>
          <a:ext cx="9023351" cy="55435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1867"/>
                <a:gridCol w="647961"/>
                <a:gridCol w="647961"/>
                <a:gridCol w="1151932"/>
                <a:gridCol w="863949"/>
                <a:gridCol w="575966"/>
                <a:gridCol w="791953"/>
                <a:gridCol w="863949"/>
                <a:gridCol w="827685"/>
                <a:gridCol w="612230"/>
                <a:gridCol w="767898"/>
              </a:tblGrid>
              <a:tr h="49835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 smtClean="0"/>
                        <a:t>Trial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 smtClean="0"/>
                        <a:t>publication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follow-up, year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drug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new</a:t>
                      </a:r>
                    </a:p>
                    <a:p>
                      <a:pPr algn="ctr"/>
                      <a:r>
                        <a:rPr kumimoji="1" lang="en-US" altLang="ja-JP" sz="900" b="1" dirty="0" smtClean="0"/>
                        <a:t>on-set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 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DM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No.(total)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/>
                        <a:t>event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>
                          <a:solidFill>
                            <a:schemeClr val="bg1"/>
                          </a:solidFill>
                        </a:rPr>
                        <a:t>per 1000 person-years</a:t>
                      </a:r>
                      <a:endParaRPr kumimoji="1" lang="ja-JP" altLang="en-US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7997" marR="17997" marT="17997" marB="17997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control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new</a:t>
                      </a:r>
                    </a:p>
                    <a:p>
                      <a:pPr algn="ctr"/>
                      <a:r>
                        <a:rPr kumimoji="1" lang="en-US" altLang="ja-JP" sz="900" b="1" dirty="0" smtClean="0"/>
                        <a:t>on-set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 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DM</a:t>
                      </a:r>
                      <a:endParaRPr kumimoji="1" lang="ja-JP" altLang="en-US" sz="900" b="1" dirty="0" smtClean="0"/>
                    </a:p>
                  </a:txBody>
                  <a:tcPr marL="17997" marR="17997" marT="17997" marB="17997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No.(total)</a:t>
                      </a:r>
                      <a:endParaRPr kumimoji="1" lang="ja-JP" altLang="en-US" sz="900" b="1" dirty="0"/>
                    </a:p>
                  </a:txBody>
                  <a:tcPr marL="17997" marR="17997" marT="17997" marB="1799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/>
                        <a:t>event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>
                          <a:solidFill>
                            <a:schemeClr val="bg1"/>
                          </a:solidFill>
                        </a:rPr>
                        <a:t>per 1000 person-years</a:t>
                      </a:r>
                      <a:endParaRPr kumimoji="1" lang="ja-JP" altLang="en-US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7997" marR="17997" marT="17997" marB="17997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04">
                <a:tc gridSpan="11"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err="1" smtClean="0"/>
                        <a:t>Thiazolidine</a:t>
                      </a:r>
                      <a:endParaRPr kumimoji="1" lang="ja-JP" altLang="en-US" sz="1400" b="1" dirty="0" smtClean="0"/>
                    </a:p>
                  </a:txBody>
                  <a:tcPr marL="17997" marR="17997" marT="35993" marB="35993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91204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*DPP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2005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0.9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/>
                        <a:t>Troglitazone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10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387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28.7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Placebo</a:t>
                      </a:r>
                    </a:p>
                    <a:p>
                      <a:pPr algn="ctr"/>
                      <a:r>
                        <a:rPr kumimoji="1" lang="en-US" altLang="ja-JP" sz="1200" b="1" dirty="0" err="1" smtClean="0"/>
                        <a:t>Metformin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en-US" altLang="ja-JP" sz="1200" b="1" dirty="0" smtClean="0"/>
                        <a:t>ILS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37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21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16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391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397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393</a:t>
                      </a: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105.1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58.8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45.2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</a:tr>
              <a:tr h="311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TRIPOD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2002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2.5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/>
                        <a:t>Troglitazone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17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114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59.6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Placebo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37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122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121.3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</a:tr>
              <a:tr h="38569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PIPOD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2006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3.0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/>
                        <a:t>Pioglitazone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11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86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42.6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endParaRPr kumimoji="1" lang="ja-JP" altLang="en-US" sz="1800" b="1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marL="17997" marR="17997" marT="35993" marB="35993" anchor="ctr"/>
                </a:tc>
              </a:tr>
              <a:tr h="311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*DREAM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2006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3.0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/>
                        <a:t>Rosiglitazone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306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2365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43.1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Placebo</a:t>
                      </a: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686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2634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86.8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</a:tr>
              <a:tr h="311066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*ACTNOW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err="1" smtClean="0"/>
                        <a:t>Pioglitazone</a:t>
                      </a:r>
                      <a:endParaRPr kumimoji="1" lang="ja-JP" altLang="en-US" sz="1200" b="1" dirty="0" smtClean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303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8.3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37.6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  <a:tr h="311066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*CANOE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>
                          <a:solidFill>
                            <a:schemeClr val="tx1"/>
                          </a:solidFill>
                        </a:rPr>
                        <a:t>Met+Rosi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34.9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101.1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  <a:tr h="385695">
                <a:tc gridSpan="10">
                  <a:txBody>
                    <a:bodyPr/>
                    <a:lstStyle/>
                    <a:p>
                      <a:pPr algn="l"/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Other (α-GI,</a:t>
                      </a:r>
                      <a:r>
                        <a:rPr kumimoji="1" lang="en-US" altLang="ja-JP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statin, fibrate, </a:t>
                      </a:r>
                      <a:r>
                        <a:rPr kumimoji="1" lang="en-US" altLang="ja-JP" sz="1400" b="1" dirty="0" err="1" smtClean="0">
                          <a:solidFill>
                            <a:schemeClr val="tx1"/>
                          </a:solidFill>
                        </a:rPr>
                        <a:t>glinide</a:t>
                      </a: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>
                    <a:solidFill>
                      <a:schemeClr val="bg2"/>
                    </a:solidFill>
                  </a:tcPr>
                </a:tc>
              </a:tr>
              <a:tr h="31106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WOSCOP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2001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5.0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/>
                        <a:t>Pravastation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57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2999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3975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  <a:tr h="487531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*STOP- NIDDM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2002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3.3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err="1" smtClean="0"/>
                        <a:t>Acarbose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221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682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98.2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686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125.9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  <a:tr h="367201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BIP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6.2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 err="1" smtClean="0">
                          <a:solidFill>
                            <a:schemeClr val="tx1"/>
                          </a:solidFill>
                        </a:rPr>
                        <a:t>Bezafibrate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66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156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68.2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87.8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  <a:tr h="367201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*VICTORY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Voglibose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50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897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13.9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881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30.0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  <a:tr h="487531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*NAVIGATOR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 err="1" smtClean="0">
                          <a:solidFill>
                            <a:schemeClr val="tx1"/>
                          </a:solidFill>
                        </a:rPr>
                        <a:t>Nateglinide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1674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3726</a:t>
                      </a:r>
                      <a:endParaRPr kumimoji="1" lang="ja-JP" altLang="en-US" sz="1200" b="1" dirty="0"/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0000FF"/>
                          </a:solidFill>
                        </a:rPr>
                        <a:t>69.1</a:t>
                      </a:r>
                      <a:endParaRPr kumimoji="1" lang="ja-JP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Placebo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1580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3747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64.9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7997" marR="17997" marT="35993" marB="35993" anchor="ctr"/>
                </a:tc>
              </a:tr>
            </a:tbl>
          </a:graphicData>
        </a:graphic>
      </p:graphicFrame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210175" y="765175"/>
            <a:ext cx="3870325" cy="5549900"/>
            <a:chOff x="5209959" y="765544"/>
            <a:chExt cx="3871328" cy="5550196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5209959" y="765544"/>
              <a:ext cx="808247" cy="555019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600" b="1">
                <a:noFill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8325441" y="765544"/>
              <a:ext cx="755846" cy="5550196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600" b="1">
                <a:noFill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85750" y="6488113"/>
            <a:ext cx="26035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9BBB59">
                    <a:lumMod val="20000"/>
                    <a:lumOff val="80000"/>
                  </a:srgbClr>
                </a:solidFill>
              </a:rPr>
              <a:t>*:</a:t>
            </a:r>
            <a:r>
              <a:rPr kumimoji="1" lang="ja-JP" altLang="en-US" sz="1600" b="1" dirty="0">
                <a:solidFill>
                  <a:srgbClr val="9BBB59">
                    <a:lumMod val="20000"/>
                    <a:lumOff val="80000"/>
                  </a:srgbClr>
                </a:solidFill>
              </a:rPr>
              <a:t>　</a:t>
            </a:r>
            <a:r>
              <a:rPr kumimoji="1" lang="en-US" altLang="ja-JP" sz="1600" b="1" dirty="0">
                <a:solidFill>
                  <a:srgbClr val="9BBB59">
                    <a:lumMod val="20000"/>
                    <a:lumOff val="80000"/>
                  </a:srgbClr>
                </a:solidFill>
              </a:rPr>
              <a:t>pre-</a:t>
            </a:r>
            <a:r>
              <a:rPr kumimoji="1" lang="en-US" altLang="ja-JP" sz="1600" b="1" dirty="0" err="1">
                <a:solidFill>
                  <a:srgbClr val="9BBB59">
                    <a:lumMod val="20000"/>
                    <a:lumOff val="80000"/>
                  </a:srgbClr>
                </a:solidFill>
              </a:rPr>
              <a:t>specfied</a:t>
            </a:r>
            <a:r>
              <a:rPr kumimoji="1" lang="ja-JP" altLang="en-US" sz="1600" b="1" dirty="0">
                <a:solidFill>
                  <a:srgbClr val="9BBB59">
                    <a:lumMod val="20000"/>
                    <a:lumOff val="80000"/>
                  </a:srgbClr>
                </a:solidFill>
              </a:rPr>
              <a:t> </a:t>
            </a:r>
            <a:r>
              <a:rPr kumimoji="1" lang="en-US" altLang="ja-JP" sz="1600" b="1" dirty="0">
                <a:solidFill>
                  <a:srgbClr val="9BBB59">
                    <a:lumMod val="20000"/>
                    <a:lumOff val="80000"/>
                  </a:srgbClr>
                </a:solidFill>
              </a:rPr>
              <a:t>outcome</a:t>
            </a:r>
            <a:endParaRPr kumimoji="1" lang="ja-JP" altLang="en-US" sz="1600" b="1" dirty="0">
              <a:solidFill>
                <a:srgbClr val="9BBB5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95250" y="393700"/>
          <a:ext cx="8905876" cy="6280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0219"/>
                <a:gridCol w="720156"/>
                <a:gridCol w="576125"/>
                <a:gridCol w="648141"/>
                <a:gridCol w="864187"/>
                <a:gridCol w="792172"/>
                <a:gridCol w="864187"/>
                <a:gridCol w="998551"/>
                <a:gridCol w="801840"/>
                <a:gridCol w="648141"/>
                <a:gridCol w="852157"/>
              </a:tblGrid>
              <a:tr h="4652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 smtClean="0"/>
                        <a:t>Trial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 smtClean="0"/>
                        <a:t>publication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follow-up, year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drug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new</a:t>
                      </a:r>
                    </a:p>
                    <a:p>
                      <a:pPr algn="ctr"/>
                      <a:r>
                        <a:rPr kumimoji="1" lang="en-US" altLang="ja-JP" sz="900" b="1" dirty="0" smtClean="0"/>
                        <a:t>on-set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 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DM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No.(total)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/>
                        <a:t>event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>
                          <a:solidFill>
                            <a:schemeClr val="bg1"/>
                          </a:solidFill>
                        </a:rPr>
                        <a:t>per 1000 person-years</a:t>
                      </a:r>
                      <a:endParaRPr kumimoji="1" lang="ja-JP" altLang="en-US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8002" marR="18002" marT="17998" marB="17998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control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new</a:t>
                      </a:r>
                    </a:p>
                    <a:p>
                      <a:pPr algn="ctr"/>
                      <a:r>
                        <a:rPr kumimoji="1" lang="en-US" altLang="ja-JP" sz="900" b="1" dirty="0" smtClean="0"/>
                        <a:t>on-set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of </a:t>
                      </a:r>
                      <a:r>
                        <a:rPr kumimoji="1" lang="ja-JP" altLang="en-US" sz="900" b="1" dirty="0" smtClean="0"/>
                        <a:t> </a:t>
                      </a:r>
                      <a:r>
                        <a:rPr kumimoji="1" lang="en-US" altLang="ja-JP" sz="900" b="1" dirty="0" smtClean="0"/>
                        <a:t>DM</a:t>
                      </a:r>
                      <a:endParaRPr kumimoji="1" lang="ja-JP" altLang="en-US" sz="900" b="1" dirty="0" smtClean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No.(total)</a:t>
                      </a:r>
                      <a:endParaRPr kumimoji="1" lang="ja-JP" altLang="en-US" sz="900" b="1" dirty="0"/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/>
                        <a:t>event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dirty="0" smtClean="0">
                          <a:solidFill>
                            <a:schemeClr val="bg1"/>
                          </a:solidFill>
                        </a:rPr>
                        <a:t>per 1000 person-years</a:t>
                      </a:r>
                      <a:endParaRPr kumimoji="1" lang="ja-JP" altLang="en-US" sz="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8002" marR="18002" marT="17998" marB="17998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80">
                <a:tc gridSpan="10"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antihypertensive drug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36004" marR="36004" marT="17998" marB="17998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CAPPP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1999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6.1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337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5183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10.7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β blocker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380</a:t>
                      </a: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5230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11.9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</a:tr>
              <a:tr h="5603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STOP-2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1999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93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1970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11.8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β blocker</a:t>
                      </a:r>
                      <a:endParaRPr lang="ja-JP" altLang="en-US" sz="1100" b="1" dirty="0" smtClean="0"/>
                    </a:p>
                    <a:p>
                      <a:pPr algn="ctr"/>
                      <a:r>
                        <a:rPr lang="en-US" altLang="ja-JP" sz="1100" b="1" dirty="0" smtClean="0"/>
                        <a:t>Diuretic</a:t>
                      </a:r>
                    </a:p>
                    <a:p>
                      <a:pPr algn="ctr"/>
                      <a:r>
                        <a:rPr lang="en-US" altLang="ja-JP" sz="1100" b="1" dirty="0" smtClean="0"/>
                        <a:t>CCB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97</a:t>
                      </a:r>
                    </a:p>
                    <a:p>
                      <a:pPr algn="ctr"/>
                      <a:endParaRPr lang="en-US" altLang="ja-JP" sz="1100" b="1" dirty="0" smtClean="0"/>
                    </a:p>
                    <a:p>
                      <a:pPr algn="ctr"/>
                      <a:r>
                        <a:rPr lang="en-US" altLang="ja-JP" sz="1100" b="1" dirty="0" smtClean="0"/>
                        <a:t>95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1960</a:t>
                      </a:r>
                    </a:p>
                    <a:p>
                      <a:pPr algn="ctr"/>
                      <a:endParaRPr lang="en-US" altLang="ja-JP" sz="1100" b="1" dirty="0" smtClean="0"/>
                    </a:p>
                    <a:p>
                      <a:pPr algn="ctr"/>
                      <a:r>
                        <a:rPr lang="en-US" altLang="ja-JP" sz="1100" b="1" dirty="0" smtClean="0"/>
                        <a:t>1935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12.4</a:t>
                      </a:r>
                    </a:p>
                    <a:p>
                      <a:pPr algn="ctr"/>
                      <a:endParaRPr lang="en-US" altLang="ja-JP" sz="1100" b="1" dirty="0" smtClean="0"/>
                    </a:p>
                    <a:p>
                      <a:pPr algn="ctr"/>
                      <a:r>
                        <a:rPr lang="en-US" altLang="ja-JP" sz="1100" b="1" dirty="0" smtClean="0"/>
                        <a:t>12.1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HOPE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102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2837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8.0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Placebo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155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2883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11.9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</a:tr>
              <a:tr h="38603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ALLHAT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119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4096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7.3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CCB</a:t>
                      </a:r>
                    </a:p>
                    <a:p>
                      <a:pPr algn="ctr"/>
                      <a:r>
                        <a:rPr lang="en-US" altLang="ja-JP" sz="1100" b="1" dirty="0" smtClean="0"/>
                        <a:t>Diuretic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154</a:t>
                      </a:r>
                    </a:p>
                    <a:p>
                      <a:pPr algn="ctr"/>
                      <a:r>
                        <a:rPr lang="en-US" altLang="ja-JP" sz="1100" b="1" dirty="0" smtClean="0"/>
                        <a:t>302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3954</a:t>
                      </a:r>
                    </a:p>
                    <a:p>
                      <a:pPr algn="ctr"/>
                      <a:r>
                        <a:rPr lang="en-US" altLang="ja-JP" sz="1100" b="1" dirty="0" smtClean="0"/>
                        <a:t>6766</a:t>
                      </a: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9.7</a:t>
                      </a:r>
                    </a:p>
                    <a:p>
                      <a:pPr algn="ctr"/>
                      <a:r>
                        <a:rPr lang="en-US" altLang="ja-JP" sz="1100" b="1" dirty="0" smtClean="0"/>
                        <a:t>11.2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PEACE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2004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335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3432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20.3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Placebo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399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3472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23.9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ANBP-2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138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2800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12.0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Diuretic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200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2826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100" b="1" dirty="0" smtClean="0"/>
                        <a:t>17.3</a:t>
                      </a:r>
                      <a:endParaRPr lang="ja-JP" altLang="en-US" sz="1100" b="1" dirty="0"/>
                    </a:p>
                  </a:txBody>
                  <a:tcPr marL="36004" marR="36004" marT="17998" marB="17998" anchor="ctr"/>
                </a:tc>
              </a:tr>
              <a:tr h="38603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AASK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410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28.9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β blocker</a:t>
                      </a:r>
                      <a:endParaRPr lang="ja-JP" altLang="en-US" sz="1100" b="1" dirty="0" smtClean="0"/>
                    </a:p>
                    <a:p>
                      <a:pPr algn="ctr"/>
                      <a:r>
                        <a:rPr kumimoji="1" lang="en-US" altLang="ja-JP" sz="1100" b="1" dirty="0" smtClean="0"/>
                        <a:t>CCB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70</a:t>
                      </a:r>
                    </a:p>
                    <a:p>
                      <a:pPr algn="ctr"/>
                      <a:r>
                        <a:rPr kumimoji="1" lang="en-US" altLang="ja-JP" sz="1100" b="1" dirty="0" smtClean="0"/>
                        <a:t>32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405</a:t>
                      </a:r>
                    </a:p>
                    <a:p>
                      <a:pPr algn="ctr"/>
                      <a:r>
                        <a:rPr kumimoji="1" lang="en-US" altLang="ja-JP" sz="1100" b="1" dirty="0" smtClean="0"/>
                        <a:t>202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45.5</a:t>
                      </a:r>
                    </a:p>
                    <a:p>
                      <a:pPr algn="ctr"/>
                      <a:r>
                        <a:rPr kumimoji="1" lang="en-US" altLang="ja-JP" sz="1100" b="1" dirty="0" smtClean="0"/>
                        <a:t>41.7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*DREAM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3.0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449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2623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57.1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489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2646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61.6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LIFE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242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4020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12.5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β blocker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320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3979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16.8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*ALPINE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1.0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196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5.1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Diuretic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196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40.8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CHARM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3.1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163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2715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19.4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2721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23.9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SCOPE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3.7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93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2167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11.6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115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2175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14.3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VALUE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2004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4.2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690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5087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32.3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CCB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845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5074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39.7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CASE-J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3.2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38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1343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8.8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CCB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59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1342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13.7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/>
                        <a:t>*</a:t>
                      </a:r>
                      <a:r>
                        <a:rPr kumimoji="1" lang="en-US" altLang="ja-JP" sz="1200" b="1" dirty="0" err="1" smtClean="0"/>
                        <a:t>ProFESS</a:t>
                      </a:r>
                      <a:endParaRPr kumimoji="1" lang="ja-JP" altLang="en-US" sz="12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2008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2.5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125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7306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6.8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151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7283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/>
                        <a:t>8.3</a:t>
                      </a:r>
                      <a:endParaRPr kumimoji="1" lang="ja-JP" altLang="en-US" sz="1100" b="1" dirty="0"/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*ONTARGET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8542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rgbClr val="0070C0"/>
                          </a:solidFill>
                        </a:rPr>
                        <a:t>10.0</a:t>
                      </a:r>
                      <a:endParaRPr kumimoji="1" lang="ja-JP" altLang="en-US" sz="11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8576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</a:tr>
              <a:tr h="386037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*ONTARGET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ARB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+ACEI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323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8502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8.1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/>
                        <a:t>ACEI</a:t>
                      </a:r>
                      <a:endParaRPr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8576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9.2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*TRANSCEND 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2954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26.4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2972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28.8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1" dirty="0" smtClean="0">
                          <a:solidFill>
                            <a:schemeClr val="tx1"/>
                          </a:solidFill>
                        </a:rPr>
                        <a:t>*HIJ-CREATE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645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624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*Kyoto Heart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3.27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ARB+X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1116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51.6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998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76.7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</a:tr>
              <a:tr h="22758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200" b="1" dirty="0" smtClean="0">
                          <a:solidFill>
                            <a:schemeClr val="tx1"/>
                          </a:solidFill>
                        </a:rPr>
                        <a:t>*NAVIGATOR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ARB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1532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3748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62.9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/>
                        <a:t>Placebo</a:t>
                      </a:r>
                      <a:endParaRPr kumimoji="1" lang="ja-JP" altLang="en-US" sz="1100" b="1" dirty="0" smtClean="0"/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1722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3725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71.1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4" marR="36004" marT="17998" marB="17998" anchor="ctr"/>
                </a:tc>
              </a:tr>
            </a:tbl>
          </a:graphicData>
        </a:graphic>
      </p:graphicFrame>
      <p:sp>
        <p:nvSpPr>
          <p:cNvPr id="571684" name="Rectangle 6"/>
          <p:cNvSpPr>
            <a:spLocks noChangeArrowheads="1"/>
          </p:cNvSpPr>
          <p:nvPr/>
        </p:nvSpPr>
        <p:spPr bwMode="auto">
          <a:xfrm>
            <a:off x="5422900" y="6634163"/>
            <a:ext cx="3721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000" b="1" smtClean="0">
                <a:solidFill>
                  <a:srgbClr val="FFFFFF"/>
                </a:solidFill>
              </a:rPr>
              <a:t>Matsuda M.; Endocrinology</a:t>
            </a:r>
            <a:r>
              <a:rPr lang="ja-JP" altLang="en-US" sz="1000" b="1" smtClean="0">
                <a:solidFill>
                  <a:srgbClr val="FFFFFF"/>
                </a:solidFill>
                <a:latin typeface="ＭＳ ゴシック" panose="020B0609070205080204" pitchFamily="49" charset="-128"/>
              </a:rPr>
              <a:t>＆</a:t>
            </a:r>
            <a:r>
              <a:rPr lang="en-US" altLang="ja-JP" sz="1000" b="1" smtClean="0">
                <a:solidFill>
                  <a:srgbClr val="FFFFFF"/>
                </a:solidFill>
              </a:rPr>
              <a:t>Diabetology;26,1,35-41,2008.</a:t>
            </a:r>
            <a:endParaRPr lang="en-US" altLang="ja-JP" sz="1800" b="1" smtClean="0">
              <a:solidFill>
                <a:srgbClr val="FFFFFF"/>
              </a:solidFill>
            </a:endParaRPr>
          </a:p>
        </p:txBody>
      </p:sp>
      <p:sp>
        <p:nvSpPr>
          <p:cNvPr id="571685" name="タイトル 1"/>
          <p:cNvSpPr>
            <a:spLocks noGrp="1"/>
          </p:cNvSpPr>
          <p:nvPr>
            <p:ph type="title"/>
          </p:nvPr>
        </p:nvSpPr>
        <p:spPr>
          <a:xfrm>
            <a:off x="685800" y="23813"/>
            <a:ext cx="7772400" cy="41275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FFFF00"/>
                </a:solidFill>
              </a:rPr>
              <a:t>Prevention of Diabetes Mellitus</a:t>
            </a:r>
            <a:endParaRPr lang="ja-JP" altLang="en-US" sz="2800" smtClean="0">
              <a:solidFill>
                <a:srgbClr val="FFFF00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4832350" y="404813"/>
            <a:ext cx="4152900" cy="6229350"/>
            <a:chOff x="4831958" y="404037"/>
            <a:chExt cx="4152553" cy="6230134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4831958" y="404037"/>
              <a:ext cx="888926" cy="623013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600" b="1">
                <a:noFill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>
              <a:off x="8149556" y="404037"/>
              <a:ext cx="834955" cy="6230134"/>
            </a:xfrm>
            <a:prstGeom prst="rect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600" b="1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8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249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539" name="正方形/長方形 3"/>
          <p:cNvSpPr>
            <a:spLocks noChangeArrowheads="1"/>
          </p:cNvSpPr>
          <p:nvPr/>
        </p:nvSpPr>
        <p:spPr bwMode="auto">
          <a:xfrm>
            <a:off x="158750" y="5678488"/>
            <a:ext cx="896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dirty="0" smtClean="0">
                <a:solidFill>
                  <a:srgbClr val="000000"/>
                </a:solidFill>
              </a:rPr>
              <a:t>Effect of voglibose and placebo on the cumulative probability of individuals developing type 2 diabetes (Kaplan–Meier method) </a:t>
            </a:r>
            <a:endParaRPr lang="ja-JP" altLang="en-US" sz="1800" b="1" dirty="0" smtClean="0">
              <a:solidFill>
                <a:srgbClr val="000000"/>
              </a:solidFill>
            </a:endParaRPr>
          </a:p>
        </p:txBody>
      </p:sp>
      <p:sp>
        <p:nvSpPr>
          <p:cNvPr id="577540" name="正方形/長方形 5"/>
          <p:cNvSpPr>
            <a:spLocks noChangeArrowheads="1"/>
          </p:cNvSpPr>
          <p:nvPr/>
        </p:nvSpPr>
        <p:spPr bwMode="auto">
          <a:xfrm>
            <a:off x="1785938" y="1022350"/>
            <a:ext cx="722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dirty="0" smtClean="0">
                <a:solidFill>
                  <a:srgbClr val="000000"/>
                </a:solidFill>
              </a:rPr>
              <a:t>The HR was 0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595 (95% CI 0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433–0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818), showing that voglibose-treated individuals had a 40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5% lower risk of developing type 2 diabetes than did placebo-treated individuals (p=0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・</a:t>
            </a:r>
            <a:r>
              <a:rPr lang="en-US" altLang="ja-JP" sz="1800" b="1" dirty="0" smtClean="0">
                <a:solidFill>
                  <a:srgbClr val="000000"/>
                </a:solidFill>
              </a:rPr>
              <a:t>0014) </a:t>
            </a:r>
            <a:endParaRPr lang="ja-JP" altLang="en-US" sz="1800" b="1" dirty="0" smtClean="0">
              <a:solidFill>
                <a:srgbClr val="000000"/>
              </a:solidFill>
            </a:endParaRPr>
          </a:p>
        </p:txBody>
      </p:sp>
      <p:sp>
        <p:nvSpPr>
          <p:cNvPr id="577541" name="正方形/長方形 1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t>Kawamori R, Tajima N, Iwamoto Y, Kashiwagi A, Shimamoto K, Kaku K; Voglibose Ph-3 Study Group.: Voglibose for prevention of type 2 diabetes mellitus: a randomised, double-blind trial in Japanese individuals with impaired glucose tolerance. Lancet. 2009 May 9;373(9675):1607-14.</a:t>
            </a:r>
          </a:p>
        </p:txBody>
      </p:sp>
      <p:sp>
        <p:nvSpPr>
          <p:cNvPr id="577542" name="タイトル 1"/>
          <p:cNvSpPr>
            <a:spLocks noGrp="1"/>
          </p:cNvSpPr>
          <p:nvPr>
            <p:ph type="title"/>
          </p:nvPr>
        </p:nvSpPr>
        <p:spPr>
          <a:xfrm>
            <a:off x="5588000" y="142875"/>
            <a:ext cx="3536950" cy="730250"/>
          </a:xfrm>
        </p:spPr>
        <p:txBody>
          <a:bodyPr/>
          <a:lstStyle/>
          <a:p>
            <a:r>
              <a:rPr lang="en-US" altLang="ja-JP" sz="3600" b="1" dirty="0" smtClean="0">
                <a:solidFill>
                  <a:schemeClr val="tx1"/>
                </a:solidFill>
              </a:rPr>
              <a:t>VICTORY trial</a:t>
            </a:r>
            <a:endParaRPr lang="ja-JP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77543" name="テキスト ボックス 7"/>
          <p:cNvSpPr txBox="1">
            <a:spLocks noChangeArrowheads="1"/>
          </p:cNvSpPr>
          <p:nvPr/>
        </p:nvSpPr>
        <p:spPr bwMode="auto">
          <a:xfrm>
            <a:off x="7253288" y="2367756"/>
            <a:ext cx="1758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B0F0"/>
                </a:solidFill>
              </a:rPr>
              <a:t>40.5% reduction</a:t>
            </a:r>
            <a:endParaRPr lang="ja-JP" altLang="en-US" dirty="0" smtClean="0">
              <a:solidFill>
                <a:srgbClr val="00B0F0"/>
              </a:solidFill>
            </a:endParaRPr>
          </a:p>
        </p:txBody>
      </p:sp>
      <p:sp>
        <p:nvSpPr>
          <p:cNvPr id="9" name="下矢印 8"/>
          <p:cNvSpPr>
            <a:spLocks noChangeArrowheads="1"/>
          </p:cNvSpPr>
          <p:nvPr/>
        </p:nvSpPr>
        <p:spPr bwMode="auto">
          <a:xfrm>
            <a:off x="8676203" y="2928144"/>
            <a:ext cx="215900" cy="409575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0"/>
            <a:ext cx="739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947" name="正方形/長方形 2"/>
          <p:cNvSpPr>
            <a:spLocks noChangeArrowheads="1"/>
          </p:cNvSpPr>
          <p:nvPr/>
        </p:nvSpPr>
        <p:spPr bwMode="auto">
          <a:xfrm>
            <a:off x="4257675" y="6488113"/>
            <a:ext cx="353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</a:rPr>
              <a:t>N Engl J Med 2011;364:1104-15.</a:t>
            </a:r>
            <a:endParaRPr lang="ja-JP" altLang="en-US" sz="1800" smtClean="0">
              <a:solidFill>
                <a:srgbClr val="000000"/>
              </a:solidFill>
            </a:endParaRPr>
          </a:p>
        </p:txBody>
      </p:sp>
      <p:sp>
        <p:nvSpPr>
          <p:cNvPr id="2" name="下矢印 1"/>
          <p:cNvSpPr>
            <a:spLocks noChangeArrowheads="1"/>
          </p:cNvSpPr>
          <p:nvPr/>
        </p:nvSpPr>
        <p:spPr bwMode="auto">
          <a:xfrm>
            <a:off x="7794625" y="957263"/>
            <a:ext cx="325438" cy="2352675"/>
          </a:xfrm>
          <a:prstGeom prst="downArrow">
            <a:avLst>
              <a:gd name="adj1" fmla="val 50000"/>
              <a:gd name="adj2" fmla="val 5020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5992813" y="2689226"/>
            <a:ext cx="180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 smtClean="0">
                <a:solidFill>
                  <a:srgbClr val="00B0F0"/>
                </a:solidFill>
              </a:rPr>
              <a:t>72</a:t>
            </a:r>
            <a:r>
              <a:rPr lang="ja-JP" altLang="en-US" sz="1800" dirty="0" smtClean="0">
                <a:solidFill>
                  <a:srgbClr val="00B0F0"/>
                </a:solidFill>
              </a:rPr>
              <a:t>％</a:t>
            </a:r>
            <a:r>
              <a:rPr lang="en-US" altLang="ja-JP" sz="1800" dirty="0" smtClean="0">
                <a:solidFill>
                  <a:srgbClr val="00B0F0"/>
                </a:solidFill>
              </a:rPr>
              <a:t>reduction!</a:t>
            </a:r>
            <a:endParaRPr lang="ja-JP" altLang="en-US" sz="1800" dirty="0" smtClean="0">
              <a:solidFill>
                <a:srgbClr val="00B0F0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82962" y="-17463"/>
            <a:ext cx="3361038" cy="7302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36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ACTNOW trial</a:t>
            </a:r>
            <a:endParaRPr lang="ja-JP" altLang="en-US" sz="36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" y="152400"/>
            <a:ext cx="8991600" cy="1219200"/>
          </a:xfrm>
          <a:prstGeom prst="rect">
            <a:avLst/>
          </a:prstGeom>
          <a:solidFill>
            <a:srgbClr val="FF7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4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ＭＳ Ｐゴシック" panose="020B0600070205080204" pitchFamily="50" charset="-128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ctrTitle"/>
          </p:nvPr>
        </p:nvSpPr>
        <p:spPr bwMode="auto">
          <a:xfrm>
            <a:off x="-28575" y="180975"/>
            <a:ext cx="9144000" cy="15049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Arial" charset="0"/>
              </a:rPr>
              <a:t>EFFECT OF PIOGLITAZONE AND PLACEBO ON MATSUDA INDEX OF INSULIN SENSITIVITY</a:t>
            </a:r>
          </a:p>
        </p:txBody>
      </p:sp>
      <p:sp>
        <p:nvSpPr>
          <p:cNvPr id="599044" name="Freeform 28"/>
          <p:cNvSpPr>
            <a:spLocks/>
          </p:cNvSpPr>
          <p:nvPr/>
        </p:nvSpPr>
        <p:spPr bwMode="auto">
          <a:xfrm>
            <a:off x="1568450" y="1985963"/>
            <a:ext cx="6923088" cy="3914775"/>
          </a:xfrm>
          <a:custGeom>
            <a:avLst/>
            <a:gdLst>
              <a:gd name="T0" fmla="*/ 0 w 33"/>
              <a:gd name="T1" fmla="*/ 0 h 1246"/>
              <a:gd name="T2" fmla="*/ 0 w 33"/>
              <a:gd name="T3" fmla="*/ 2147483646 h 1246"/>
              <a:gd name="T4" fmla="*/ 2147483646 w 33"/>
              <a:gd name="T5" fmla="*/ 2147483646 h 1246"/>
              <a:gd name="T6" fmla="*/ 0 60000 65536"/>
              <a:gd name="T7" fmla="*/ 0 60000 65536"/>
              <a:gd name="T8" fmla="*/ 0 60000 65536"/>
              <a:gd name="T9" fmla="*/ 0 w 33"/>
              <a:gd name="T10" fmla="*/ 0 h 1246"/>
              <a:gd name="T11" fmla="*/ 33 w 33"/>
              <a:gd name="T12" fmla="*/ 1246 h 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1246">
                <a:moveTo>
                  <a:pt x="0" y="0"/>
                </a:moveTo>
                <a:lnTo>
                  <a:pt x="0" y="1246"/>
                </a:lnTo>
                <a:lnTo>
                  <a:pt x="33" y="124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1600" b="1" smtClean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99045" name="Rectangle 32"/>
          <p:cNvSpPr>
            <a:spLocks noChangeArrowheads="1"/>
          </p:cNvSpPr>
          <p:nvPr/>
        </p:nvSpPr>
        <p:spPr bwMode="auto">
          <a:xfrm flipH="1">
            <a:off x="1071563" y="4176713"/>
            <a:ext cx="395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4</a:t>
            </a:r>
          </a:p>
        </p:txBody>
      </p:sp>
      <p:sp>
        <p:nvSpPr>
          <p:cNvPr id="599046" name="Rectangle 32"/>
          <p:cNvSpPr>
            <a:spLocks noChangeArrowheads="1"/>
          </p:cNvSpPr>
          <p:nvPr/>
        </p:nvSpPr>
        <p:spPr bwMode="auto">
          <a:xfrm flipH="1">
            <a:off x="1071563" y="3376613"/>
            <a:ext cx="395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6</a:t>
            </a:r>
          </a:p>
        </p:txBody>
      </p:sp>
      <p:sp>
        <p:nvSpPr>
          <p:cNvPr id="599047" name="Rectangle 32"/>
          <p:cNvSpPr>
            <a:spLocks noChangeArrowheads="1"/>
          </p:cNvSpPr>
          <p:nvPr/>
        </p:nvSpPr>
        <p:spPr bwMode="auto">
          <a:xfrm flipH="1">
            <a:off x="1071563" y="2595563"/>
            <a:ext cx="395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8</a:t>
            </a:r>
          </a:p>
        </p:txBody>
      </p:sp>
      <p:sp>
        <p:nvSpPr>
          <p:cNvPr id="599048" name="Rectangle 32"/>
          <p:cNvSpPr>
            <a:spLocks noChangeArrowheads="1"/>
          </p:cNvSpPr>
          <p:nvPr/>
        </p:nvSpPr>
        <p:spPr bwMode="auto">
          <a:xfrm flipH="1">
            <a:off x="1071563" y="1833563"/>
            <a:ext cx="395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10</a:t>
            </a:r>
          </a:p>
        </p:txBody>
      </p:sp>
      <p:sp>
        <p:nvSpPr>
          <p:cNvPr id="599049" name="Rectangle 32"/>
          <p:cNvSpPr>
            <a:spLocks noChangeArrowheads="1"/>
          </p:cNvSpPr>
          <p:nvPr/>
        </p:nvSpPr>
        <p:spPr bwMode="auto">
          <a:xfrm flipH="1">
            <a:off x="1071563" y="4995863"/>
            <a:ext cx="395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599050" name="Rectangle 32"/>
          <p:cNvSpPr>
            <a:spLocks noChangeArrowheads="1"/>
          </p:cNvSpPr>
          <p:nvPr/>
        </p:nvSpPr>
        <p:spPr bwMode="auto">
          <a:xfrm flipH="1">
            <a:off x="1071563" y="5583238"/>
            <a:ext cx="395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0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2056607" y="4004468"/>
            <a:ext cx="800100" cy="4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08225" y="3595688"/>
            <a:ext cx="3206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661569" y="4290219"/>
            <a:ext cx="800100" cy="4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913188" y="3881438"/>
            <a:ext cx="32226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453063" y="4479925"/>
            <a:ext cx="800100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03888" y="4071938"/>
            <a:ext cx="32226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045325" y="3298825"/>
            <a:ext cx="800100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96150" y="2890838"/>
            <a:ext cx="3206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059" name="Rectangle 17"/>
          <p:cNvSpPr>
            <a:spLocks noChangeArrowheads="1"/>
          </p:cNvSpPr>
          <p:nvPr/>
        </p:nvSpPr>
        <p:spPr bwMode="auto">
          <a:xfrm>
            <a:off x="5099050" y="4233863"/>
            <a:ext cx="1579563" cy="1647825"/>
          </a:xfrm>
          <a:prstGeom prst="rect">
            <a:avLst/>
          </a:prstGeom>
          <a:solidFill>
            <a:srgbClr val="FF7308"/>
          </a:solidFill>
          <a:ln w="25400" algn="ctr">
            <a:solidFill>
              <a:srgbClr val="FF7308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0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9060" name="Rectangle 18" descr="Wide upward diagonal"/>
          <p:cNvSpPr>
            <a:spLocks noChangeArrowheads="1"/>
          </p:cNvSpPr>
          <p:nvPr/>
        </p:nvSpPr>
        <p:spPr bwMode="auto">
          <a:xfrm>
            <a:off x="6667500" y="3081338"/>
            <a:ext cx="1579563" cy="2809875"/>
          </a:xfrm>
          <a:prstGeom prst="rect">
            <a:avLst/>
          </a:prstGeom>
          <a:pattFill prst="wdUpDiag">
            <a:fgClr>
              <a:srgbClr val="FF7F00"/>
            </a:fgClr>
            <a:bgClr>
              <a:schemeClr val="bg1"/>
            </a:bgClr>
          </a:pattFill>
          <a:ln w="25400" algn="ctr">
            <a:solidFill>
              <a:srgbClr val="FF7308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0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9061" name="Rectangle 15"/>
          <p:cNvSpPr>
            <a:spLocks noChangeArrowheads="1"/>
          </p:cNvSpPr>
          <p:nvPr/>
        </p:nvSpPr>
        <p:spPr bwMode="auto">
          <a:xfrm>
            <a:off x="1739900" y="3871913"/>
            <a:ext cx="1581150" cy="20193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0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9062" name="Rectangle 16" descr="Wide upward diagonal"/>
          <p:cNvSpPr>
            <a:spLocks noChangeArrowheads="1"/>
          </p:cNvSpPr>
          <p:nvPr/>
        </p:nvSpPr>
        <p:spPr bwMode="auto">
          <a:xfrm>
            <a:off x="3282950" y="4043363"/>
            <a:ext cx="1577975" cy="1876425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0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9063" name="Text Box 42"/>
          <p:cNvSpPr txBox="1">
            <a:spLocks noChangeArrowheads="1"/>
          </p:cNvSpPr>
          <p:nvPr/>
        </p:nvSpPr>
        <p:spPr bwMode="auto">
          <a:xfrm>
            <a:off x="2520950" y="1476375"/>
            <a:ext cx="136366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000000"/>
                </a:solidFill>
                <a:latin typeface="Helvetica" panose="020B0604020202020204" pitchFamily="34" charset="0"/>
              </a:rPr>
              <a:t>Placebo</a:t>
            </a:r>
          </a:p>
        </p:txBody>
      </p:sp>
      <p:sp>
        <p:nvSpPr>
          <p:cNvPr id="599064" name="Text Box 43"/>
          <p:cNvSpPr txBox="1">
            <a:spLocks noChangeArrowheads="1"/>
          </p:cNvSpPr>
          <p:nvPr/>
        </p:nvSpPr>
        <p:spPr bwMode="auto">
          <a:xfrm>
            <a:off x="5311775" y="1476375"/>
            <a:ext cx="1993900" cy="461963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000000"/>
                </a:solidFill>
                <a:latin typeface="Helvetica" panose="020B0604020202020204" pitchFamily="34" charset="0"/>
              </a:rPr>
              <a:t>Pioglitazone</a:t>
            </a:r>
          </a:p>
        </p:txBody>
      </p:sp>
      <p:sp>
        <p:nvSpPr>
          <p:cNvPr id="599065" name="Text Box 58"/>
          <p:cNvSpPr txBox="1">
            <a:spLocks noChangeArrowheads="1"/>
          </p:cNvSpPr>
          <p:nvPr/>
        </p:nvSpPr>
        <p:spPr bwMode="auto">
          <a:xfrm>
            <a:off x="2022475" y="5827713"/>
            <a:ext cx="973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FFFF00"/>
                </a:solidFill>
                <a:latin typeface="Helvetica" panose="020B0604020202020204" pitchFamily="34" charset="0"/>
              </a:rPr>
              <a:t>Pre</a:t>
            </a:r>
          </a:p>
        </p:txBody>
      </p:sp>
      <p:sp>
        <p:nvSpPr>
          <p:cNvPr id="599066" name="Text Box 59"/>
          <p:cNvSpPr txBox="1">
            <a:spLocks noChangeArrowheads="1"/>
          </p:cNvSpPr>
          <p:nvPr/>
        </p:nvSpPr>
        <p:spPr bwMode="auto">
          <a:xfrm>
            <a:off x="3587750" y="5827713"/>
            <a:ext cx="112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FFFF00"/>
                </a:solidFill>
                <a:latin typeface="Helvetica" panose="020B0604020202020204" pitchFamily="34" charset="0"/>
              </a:rPr>
              <a:t>Post</a:t>
            </a:r>
          </a:p>
        </p:txBody>
      </p:sp>
      <p:sp>
        <p:nvSpPr>
          <p:cNvPr id="599067" name="Text Box 60"/>
          <p:cNvSpPr txBox="1">
            <a:spLocks noChangeArrowheads="1"/>
          </p:cNvSpPr>
          <p:nvPr/>
        </p:nvSpPr>
        <p:spPr bwMode="auto">
          <a:xfrm>
            <a:off x="5421313" y="5827713"/>
            <a:ext cx="973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FF7308"/>
                </a:solidFill>
                <a:latin typeface="Helvetica" panose="020B0604020202020204" pitchFamily="34" charset="0"/>
              </a:rPr>
              <a:t>Pre</a:t>
            </a:r>
          </a:p>
        </p:txBody>
      </p:sp>
      <p:sp>
        <p:nvSpPr>
          <p:cNvPr id="599068" name="Text Box 61"/>
          <p:cNvSpPr txBox="1">
            <a:spLocks noChangeArrowheads="1"/>
          </p:cNvSpPr>
          <p:nvPr/>
        </p:nvSpPr>
        <p:spPr bwMode="auto">
          <a:xfrm>
            <a:off x="6850063" y="5827713"/>
            <a:ext cx="112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FF7F00"/>
                </a:solidFill>
                <a:latin typeface="Helvetica" panose="020B0604020202020204" pitchFamily="34" charset="0"/>
              </a:rPr>
              <a:t>Post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03363" y="1993900"/>
            <a:ext cx="84137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90663" y="2732088"/>
            <a:ext cx="84137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76375" y="3516313"/>
            <a:ext cx="8413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98600" y="4335463"/>
            <a:ext cx="87313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89075" y="5159375"/>
            <a:ext cx="8413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81138" y="5745163"/>
            <a:ext cx="8731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075" name="Text Box 15"/>
          <p:cNvSpPr txBox="1">
            <a:spLocks noChangeArrowheads="1"/>
          </p:cNvSpPr>
          <p:nvPr/>
        </p:nvSpPr>
        <p:spPr bwMode="auto">
          <a:xfrm rot="-5400000">
            <a:off x="-163513" y="3708401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smtClean="0">
                <a:solidFill>
                  <a:srgbClr val="FFFFFF"/>
                </a:solidFill>
                <a:latin typeface="Helvetica" panose="020B0604020202020204" pitchFamily="34" charset="0"/>
              </a:rPr>
              <a:t>Matsuda Index</a:t>
            </a:r>
          </a:p>
        </p:txBody>
      </p:sp>
      <p:sp>
        <p:nvSpPr>
          <p:cNvPr id="599076" name="TextBox 46"/>
          <p:cNvSpPr txBox="1">
            <a:spLocks noChangeArrowheads="1"/>
          </p:cNvSpPr>
          <p:nvPr/>
        </p:nvSpPr>
        <p:spPr bwMode="auto">
          <a:xfrm>
            <a:off x="6897688" y="2462213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smtClean="0">
                <a:solidFill>
                  <a:srgbClr val="FFFFFF"/>
                </a:solidFill>
                <a:latin typeface="Helvetica" panose="020B0604020202020204" pitchFamily="34" charset="0"/>
              </a:rPr>
              <a:t>P&lt;0.001</a:t>
            </a:r>
          </a:p>
        </p:txBody>
      </p:sp>
      <p:sp>
        <p:nvSpPr>
          <p:cNvPr id="599077" name="正方形/長方形 1"/>
          <p:cNvSpPr>
            <a:spLocks noChangeArrowheads="1"/>
          </p:cNvSpPr>
          <p:nvPr/>
        </p:nvSpPr>
        <p:spPr bwMode="auto">
          <a:xfrm>
            <a:off x="1787525" y="20526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0" smtClean="0">
                <a:solidFill>
                  <a:srgbClr val="FFFFFF"/>
                </a:solidFill>
              </a:rPr>
              <a:t>Insulin sensitivity as measured with the Matsuda index increased more with pioglitazone than with placebo (4.31</a:t>
            </a:r>
            <a:r>
              <a:rPr lang="ja-JP" altLang="ja-JP" sz="1800" b="0" smtClean="0">
                <a:solidFill>
                  <a:srgbClr val="FFFFFF"/>
                </a:solidFill>
              </a:rPr>
              <a:t>±</a:t>
            </a:r>
            <a:r>
              <a:rPr lang="en-US" altLang="ja-JP" sz="1800" b="0" smtClean="0">
                <a:solidFill>
                  <a:srgbClr val="FFFFFF"/>
                </a:solidFill>
              </a:rPr>
              <a:t>0.24 to 7.65</a:t>
            </a:r>
            <a:r>
              <a:rPr lang="ja-JP" altLang="ja-JP" sz="1800" b="0" smtClean="0">
                <a:solidFill>
                  <a:srgbClr val="FFFFFF"/>
                </a:solidFill>
              </a:rPr>
              <a:t>±</a:t>
            </a:r>
            <a:r>
              <a:rPr lang="en-US" altLang="ja-JP" sz="1800" b="0" smtClean="0">
                <a:solidFill>
                  <a:srgbClr val="FFFFFF"/>
                </a:solidFill>
              </a:rPr>
              <a:t>0.34 vs. 4.31</a:t>
            </a:r>
            <a:r>
              <a:rPr lang="ja-JP" altLang="ja-JP" sz="1800" b="0" smtClean="0">
                <a:solidFill>
                  <a:srgbClr val="FFFFFF"/>
                </a:solidFill>
              </a:rPr>
              <a:t>±</a:t>
            </a:r>
            <a:r>
              <a:rPr lang="en-US" altLang="ja-JP" sz="1800" b="0" smtClean="0">
                <a:solidFill>
                  <a:srgbClr val="FFFFFF"/>
                </a:solidFill>
              </a:rPr>
              <a:t>0.30 to 5.23</a:t>
            </a:r>
            <a:r>
              <a:rPr lang="ja-JP" altLang="ja-JP" sz="1800" b="0" smtClean="0">
                <a:solidFill>
                  <a:srgbClr val="FFFFFF"/>
                </a:solidFill>
              </a:rPr>
              <a:t>±</a:t>
            </a:r>
            <a:r>
              <a:rPr lang="en-US" altLang="ja-JP" sz="1800" b="0" smtClean="0">
                <a:solidFill>
                  <a:srgbClr val="FFFFFF"/>
                </a:solidFill>
              </a:rPr>
              <a:t>0.31, P&lt;0.001). </a:t>
            </a:r>
            <a:endParaRPr lang="ja-JP" altLang="ja-JP" sz="18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テキスト ボックス 1"/>
          <p:cNvSpPr txBox="1">
            <a:spLocks noChangeArrowheads="1"/>
          </p:cNvSpPr>
          <p:nvPr/>
        </p:nvSpPr>
        <p:spPr bwMode="auto">
          <a:xfrm>
            <a:off x="176213" y="7938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FFFFFF"/>
                </a:solidFill>
              </a:rPr>
              <a:t>CV</a:t>
            </a:r>
            <a:endParaRPr lang="ja-JP" alt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00038" y="287338"/>
            <a:ext cx="8843962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FFFF"/>
                </a:solidFill>
              </a:rPr>
              <a:t>Masafumi Matsuda, MD, PhD</a:t>
            </a:r>
            <a:r>
              <a:rPr kumimoji="1" lang="ja-JP" altLang="en-US" sz="1600" b="1" dirty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16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77913" algn="l"/>
              </a:tabLst>
              <a:defRPr/>
            </a:pPr>
            <a:r>
              <a:rPr kumimoji="1" lang="en-US" altLang="ja-JP" sz="1600" b="1" dirty="0">
                <a:solidFill>
                  <a:srgbClr val="FFFFFF"/>
                </a:solidFill>
              </a:rPr>
              <a:t>Research Field: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	Metabolism, Endocrinology, Insulin action, Regulation in hypothalamus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/>
            </a:pPr>
            <a:endParaRPr kumimoji="1" lang="ja-JP" altLang="en-US" sz="6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FFFF"/>
                </a:solidFill>
              </a:rPr>
              <a:t>Professional Experience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Resident: University of Tokyo Hospital (Hongo, Tokyo, Japan, 6/10/1982)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Resident: University of Tokyo Hospital Branch (Meziro, Tokyo, Japan, 1/10/1983)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Assistant: Internal Medicine, Yamaguchi University (Ube, Yamaguchi, Japan, 6/1/1987)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Physician: Saiki Hospital (Nagato, Yamaguchi, Japan, 6/1/1988)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Clinical Instructor: Diabetes Division, UTHSCSA (San Antonio, Texas, USA, 3/1993)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Instructor: Diabetes Division, UTHSCSA (San Antonio, Texas, USA, 9/1/1994)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Assistant Professor of Medicine: Diabetes Division, UTHSCSA (San Antonio, Texas, USA, 9/1/1996)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Medical Research Director, Clinical Research Center, Texas Diabetes Institute (1997)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Lecturer, Diabetes Division, Internal Medicine, Kawasaki Medical School, Kurashiki, Okayama, Japan (1/1/1999)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Lecturer, Endocrine and Diabetes Division, Internal Medicine, Kawasaki Medical School, Kurashiki, Okayama, Japan (4/1/2000)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Director, Diabetes and Endocrine Department, Kameda Medical Center (1/1/2006)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Professor, Department of Endocrinology and Diabetes, Saitama Medical Center, Saitama Medical University (4/1/2009-present)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6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FFFF"/>
                </a:solidFill>
              </a:rPr>
              <a:t>Degree, Licensure and Certification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Faculty of Medicine, The University of Tokyo, Bachelor of Medicine [M.D.]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Doctor of Medical Science, Yamaguchi University [Ph.D.]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Medical Examination of National Board (Japan) 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Board Certificate and Certified Physician for Residency Training in Internal Medicine, Diabetology, Endocrinology and Metabolism (Japan) 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Fellow of the Japanese Society of Internal Medicine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Standard ECFMG Certificate (USA)   USMLE Step 1, Step 2 and Step 3 passed (USA)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6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FFFF"/>
                </a:solidFill>
              </a:rPr>
              <a:t>Works</a:t>
            </a:r>
            <a:r>
              <a:rPr kumimoji="1" lang="ja-JP" altLang="en-US" sz="1600" b="1" dirty="0">
                <a:solidFill>
                  <a:srgbClr val="FFFFFF"/>
                </a:solidFill>
              </a:rPr>
              <a:t>　</a:t>
            </a:r>
            <a:r>
              <a:rPr kumimoji="1" lang="en-US" altLang="ja-JP" sz="1600" dirty="0">
                <a:solidFill>
                  <a:srgbClr val="FFFFFF"/>
                </a:solidFill>
              </a:rPr>
              <a:t>original articles 117 (total citation: 7220,  </a:t>
            </a:r>
            <a:r>
              <a:rPr kumimoji="1" lang="en-US" altLang="ja-JP" sz="1600" i="1" dirty="0">
                <a:solidFill>
                  <a:srgbClr val="FFFFFF"/>
                </a:solidFill>
              </a:rPr>
              <a:t>h</a:t>
            </a:r>
            <a:r>
              <a:rPr kumimoji="1" lang="en-US" altLang="ja-JP" sz="1600" dirty="0">
                <a:solidFill>
                  <a:srgbClr val="FFFFFF"/>
                </a:solidFill>
              </a:rPr>
              <a:t>-index: 33 from Scopus)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Matsuda M, DeFronzo RA : Insulin sensitivity indices obtained from oral glucose tolerance testing: comparison with the euglycemic insulin clamp. Diabetes Care 22:1462-1470, 1999.  (citation:&gt;2600)</a:t>
            </a:r>
          </a:p>
          <a:p>
            <a:pPr marL="3556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200" dirty="0">
                <a:solidFill>
                  <a:srgbClr val="FFFFFF"/>
                </a:solidFill>
              </a:rPr>
              <a:t>Matsuda M: Management of glucose levels in the hospital – theory and practice, Kanehara Ltd. Tokyo, Japan</a:t>
            </a:r>
            <a:endParaRPr kumimoji="1" lang="ja-JP" altLang="en-US" sz="1200" dirty="0">
              <a:solidFill>
                <a:srgbClr val="FFFFFF"/>
              </a:solidFill>
            </a:endParaRPr>
          </a:p>
        </p:txBody>
      </p:sp>
      <p:grpSp>
        <p:nvGrpSpPr>
          <p:cNvPr id="520196" name="グループ化 22"/>
          <p:cNvGrpSpPr>
            <a:grpSpLocks/>
          </p:cNvGrpSpPr>
          <p:nvPr/>
        </p:nvGrpSpPr>
        <p:grpSpPr bwMode="auto">
          <a:xfrm>
            <a:off x="4764088" y="139700"/>
            <a:ext cx="4224337" cy="857250"/>
            <a:chOff x="433136" y="3368842"/>
            <a:chExt cx="5694947" cy="1155032"/>
          </a:xfrm>
        </p:grpSpPr>
        <p:sp>
          <p:nvSpPr>
            <p:cNvPr id="520197" name="角丸四角形 20"/>
            <p:cNvSpPr>
              <a:spLocks noChangeArrowheads="1"/>
            </p:cNvSpPr>
            <p:nvPr/>
          </p:nvSpPr>
          <p:spPr bwMode="auto">
            <a:xfrm>
              <a:off x="433136" y="3368842"/>
              <a:ext cx="5694947" cy="11550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ja-JP" altLang="en-US" sz="1600" b="1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520198" name="Group 7"/>
            <p:cNvGrpSpPr>
              <a:grpSpLocks noChangeAspect="1"/>
            </p:cNvGrpSpPr>
            <p:nvPr/>
          </p:nvGrpSpPr>
          <p:grpSpPr bwMode="auto">
            <a:xfrm>
              <a:off x="3229142" y="3628899"/>
              <a:ext cx="692150" cy="657225"/>
              <a:chOff x="0" y="637"/>
              <a:chExt cx="2858" cy="2711"/>
            </a:xfrm>
          </p:grpSpPr>
          <p:sp>
            <p:nvSpPr>
              <p:cNvPr id="520204" name="Oval 8"/>
              <p:cNvSpPr>
                <a:spLocks noChangeAspect="1" noChangeArrowheads="1"/>
              </p:cNvSpPr>
              <p:nvPr/>
            </p:nvSpPr>
            <p:spPr bwMode="invGray">
              <a:xfrm>
                <a:off x="0" y="640"/>
                <a:ext cx="2858" cy="2708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205" name="Oval 9"/>
              <p:cNvSpPr>
                <a:spLocks noChangeAspect="1" noChangeArrowheads="1"/>
              </p:cNvSpPr>
              <p:nvPr/>
            </p:nvSpPr>
            <p:spPr bwMode="invGray">
              <a:xfrm>
                <a:off x="82" y="637"/>
                <a:ext cx="2700" cy="259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206" name="Oval 10"/>
              <p:cNvSpPr>
                <a:spLocks noChangeAspect="1" noChangeArrowheads="1"/>
              </p:cNvSpPr>
              <p:nvPr/>
            </p:nvSpPr>
            <p:spPr bwMode="invGray">
              <a:xfrm>
                <a:off x="109" y="723"/>
                <a:ext cx="2640" cy="2486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207" name="Oval 11"/>
              <p:cNvSpPr>
                <a:spLocks noChangeAspect="1" noChangeArrowheads="1"/>
              </p:cNvSpPr>
              <p:nvPr/>
            </p:nvSpPr>
            <p:spPr bwMode="invGray">
              <a:xfrm>
                <a:off x="178" y="717"/>
                <a:ext cx="2500" cy="238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208" name="Oval 12"/>
              <p:cNvSpPr>
                <a:spLocks noChangeAspect="1" noChangeArrowheads="1"/>
              </p:cNvSpPr>
              <p:nvPr/>
            </p:nvSpPr>
            <p:spPr bwMode="invGray">
              <a:xfrm>
                <a:off x="204" y="799"/>
                <a:ext cx="2448" cy="229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0209" name="Oval 13"/>
              <p:cNvSpPr>
                <a:spLocks noChangeAspect="1" noChangeArrowheads="1"/>
              </p:cNvSpPr>
              <p:nvPr/>
            </p:nvSpPr>
            <p:spPr bwMode="invGray">
              <a:xfrm>
                <a:off x="275" y="786"/>
                <a:ext cx="2306" cy="219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520210" name="Object 14"/>
              <p:cNvGraphicFramePr>
                <a:graphicFrameLocks noChangeAspect="1"/>
              </p:cNvGraphicFramePr>
              <p:nvPr/>
            </p:nvGraphicFramePr>
            <p:xfrm>
              <a:off x="834" y="637"/>
              <a:ext cx="1130" cy="2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2" name="Image" r:id="rId4" imgW="1118249" imgH="2147547" progId="">
                      <p:embed/>
                    </p:oleObj>
                  </mc:Choice>
                  <mc:Fallback>
                    <p:oleObj name="Image" r:id="rId4" imgW="1118249" imgH="214754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invGray">
                          <a:xfrm>
                            <a:off x="834" y="637"/>
                            <a:ext cx="1130" cy="21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520199" name="図 19" descr="SaitamaMed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89" y="3597645"/>
              <a:ext cx="778675" cy="71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00" name="Picture 22" descr="K:\diabetesk0\kameda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453" y="3665785"/>
              <a:ext cx="920997" cy="58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01" name="図 16" descr="ut_logo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021" y="3539540"/>
              <a:ext cx="803858" cy="80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02" name="Picture 17" descr="C:\Users\mmatsuda\Desktop\YU_logox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015" y="3616241"/>
              <a:ext cx="794419" cy="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03" name="図 21" descr="UT_logox.gi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47" y="3557251"/>
              <a:ext cx="794362" cy="7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8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" y="515938"/>
            <a:ext cx="8991600" cy="946150"/>
          </a:xfrm>
          <a:prstGeom prst="rect">
            <a:avLst/>
          </a:prstGeom>
          <a:solidFill>
            <a:srgbClr val="FF7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311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 bwMode="auto">
          <a:xfrm>
            <a:off x="0" y="550863"/>
            <a:ext cx="9144000" cy="873125"/>
          </a:xfrm>
          <a:ln>
            <a:miter lim="800000"/>
            <a:headEnd/>
            <a:tailEnd/>
          </a:ln>
        </p:spPr>
        <p:txBody>
          <a:bodyPr vert="horz" wrap="square" lIns="81280" tIns="40640" rIns="81280" bIns="406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667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2" charset="-128"/>
                <a:cs typeface="Arial" charset="0"/>
              </a:rPr>
              <a:t>EFFECT OF PIOGLITAZONE AND PLACEBO ON INSULIN SECRETION / INSULIN RESISTANCE INDEX</a:t>
            </a:r>
          </a:p>
        </p:txBody>
      </p:sp>
      <p:sp>
        <p:nvSpPr>
          <p:cNvPr id="100356" name="Freeform 28"/>
          <p:cNvSpPr>
            <a:spLocks/>
          </p:cNvSpPr>
          <p:nvPr/>
        </p:nvSpPr>
        <p:spPr bwMode="auto">
          <a:xfrm>
            <a:off x="1624013" y="2438400"/>
            <a:ext cx="6910387" cy="3352800"/>
          </a:xfrm>
          <a:custGeom>
            <a:avLst/>
            <a:gdLst>
              <a:gd name="T0" fmla="*/ 0 w 33"/>
              <a:gd name="T1" fmla="*/ 0 h 1246"/>
              <a:gd name="T2" fmla="*/ 0 w 33"/>
              <a:gd name="T3" fmla="*/ 2147483647 h 1246"/>
              <a:gd name="T4" fmla="*/ 2147483647 w 33"/>
              <a:gd name="T5" fmla="*/ 2147483647 h 1246"/>
              <a:gd name="T6" fmla="*/ 0 60000 65536"/>
              <a:gd name="T7" fmla="*/ 0 60000 65536"/>
              <a:gd name="T8" fmla="*/ 0 60000 65536"/>
              <a:gd name="T9" fmla="*/ 0 w 33"/>
              <a:gd name="T10" fmla="*/ 0 h 1246"/>
              <a:gd name="T11" fmla="*/ 33 w 33"/>
              <a:gd name="T12" fmla="*/ 1246 h 1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1246">
                <a:moveTo>
                  <a:pt x="0" y="0"/>
                </a:moveTo>
                <a:lnTo>
                  <a:pt x="0" y="1246"/>
                </a:lnTo>
                <a:lnTo>
                  <a:pt x="33" y="124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0357" name="Rectangle 32"/>
          <p:cNvSpPr>
            <a:spLocks noChangeArrowheads="1"/>
          </p:cNvSpPr>
          <p:nvPr/>
        </p:nvSpPr>
        <p:spPr bwMode="auto">
          <a:xfrm flipH="1">
            <a:off x="1303338" y="3979863"/>
            <a:ext cx="395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100358" name="Rectangle 32"/>
          <p:cNvSpPr>
            <a:spLocks noChangeArrowheads="1"/>
          </p:cNvSpPr>
          <p:nvPr/>
        </p:nvSpPr>
        <p:spPr bwMode="auto">
          <a:xfrm flipH="1">
            <a:off x="1303338" y="3421063"/>
            <a:ext cx="395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4</a:t>
            </a:r>
          </a:p>
        </p:txBody>
      </p:sp>
      <p:sp>
        <p:nvSpPr>
          <p:cNvPr id="100359" name="Rectangle 32"/>
          <p:cNvSpPr>
            <a:spLocks noChangeArrowheads="1"/>
          </p:cNvSpPr>
          <p:nvPr/>
        </p:nvSpPr>
        <p:spPr bwMode="auto">
          <a:xfrm flipH="1">
            <a:off x="1303338" y="2862263"/>
            <a:ext cx="395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5</a:t>
            </a:r>
          </a:p>
        </p:txBody>
      </p:sp>
      <p:sp>
        <p:nvSpPr>
          <p:cNvPr id="100360" name="Rectangle 32"/>
          <p:cNvSpPr>
            <a:spLocks noChangeArrowheads="1"/>
          </p:cNvSpPr>
          <p:nvPr/>
        </p:nvSpPr>
        <p:spPr bwMode="auto">
          <a:xfrm flipH="1">
            <a:off x="1303338" y="2303463"/>
            <a:ext cx="395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6</a:t>
            </a:r>
          </a:p>
        </p:txBody>
      </p:sp>
      <p:sp>
        <p:nvSpPr>
          <p:cNvPr id="100361" name="Rectangle 32"/>
          <p:cNvSpPr>
            <a:spLocks noChangeArrowheads="1"/>
          </p:cNvSpPr>
          <p:nvPr/>
        </p:nvSpPr>
        <p:spPr bwMode="auto">
          <a:xfrm flipH="1">
            <a:off x="1303338" y="4538663"/>
            <a:ext cx="395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100362" name="Rectangle 32"/>
          <p:cNvSpPr>
            <a:spLocks noChangeArrowheads="1"/>
          </p:cNvSpPr>
          <p:nvPr/>
        </p:nvSpPr>
        <p:spPr bwMode="auto">
          <a:xfrm flipH="1">
            <a:off x="1303338" y="5113338"/>
            <a:ext cx="3952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1</a:t>
            </a:r>
          </a:p>
        </p:txBody>
      </p:sp>
      <p:sp>
        <p:nvSpPr>
          <p:cNvPr id="100363" name="Rectangle 32"/>
          <p:cNvSpPr>
            <a:spLocks noChangeArrowheads="1"/>
          </p:cNvSpPr>
          <p:nvPr/>
        </p:nvSpPr>
        <p:spPr bwMode="auto">
          <a:xfrm flipH="1">
            <a:off x="1303338" y="5656263"/>
            <a:ext cx="395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0</a:t>
            </a:r>
          </a:p>
        </p:txBody>
      </p:sp>
      <p:grpSp>
        <p:nvGrpSpPr>
          <p:cNvPr id="601100" name="Group 25"/>
          <p:cNvGrpSpPr>
            <a:grpSpLocks/>
          </p:cNvGrpSpPr>
          <p:nvPr/>
        </p:nvGrpSpPr>
        <p:grpSpPr bwMode="auto">
          <a:xfrm>
            <a:off x="2398713" y="3563938"/>
            <a:ext cx="320675" cy="722312"/>
            <a:chOff x="609600" y="2114550"/>
            <a:chExt cx="247650" cy="810419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324363" y="2522709"/>
              <a:ext cx="799733" cy="12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" y="2114550"/>
              <a:ext cx="247650" cy="1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1101" name="Group 26"/>
          <p:cNvGrpSpPr>
            <a:grpSpLocks/>
          </p:cNvGrpSpPr>
          <p:nvPr/>
        </p:nvGrpSpPr>
        <p:grpSpPr bwMode="auto">
          <a:xfrm>
            <a:off x="3973513" y="3513138"/>
            <a:ext cx="319087" cy="722312"/>
            <a:chOff x="609600" y="2114550"/>
            <a:chExt cx="247650" cy="810419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324318" y="2522089"/>
              <a:ext cx="799733" cy="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" y="2114550"/>
              <a:ext cx="247650" cy="1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1102" name="Group 29"/>
          <p:cNvGrpSpPr>
            <a:grpSpLocks/>
          </p:cNvGrpSpPr>
          <p:nvPr/>
        </p:nvGrpSpPr>
        <p:grpSpPr bwMode="auto">
          <a:xfrm>
            <a:off x="5743575" y="3741738"/>
            <a:ext cx="320675" cy="722312"/>
            <a:chOff x="609600" y="2114550"/>
            <a:chExt cx="247650" cy="810419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324364" y="2522708"/>
              <a:ext cx="799733" cy="12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" y="2114550"/>
              <a:ext cx="246424" cy="1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1103" name="Group 32"/>
          <p:cNvGrpSpPr>
            <a:grpSpLocks/>
          </p:cNvGrpSpPr>
          <p:nvPr/>
        </p:nvGrpSpPr>
        <p:grpSpPr bwMode="auto">
          <a:xfrm>
            <a:off x="7256463" y="2725738"/>
            <a:ext cx="319087" cy="722312"/>
            <a:chOff x="609600" y="2114550"/>
            <a:chExt cx="247650" cy="810419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324318" y="2522089"/>
              <a:ext cx="799733" cy="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" y="2114550"/>
              <a:ext cx="247650" cy="1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140325" y="4030663"/>
            <a:ext cx="1573213" cy="1760537"/>
          </a:xfrm>
          <a:prstGeom prst="rect">
            <a:avLst/>
          </a:prstGeom>
          <a:solidFill>
            <a:srgbClr val="FF7308"/>
          </a:solidFill>
          <a:ln>
            <a:solidFill>
              <a:srgbClr val="FF7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33" b="1">
              <a:solidFill>
                <a:srgbClr val="FFFFFF"/>
              </a:solidFill>
              <a:latin typeface="Calibri" pitchFamily="-64" charset="0"/>
              <a:cs typeface="Arial" charset="0"/>
            </a:endParaRPr>
          </a:p>
        </p:txBody>
      </p:sp>
      <p:sp>
        <p:nvSpPr>
          <p:cNvPr id="100369" name="Rectangle 18" descr="Wide upward diagonal"/>
          <p:cNvSpPr>
            <a:spLocks noChangeArrowheads="1"/>
          </p:cNvSpPr>
          <p:nvPr/>
        </p:nvSpPr>
        <p:spPr bwMode="auto">
          <a:xfrm>
            <a:off x="6700838" y="2971800"/>
            <a:ext cx="1574800" cy="2811463"/>
          </a:xfrm>
          <a:prstGeom prst="rect">
            <a:avLst/>
          </a:prstGeom>
          <a:pattFill prst="wdUpDiag">
            <a:fgClr>
              <a:srgbClr val="FF7F00"/>
            </a:fgClr>
            <a:bgClr>
              <a:schemeClr val="bg1"/>
            </a:bgClr>
          </a:pattFill>
          <a:ln w="25400" algn="ctr">
            <a:solidFill>
              <a:srgbClr val="FF7308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7050" y="3827463"/>
            <a:ext cx="1574800" cy="196373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33" b="1">
              <a:solidFill>
                <a:srgbClr val="FFFFFF"/>
              </a:solidFill>
              <a:latin typeface="Calibri" pitchFamily="-64" charset="0"/>
              <a:cs typeface="Arial" charset="0"/>
            </a:endParaRPr>
          </a:p>
        </p:txBody>
      </p:sp>
      <p:sp>
        <p:nvSpPr>
          <p:cNvPr id="100371" name="Rectangle 16" descr="Wide upward diagonal"/>
          <p:cNvSpPr>
            <a:spLocks noChangeArrowheads="1"/>
          </p:cNvSpPr>
          <p:nvPr/>
        </p:nvSpPr>
        <p:spPr bwMode="auto">
          <a:xfrm>
            <a:off x="3371850" y="3649663"/>
            <a:ext cx="1573213" cy="2133600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2133" smtClean="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0372" name="Text Box 58"/>
          <p:cNvSpPr txBox="1">
            <a:spLocks noChangeArrowheads="1"/>
          </p:cNvSpPr>
          <p:nvPr/>
        </p:nvSpPr>
        <p:spPr bwMode="auto">
          <a:xfrm>
            <a:off x="2076450" y="5726113"/>
            <a:ext cx="9699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2489" smtClean="0">
                <a:solidFill>
                  <a:srgbClr val="FFFF00"/>
                </a:solidFill>
                <a:ea typeface="ＭＳ Ｐゴシック" panose="020B0600070205080204" pitchFamily="50" charset="-128"/>
              </a:rPr>
              <a:t>Pre</a:t>
            </a:r>
          </a:p>
        </p:txBody>
      </p:sp>
      <p:sp>
        <p:nvSpPr>
          <p:cNvPr id="100373" name="Text Box 59"/>
          <p:cNvSpPr txBox="1">
            <a:spLocks noChangeArrowheads="1"/>
          </p:cNvSpPr>
          <p:nvPr/>
        </p:nvSpPr>
        <p:spPr bwMode="auto">
          <a:xfrm>
            <a:off x="3389313" y="5726113"/>
            <a:ext cx="1119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2489" smtClean="0">
                <a:solidFill>
                  <a:srgbClr val="FFFF00"/>
                </a:solidFill>
                <a:ea typeface="ＭＳ Ｐゴシック" panose="020B0600070205080204" pitchFamily="50" charset="-128"/>
              </a:rPr>
              <a:t>Post</a:t>
            </a:r>
          </a:p>
        </p:txBody>
      </p:sp>
      <p:sp>
        <p:nvSpPr>
          <p:cNvPr id="100374" name="Text Box 60"/>
          <p:cNvSpPr txBox="1">
            <a:spLocks noChangeArrowheads="1"/>
          </p:cNvSpPr>
          <p:nvPr/>
        </p:nvSpPr>
        <p:spPr bwMode="auto">
          <a:xfrm>
            <a:off x="5413375" y="5726113"/>
            <a:ext cx="968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2489" smtClean="0">
                <a:solidFill>
                  <a:srgbClr val="FF7308"/>
                </a:solidFill>
                <a:ea typeface="ＭＳ Ｐゴシック" panose="020B0600070205080204" pitchFamily="50" charset="-128"/>
              </a:rPr>
              <a:t>Pre</a:t>
            </a:r>
          </a:p>
        </p:txBody>
      </p:sp>
      <p:sp>
        <p:nvSpPr>
          <p:cNvPr id="100375" name="Text Box 61"/>
          <p:cNvSpPr txBox="1">
            <a:spLocks noChangeArrowheads="1"/>
          </p:cNvSpPr>
          <p:nvPr/>
        </p:nvSpPr>
        <p:spPr bwMode="auto">
          <a:xfrm>
            <a:off x="7043738" y="5726113"/>
            <a:ext cx="1119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2489" smtClean="0">
                <a:solidFill>
                  <a:srgbClr val="FF7308"/>
                </a:solidFill>
                <a:ea typeface="ＭＳ Ｐゴシック" panose="020B0600070205080204" pitchFamily="50" charset="-128"/>
              </a:rPr>
              <a:t>Post</a:t>
            </a:r>
          </a:p>
        </p:txBody>
      </p:sp>
      <p:sp>
        <p:nvSpPr>
          <p:cNvPr id="100376" name="Text Box 68"/>
          <p:cNvSpPr txBox="1">
            <a:spLocks noChangeArrowheads="1"/>
          </p:cNvSpPr>
          <p:nvPr/>
        </p:nvSpPr>
        <p:spPr bwMode="auto">
          <a:xfrm rot="-5400000">
            <a:off x="-663575" y="3929063"/>
            <a:ext cx="31765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133" smtClean="0">
                <a:solidFill>
                  <a:prstClr val="white"/>
                </a:solidFill>
                <a:latin typeface="Symbol" panose="05050102010706020507" pitchFamily="18" charset="2"/>
                <a:ea typeface="ＭＳ Ｐゴシック" panose="020B0600070205080204" pitchFamily="50" charset="-128"/>
                <a:sym typeface="Symbol" panose="05050102010706020507" pitchFamily="18" charset="2"/>
              </a:rPr>
              <a:t></a:t>
            </a: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I/</a:t>
            </a:r>
            <a:r>
              <a:rPr lang="en-US" altLang="ja-JP" sz="2133" smtClean="0">
                <a:solidFill>
                  <a:prstClr val="white"/>
                </a:solidFill>
                <a:latin typeface="Symbol" panose="05050102010706020507" pitchFamily="18" charset="2"/>
                <a:ea typeface="ＭＳ Ｐゴシック" panose="020B0600070205080204" pitchFamily="50" charset="-128"/>
                <a:sym typeface="Symbol" panose="05050102010706020507" pitchFamily="18" charset="2"/>
              </a:rPr>
              <a:t></a:t>
            </a:r>
            <a:r>
              <a:rPr lang="en-US" altLang="ja-JP" sz="2133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G xMatsuda (0-120)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558925" y="2444750"/>
            <a:ext cx="85725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546225" y="3006725"/>
            <a:ext cx="85725" cy="3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544638" y="3549650"/>
            <a:ext cx="873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31938" y="4111625"/>
            <a:ext cx="8731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555750" y="4695825"/>
            <a:ext cx="889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4638" y="5259388"/>
            <a:ext cx="8731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39875" y="5780088"/>
            <a:ext cx="85725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84" name="Text Box 42"/>
          <p:cNvSpPr txBox="1">
            <a:spLocks noChangeArrowheads="1"/>
          </p:cNvSpPr>
          <p:nvPr/>
        </p:nvSpPr>
        <p:spPr bwMode="auto">
          <a:xfrm>
            <a:off x="2551113" y="1701800"/>
            <a:ext cx="1411287" cy="474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89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t>Placebo</a:t>
            </a:r>
          </a:p>
        </p:txBody>
      </p:sp>
      <p:sp>
        <p:nvSpPr>
          <p:cNvPr id="100385" name="Text Box 43"/>
          <p:cNvSpPr txBox="1">
            <a:spLocks noChangeArrowheads="1"/>
          </p:cNvSpPr>
          <p:nvPr/>
        </p:nvSpPr>
        <p:spPr bwMode="auto">
          <a:xfrm>
            <a:off x="5459413" y="1701800"/>
            <a:ext cx="2066925" cy="474663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89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t>Pioglitazone</a:t>
            </a:r>
          </a:p>
        </p:txBody>
      </p:sp>
      <p:sp>
        <p:nvSpPr>
          <p:cNvPr id="100386" name="TextBox 46"/>
          <p:cNvSpPr txBox="1">
            <a:spLocks noChangeArrowheads="1"/>
          </p:cNvSpPr>
          <p:nvPr/>
        </p:nvSpPr>
        <p:spPr bwMode="auto">
          <a:xfrm>
            <a:off x="6784975" y="2200275"/>
            <a:ext cx="10398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778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P&lt;0.005</a:t>
            </a:r>
          </a:p>
        </p:txBody>
      </p:sp>
    </p:spTree>
    <p:extLst>
      <p:ext uri="{BB962C8B-B14F-4D97-AF65-F5344CB8AC3E}">
        <p14:creationId xmlns:p14="http://schemas.microsoft.com/office/powerpoint/2010/main" val="726445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図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0"/>
            <a:ext cx="76866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9283" name="正方形/長方形 2"/>
          <p:cNvSpPr>
            <a:spLocks noChangeArrowheads="1"/>
          </p:cNvSpPr>
          <p:nvPr/>
        </p:nvSpPr>
        <p:spPr bwMode="auto">
          <a:xfrm>
            <a:off x="0" y="5568950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0" dirty="0" smtClean="0">
                <a:solidFill>
                  <a:srgbClr val="000000"/>
                </a:solidFill>
              </a:rPr>
              <a:t>Figure 1. Primary Outcome. By 5 years, the primary outcome (</a:t>
            </a:r>
            <a:r>
              <a:rPr lang="ja-JP" altLang="en-US" b="0" dirty="0" smtClean="0">
                <a:solidFill>
                  <a:srgbClr val="FF0000"/>
                </a:solidFill>
              </a:rPr>
              <a:t>fatal or nonfatal stroke or fatal or nonfatal myocardial infarction</a:t>
            </a:r>
            <a:r>
              <a:rPr lang="ja-JP" altLang="en-US" b="0" dirty="0" smtClean="0">
                <a:solidFill>
                  <a:srgbClr val="000000"/>
                </a:solidFill>
              </a:rPr>
              <a:t>) had occurred in 175 of 1939 patients (9.0%) in the pioglitazone group and in 228 of 1937 (11.8%) in the placebo group. The inset shows the same data on an enlarged y axis. The numbers at risk were the numbers of patients who were alive without an event and still being followed at the beginning of each time point.</a:t>
            </a:r>
          </a:p>
        </p:txBody>
      </p:sp>
      <p:sp>
        <p:nvSpPr>
          <p:cNvPr id="609284" name="正方形/長方形 3"/>
          <p:cNvSpPr>
            <a:spLocks noChangeArrowheads="1"/>
          </p:cNvSpPr>
          <p:nvPr/>
        </p:nvSpPr>
        <p:spPr bwMode="auto">
          <a:xfrm>
            <a:off x="5446713" y="6550025"/>
            <a:ext cx="3697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N Engl J Med. 2016 Apr 7;374(14):1378-9. </a:t>
            </a:r>
            <a:endParaRPr lang="ja-JP" altLang="en-US" sz="1400" smtClean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>
            <a:spLocks noChangeArrowheads="1"/>
          </p:cNvSpPr>
          <p:nvPr/>
        </p:nvSpPr>
        <p:spPr bwMode="auto">
          <a:xfrm>
            <a:off x="8140700" y="2066925"/>
            <a:ext cx="274638" cy="392113"/>
          </a:xfrm>
          <a:prstGeom prst="downArrow">
            <a:avLst>
              <a:gd name="adj1" fmla="val 50000"/>
              <a:gd name="adj2" fmla="val 5026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7807325" y="2625725"/>
            <a:ext cx="1336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B0F0"/>
                </a:solidFill>
              </a:rPr>
              <a:t>24</a:t>
            </a:r>
            <a:r>
              <a:rPr lang="ja-JP" altLang="en-US" sz="1800" smtClean="0">
                <a:solidFill>
                  <a:srgbClr val="00B0F0"/>
                </a:solidFill>
              </a:rPr>
              <a:t>％</a:t>
            </a:r>
            <a:r>
              <a:rPr lang="en-US" altLang="ja-JP" sz="1800" smtClean="0">
                <a:solidFill>
                  <a:srgbClr val="00B0F0"/>
                </a:solidFill>
              </a:rPr>
              <a:t>reduction!</a:t>
            </a:r>
            <a:endParaRPr lang="ja-JP" altLang="en-US" sz="180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980137" y="140316"/>
            <a:ext cx="7163863" cy="483108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52205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of diabetes by study arm in the D-CLIP trial from baseline to year 3.</a:t>
            </a:r>
            <a:endParaRPr lang="ja-JP" altLang="en-US" sz="2000" b="1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92842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1965"/>
                </a:solidFill>
              </a:rPr>
              <a:t>Weber MB, Ranjani H, Staimez LR, Anjana RM, Ali MK, Narayan KM, Mohan V.: The Stepwise Approach to Diabetes Prevention: Results From the D-CLIP Randomized Controlled Trial. Diabetes Care. 2016 Oct;39(10):1760-7.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140316"/>
            <a:ext cx="21183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1965"/>
                </a:solidFill>
              </a:rPr>
              <a:t>At 4 months or later (after the core lifestyle curriculum was completed), intervention participants were prescribed </a:t>
            </a:r>
            <a:r>
              <a:rPr lang="ja-JP" altLang="en-US" sz="1600" dirty="0">
                <a:solidFill>
                  <a:srgbClr val="C00000"/>
                </a:solidFill>
              </a:rPr>
              <a:t>metformin</a:t>
            </a:r>
            <a:r>
              <a:rPr lang="ja-JP" altLang="en-US" sz="1600" dirty="0">
                <a:solidFill>
                  <a:srgbClr val="001965"/>
                </a:solidFill>
              </a:rPr>
              <a:t> at a dose of 500 mg twice daily if they were considered at high risk of converting to diabetes, defined as having IFG+IGT or IFG+ HbA1c$5.7% (39mmol/mol).</a:t>
            </a:r>
          </a:p>
        </p:txBody>
      </p:sp>
      <p:sp>
        <p:nvSpPr>
          <p:cNvPr id="7" name="下矢印 6"/>
          <p:cNvSpPr>
            <a:spLocks noChangeArrowheads="1"/>
          </p:cNvSpPr>
          <p:nvPr/>
        </p:nvSpPr>
        <p:spPr bwMode="auto">
          <a:xfrm>
            <a:off x="8818562" y="629628"/>
            <a:ext cx="325438" cy="877551"/>
          </a:xfrm>
          <a:prstGeom prst="downArrow">
            <a:avLst>
              <a:gd name="adj1" fmla="val 50000"/>
              <a:gd name="adj2" fmla="val 5020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400" b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6750685" y="173244"/>
            <a:ext cx="180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dirty="0" smtClean="0">
                <a:solidFill>
                  <a:srgbClr val="00B0F0"/>
                </a:solidFill>
              </a:rPr>
              <a:t>32</a:t>
            </a:r>
            <a:r>
              <a:rPr lang="ja-JP" altLang="en-US" sz="1800" dirty="0" smtClean="0">
                <a:solidFill>
                  <a:srgbClr val="00B0F0"/>
                </a:solidFill>
              </a:rPr>
              <a:t>％</a:t>
            </a:r>
            <a:r>
              <a:rPr lang="en-US" altLang="ja-JP" sz="1800" dirty="0" smtClean="0">
                <a:solidFill>
                  <a:srgbClr val="00B0F0"/>
                </a:solidFill>
              </a:rPr>
              <a:t>reduction!</a:t>
            </a:r>
            <a:endParaRPr lang="ja-JP" altLang="en-US" sz="1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1479" y="1456861"/>
            <a:ext cx="8732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It may be reasonable to use drugs that reduce insulin resistance or beta-cell hyper function to prevent beta-cell damages even to subjects who may not have apparent insulin resistance.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9656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kumimoji="1" lang="ja-JP" alt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28783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57-year-old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53.1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23.3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She 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visited the clinic for a routine check-up.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100/68mmHg,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79/min</a:t>
            </a: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HbA1c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6.5%,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115mg/dL, Cr 0.59mg/dL, UA 4.4mg/dL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163mg/dL, TG 205mg/dL,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&lt;Diagnostic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OGTT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(75g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oral glucose tolerance test)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844551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71604"/>
              </p:ext>
            </p:extLst>
          </p:nvPr>
        </p:nvGraphicFramePr>
        <p:xfrm>
          <a:off x="5776913" y="3958159"/>
          <a:ext cx="24098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Worksheet" r:id="rId4" imgW="2409857" imgH="2676457" progId="Excel.Sheet.8">
                  <p:embed/>
                </p:oleObj>
              </mc:Choice>
              <mc:Fallback>
                <p:oleObj name="Worksheet" r:id="rId4" imgW="2409857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6913" y="3958159"/>
                        <a:ext cx="24098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844551" y="1207022"/>
          <a:ext cx="3524250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Worksheet" r:id="rId7" imgW="3525023" imgH="2750859" progId="Excel.Sheet.8">
                  <p:embed/>
                </p:oleObj>
              </mc:Choice>
              <mc:Fallback>
                <p:oleObj name="Worksheet" r:id="rId7" imgW="352502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4551" y="1207022"/>
                        <a:ext cx="3524250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4368801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Worksheet" r:id="rId10" imgW="3526463" imgH="2750859" progId="Excel.Sheet.8">
                  <p:embed/>
                </p:oleObj>
              </mc:Choice>
              <mc:Fallback>
                <p:oleObj name="Worksheet" r:id="rId10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68801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75432"/>
              </p:ext>
            </p:extLst>
          </p:nvPr>
        </p:nvGraphicFramePr>
        <p:xfrm>
          <a:off x="8213641" y="3958159"/>
          <a:ext cx="6953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Worksheet" r:id="rId13" imgW="695433" imgH="2676457" progId="Excel.Sheet.8">
                  <p:embed/>
                </p:oleObj>
              </mc:Choice>
              <mc:Fallback>
                <p:oleObj name="Worksheet" r:id="rId13" imgW="695433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13641" y="3958159"/>
                        <a:ext cx="6953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8146065" y="3422799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 year</a:t>
            </a:r>
          </a:p>
          <a:p>
            <a:r>
              <a:rPr kumimoji="1" lang="en-US" altLang="ja-JP" sz="1400" dirty="0" smtClean="0"/>
              <a:t>before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07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62489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57-year-old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53.1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23.3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for a routine check-up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100/68mmHg,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79/min</a:t>
            </a: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HbA1c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6.5%,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115mg/dL, Cr 0.59mg/dL, UA 4.4mg/dL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163mg/dL, TG 205mg/dL,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&lt;Therapeutic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1400 kcal/day diet, moderate exercise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voglibose 0.2mg tid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?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62489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57-year-old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53.1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23.3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for a routine check-up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100/68mmHg,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79/min</a:t>
            </a: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HbA1c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6.5%,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115mg/dL, Cr 0.59mg/dL, UA 4.4mg/dL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163mg/dL, TG 205mg/dL,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&lt;Therapeutic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1400 kcal/day diet, moderate exercise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voglibose 0.2mg tid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u="sng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atorvastatin 10mg qd</a:t>
            </a:r>
            <a:endParaRPr lang="ja-JP" altLang="en-US" sz="2400" b="1" u="sng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50297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58-year-old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53.0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23.3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for a routine check-up.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122/53mmHg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72/min</a:t>
            </a: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HbA1c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u="sng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7.1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112mg/dL, Cr 0.50mg/dL, UA 4.8mg/dL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100mg/dL, TG 100mg/dL, HDL-C 76mg/dL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&lt;Therapeutic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1400 kcal/day diet, moderate exercise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voglibose 0.2mg tid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atorvastatin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10mg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qd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years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47343"/>
              </p:ext>
            </p:extLst>
          </p:nvPr>
        </p:nvGraphicFramePr>
        <p:xfrm>
          <a:off x="226714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27528"/>
              </p:ext>
            </p:extLst>
          </p:nvPr>
        </p:nvGraphicFramePr>
        <p:xfrm>
          <a:off x="8080612" y="3955554"/>
          <a:ext cx="6953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" name="Worksheet" r:id="rId4" imgW="695433" imgH="2676457" progId="Excel.Sheet.8">
                  <p:embed/>
                </p:oleObj>
              </mc:Choice>
              <mc:Fallback>
                <p:oleObj name="Worksheet" r:id="rId4" imgW="695433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0612" y="3955554"/>
                        <a:ext cx="6953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years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82815"/>
              </p:ext>
            </p:extLst>
          </p:nvPr>
        </p:nvGraphicFramePr>
        <p:xfrm>
          <a:off x="4975462" y="3958159"/>
          <a:ext cx="24098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" name="Worksheet" r:id="rId7" imgW="2409857" imgH="2676457" progId="Excel.Sheet.8">
                  <p:embed/>
                </p:oleObj>
              </mc:Choice>
              <mc:Fallback>
                <p:oleObj name="Worksheet" r:id="rId7" imgW="2409857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5462" y="3958159"/>
                        <a:ext cx="24098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26997"/>
              </p:ext>
            </p:extLst>
          </p:nvPr>
        </p:nvGraphicFramePr>
        <p:xfrm>
          <a:off x="7385287" y="3958158"/>
          <a:ext cx="6953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Worksheet" r:id="rId10" imgW="695433" imgH="2676457" progId="Excel.Sheet.8">
                  <p:embed/>
                </p:oleObj>
              </mc:Choice>
              <mc:Fallback>
                <p:oleObj name="Worksheet" r:id="rId10" imgW="695433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5287" y="3958158"/>
                        <a:ext cx="6953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842823"/>
              </p:ext>
            </p:extLst>
          </p:nvPr>
        </p:nvGraphicFramePr>
        <p:xfrm>
          <a:off x="244712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Worksheet" r:id="rId13" imgW="3526463" imgH="2750859" progId="Excel.Sheet.8">
                  <p:embed/>
                </p:oleObj>
              </mc:Choice>
              <mc:Fallback>
                <p:oleObj name="Worksheet" r:id="rId13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712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916077"/>
              </p:ext>
            </p:extLst>
          </p:nvPr>
        </p:nvGraphicFramePr>
        <p:xfrm>
          <a:off x="3766883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Worksheet" r:id="rId16" imgW="3526463" imgH="2750859" progId="Excel.Sheet.8">
                  <p:embed/>
                </p:oleObj>
              </mc:Choice>
              <mc:Fallback>
                <p:oleObj name="Worksheet" r:id="rId16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66883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7385287" y="3422776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 year</a:t>
            </a:r>
          </a:p>
          <a:p>
            <a:r>
              <a:rPr kumimoji="1" lang="en-US" altLang="ja-JP" sz="1400" dirty="0" smtClean="0"/>
              <a:t>before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01947" y="3439401"/>
            <a:ext cx="108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Two years</a:t>
            </a:r>
          </a:p>
          <a:p>
            <a:r>
              <a:rPr kumimoji="1" lang="en-US" altLang="ja-JP" sz="1400" dirty="0" smtClean="0"/>
              <a:t>before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8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06475" y="1276350"/>
            <a:ext cx="7199313" cy="1576388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43" name="テキスト ボックス 4"/>
          <p:cNvSpPr txBox="1">
            <a:spLocks noChangeArrowheads="1"/>
          </p:cNvSpPr>
          <p:nvPr/>
        </p:nvSpPr>
        <p:spPr bwMode="auto">
          <a:xfrm>
            <a:off x="1006475" y="1516063"/>
            <a:ext cx="71993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DISCLOSURE</a:t>
            </a:r>
          </a:p>
        </p:txBody>
      </p:sp>
      <p:sp>
        <p:nvSpPr>
          <p:cNvPr id="522244" name="テキスト ボックス 5"/>
          <p:cNvSpPr txBox="1">
            <a:spLocks noChangeArrowheads="1"/>
          </p:cNvSpPr>
          <p:nvPr/>
        </p:nvSpPr>
        <p:spPr bwMode="auto">
          <a:xfrm>
            <a:off x="285750" y="2286000"/>
            <a:ext cx="8640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Name of First Author : Masafumi Matsuda, MD PhD</a:t>
            </a:r>
            <a:endParaRPr lang="ja-JP" alt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22245" name="テキスト ボックス 8"/>
          <p:cNvSpPr txBox="1">
            <a:spLocks noChangeArrowheads="1"/>
          </p:cNvSpPr>
          <p:nvPr/>
        </p:nvSpPr>
        <p:spPr bwMode="auto">
          <a:xfrm>
            <a:off x="285750" y="3271838"/>
            <a:ext cx="8640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have no financial conflicts of interest to disclose concerning the presentation.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71450" y="285750"/>
            <a:ext cx="8642350" cy="5032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1" lang="ja-JP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5750" y="788988"/>
            <a:ext cx="8640763" cy="5514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グループ化 8"/>
          <p:cNvGrpSpPr/>
          <p:nvPr/>
        </p:nvGrpSpPr>
        <p:grpSpPr bwMode="auto">
          <a:xfrm>
            <a:off x="1215702" y="1516062"/>
            <a:ext cx="821116" cy="774558"/>
            <a:chOff x="433137" y="3368842"/>
            <a:chExt cx="1222260" cy="1152458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40000">
                <a:srgbClr val="D4DEFF"/>
              </a:gs>
              <a:gs pos="100000">
                <a:srgbClr val="96AB94"/>
              </a:gs>
            </a:gsLst>
            <a:lin ang="5400000" scaled="0"/>
          </a:gradFill>
        </p:grpSpPr>
        <p:sp>
          <p:nvSpPr>
            <p:cNvPr id="13" name="角丸四角形 12"/>
            <p:cNvSpPr/>
            <p:nvPr/>
          </p:nvSpPr>
          <p:spPr bwMode="auto">
            <a:xfrm>
              <a:off x="433137" y="3368842"/>
              <a:ext cx="1222260" cy="1152458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ja-JP" altLang="en-US" sz="1600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図 13" descr="SaitamaMe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623" y="3597644"/>
              <a:ext cx="778675" cy="7197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247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9161463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732045" y="647081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Lancet. 2010 Feb 27;375(9716):735-742.</a:t>
            </a:r>
          </a:p>
        </p:txBody>
      </p:sp>
    </p:spTree>
    <p:extLst>
      <p:ext uri="{BB962C8B-B14F-4D97-AF65-F5344CB8AC3E}">
        <p14:creationId xmlns:p14="http://schemas.microsoft.com/office/powerpoint/2010/main" val="12620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27" y="0"/>
            <a:ext cx="9143373" cy="5523695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 bwMode="auto">
          <a:xfrm>
            <a:off x="1742930" y="1076240"/>
            <a:ext cx="5918886" cy="2347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6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214719" y="6488668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JAMA. 2016 Oct 4;316(13):1383-1391.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27" y="5676605"/>
            <a:ext cx="9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</a:rPr>
              <a:t>Exposure </a:t>
            </a:r>
            <a:r>
              <a:rPr lang="en-US" altLang="ja-JP" b="1" dirty="0">
                <a:solidFill>
                  <a:srgbClr val="000000"/>
                </a:solidFill>
              </a:rPr>
              <a:t>to LDL-C-lowering genetic variants in or near </a:t>
            </a:r>
            <a:r>
              <a:rPr lang="en-US" altLang="ja-JP" b="1" i="1" dirty="0">
                <a:solidFill>
                  <a:srgbClr val="000000"/>
                </a:solidFill>
              </a:rPr>
              <a:t>NPC1L1</a:t>
            </a:r>
            <a:r>
              <a:rPr lang="en-US" altLang="ja-JP" b="1" dirty="0">
                <a:solidFill>
                  <a:srgbClr val="000000"/>
                </a:solidFill>
              </a:rPr>
              <a:t> and other genes was associated with a higher risk of type 2 diabetes. 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053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50297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58-year-old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53.0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23.3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for a routine check-up.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122/53mmHg, PR 72/min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HbA1c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u="sng" kern="12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</a:rPr>
              <a:t>7.1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112mg/dL, Cr 0.50mg/dL, UA 4.8mg/dL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100mg/dL, TG 100mg/dL, HDL-C 76mg/dL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&lt;Therapeutic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1400 kcal/day diet, moderate exercise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u="sng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teneligliptin 20mg </a:t>
            </a:r>
            <a:r>
              <a:rPr lang="en-US" altLang="ja-JP" sz="2400" b="1" u="sng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qd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(we started to treat her as T2D)</a:t>
            </a:r>
            <a:endParaRPr lang="ja-JP" altLang="en-US" sz="24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atorvastatin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10mg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qd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44551" y="240323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 </a:t>
            </a:r>
          </a:p>
          <a:p>
            <a:pPr algn="ctr"/>
            <a:r>
              <a:rPr lang="en-US" altLang="ja-JP" sz="28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years later</a:t>
            </a:r>
            <a:endParaRPr lang="ja-JP" altLang="en-US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52647" cy="460965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65-year-old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155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75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31.2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was referred from a nephrologist, asking us to exclude secondary obesity from endocrine diseases.</a:t>
            </a:r>
            <a:endParaRPr lang="en-US" altLang="ja-JP" sz="24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139/79mmHg, PR 54/min, waist 84cm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5.5%,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94mg/dL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1.75mg/dL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4.8mg/dL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105mg/dL, TG 142mg/dL, HDL-C 59mg/dL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&lt;drugs&gt; lafutidine (10mg) 1T qd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irbesartan (100mg) 1T qd,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fenofibrate (53.3mg) 1T 1qd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&lt;Examination&gt;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ACTH 9.2 pg/mL, cortisol 10.0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 pitchFamily="50" charset="-128"/>
              </a:rPr>
              <a:t>m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g/dL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FT3 2.52  pg/mL, FT4 1.25 ng/mL, TSH 2.50 IU/mL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52443"/>
              </p:ext>
            </p:extLst>
          </p:nvPr>
        </p:nvGraphicFramePr>
        <p:xfrm>
          <a:off x="844551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844551" y="344488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 </a:t>
            </a:r>
            <a:endParaRPr lang="ja-JP" altLang="en-U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88219"/>
              </p:ext>
            </p:extLst>
          </p:nvPr>
        </p:nvGraphicFramePr>
        <p:xfrm>
          <a:off x="5713730" y="3979863"/>
          <a:ext cx="24098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Worksheet" r:id="rId4" imgW="2409857" imgH="2676457" progId="Excel.Sheet.8">
                  <p:embed/>
                </p:oleObj>
              </mc:Choice>
              <mc:Fallback>
                <p:oleObj name="Worksheet" r:id="rId4" imgW="2409857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3730" y="3979863"/>
                        <a:ext cx="24098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97849"/>
              </p:ext>
            </p:extLst>
          </p:nvPr>
        </p:nvGraphicFramePr>
        <p:xfrm>
          <a:off x="4364039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Worksheet" r:id="rId7" imgW="3526463" imgH="2750859" progId="Excel.Sheet.8">
                  <p:embed/>
                </p:oleObj>
              </mc:Choice>
              <mc:Fallback>
                <p:oleObj name="Worksheet" r:id="rId7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4039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19223"/>
              </p:ext>
            </p:extLst>
          </p:nvPr>
        </p:nvGraphicFramePr>
        <p:xfrm>
          <a:off x="838202" y="1217874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Worksheet" r:id="rId10" imgW="3526463" imgH="2750859" progId="Excel.Sheet.8">
                  <p:embed/>
                </p:oleObj>
              </mc:Choice>
              <mc:Fallback>
                <p:oleObj name="Worksheet" r:id="rId10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202" y="1217874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9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1915" y="840259"/>
            <a:ext cx="86620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Diagnosis:</a:t>
            </a:r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impaired glucose tolerance</a:t>
            </a:r>
          </a:p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(postprandial hyperglycemia)</a:t>
            </a:r>
          </a:p>
          <a:p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3400" algn="l"/>
              </a:tabLst>
            </a:pP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Pathophysiology: slightly low insulin 	sensitivity</a:t>
            </a:r>
          </a:p>
          <a:p>
            <a:pPr>
              <a:tabLst>
                <a:tab pos="533400" algn="l"/>
              </a:tabLst>
            </a:pPr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Since she had a kidney dysfunction, 	insulin conc. </a:t>
            </a:r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kept to be higher.</a:t>
            </a:r>
          </a:p>
          <a:p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we do to prevent further damage to pancreatic beta-cells? </a:t>
            </a:r>
          </a:p>
          <a:p>
            <a:endParaRPr kumimoji="1"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512072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65-year-old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155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75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31.2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was referred from a nephrologist, asking us to exclude secondary obesity from endocrine diseases.</a:t>
            </a:r>
            <a:endParaRPr lang="en-US" altLang="ja-JP" sz="24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139/79mmHg, PR 54/min, waist 84cm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5.5%,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94mg/dL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1.75mg/dL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4.8mg/dL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105mg/dL, TG 142mg/dL, HDL-C 59mg/dL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&lt;drugs&gt; lafutidine (10mg) 1T qd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irbesartan (100mg) 1T qd,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fenofibrate (53.3mg) 1T 1qd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&lt;Therapeutic approach&gt;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1400 kcal/day diet, moderate exercise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?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512072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65-year-old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155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75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31.2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was referred from a nephrologist, asking us to exclude secondary obesity from endocrine diseases.</a:t>
            </a:r>
            <a:endParaRPr lang="en-US" altLang="ja-JP" sz="24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139/79mmHg, PR 54/min, waist 84cm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5.5%,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94mg/dL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1.75mg/dL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4.8mg/dL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105mg/dL, TG 142mg/dL, HDL-C 59mg/dL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&lt;drugs&gt; lafutidine (10mg) 1T qd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irbesartan (100mg) 1T qd,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fenofibrate (53.3mg) 1T 1qd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&lt;Therapeutic approach&gt;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1400 kcal/day diet, moderate exercise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</a:t>
            </a:r>
            <a:r>
              <a:rPr lang="en-US" altLang="ja-JP" sz="2400" b="1" u="sng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colestimide (500mg) 1T bid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B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20" y="1251387"/>
            <a:ext cx="9024079" cy="529472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40-year-old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160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20.6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She was referred from an obstetrician for the treatment of hyperglycemia during pregnancy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at 14 weeks and 3 days of 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pregnant, after receiving AIH (artificial insemination by husband). </a:t>
            </a:r>
            <a:endParaRPr lang="en-US" altLang="ja-JP" sz="2400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endParaRPr lang="en-US" altLang="ja-JP" sz="8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Past history: 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solid </a:t>
            </a:r>
            <a:r>
              <a:rPr lang="en-US" altLang="ja-JP" sz="2400" kern="1200" dirty="0" err="1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pseudopapillary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kern="1200" dirty="0" err="1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tumoer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in the pancreas, removed partially (30 </a:t>
            </a:r>
            <a:r>
              <a:rPr lang="en-US" altLang="ja-JP" sz="2400" kern="1200" dirty="0" err="1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y.o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.), multiple </a:t>
            </a:r>
            <a:r>
              <a:rPr lang="en-US" altLang="ja-JP" sz="2400" kern="1200" dirty="0" err="1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myoma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removed (34 </a:t>
            </a:r>
            <a:r>
              <a:rPr lang="en-US" altLang="ja-JP" sz="2400" kern="1200" dirty="0" err="1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y.o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.)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8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Family history: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No family history of diabetes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1200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BP 141/61mmHg, PR 91/min, waist 83cm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Glycoalbumin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18.4%,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 5.8%, PPG 123mg/dL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</a:t>
            </a: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Cr 0.46mg/dL, UA 2.8mg/dL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Total-C 157mg/dL, TG 87mg/dL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FT3 2.31 pg/mL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FT4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1.31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ng/mL, TSH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0.10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IU/mL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Glucose(2+),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12989"/>
              </p:ext>
            </p:extLst>
          </p:nvPr>
        </p:nvGraphicFramePr>
        <p:xfrm>
          <a:off x="844551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844551" y="344488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lang="ja-JP" altLang="en-U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03569"/>
              </p:ext>
            </p:extLst>
          </p:nvPr>
        </p:nvGraphicFramePr>
        <p:xfrm>
          <a:off x="844551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4" imgW="3526463" imgH="2750859" progId="Excel.Sheet.8">
                  <p:embed/>
                </p:oleObj>
              </mc:Choice>
              <mc:Fallback>
                <p:oleObj name="Worksheet" r:id="rId4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4551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80751"/>
              </p:ext>
            </p:extLst>
          </p:nvPr>
        </p:nvGraphicFramePr>
        <p:xfrm>
          <a:off x="4370388" y="1207021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Worksheet" r:id="rId7" imgW="3526463" imgH="2750859" progId="Excel.Sheet.8">
                  <p:embed/>
                </p:oleObj>
              </mc:Choice>
              <mc:Fallback>
                <p:oleObj name="Worksheet" r:id="rId7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0388" y="1207021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510238"/>
              </p:ext>
            </p:extLst>
          </p:nvPr>
        </p:nvGraphicFramePr>
        <p:xfrm>
          <a:off x="5776913" y="3950273"/>
          <a:ext cx="24098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10" imgW="2409857" imgH="2676457" progId="Excel.Sheet.8">
                  <p:embed/>
                </p:oleObj>
              </mc:Choice>
              <mc:Fallback>
                <p:oleObj name="Worksheet" r:id="rId10" imgW="2409857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6913" y="3950273"/>
                        <a:ext cx="24098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44551" y="6309186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During pregnancy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73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28783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56-year-old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51.6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22.6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</a:t>
            </a: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the clinic with her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daughter, because her result of health check revealed increased HbA1c and fasting PG.</a:t>
            </a:r>
            <a:endParaRPr lang="en-US" altLang="ja-JP" sz="24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BP 106/72mmHg, PR 81/min, waist 76cm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6.3%,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111mg/dL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0.53mg/dL,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4.6mg/dL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169mg/dL, TG 149mg/dL,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&lt;Diagnostic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1915" y="840259"/>
            <a:ext cx="8662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Diagnosis:</a:t>
            </a:r>
            <a:r>
              <a:rPr kumimoji="1" lang="en-US" altLang="ja-JP" sz="32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diabetes mellitus</a:t>
            </a:r>
          </a:p>
          <a:p>
            <a:endParaRPr kumimoji="1" lang="en-US" altLang="ja-JP" sz="3200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200" dirty="0" smtClean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we do to manage glucose levels during pregnancy? </a:t>
            </a:r>
          </a:p>
          <a:p>
            <a:endParaRPr kumimoji="1" lang="en-US" altLang="ja-JP" sz="3200" dirty="0" smtClean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2421" y="3819161"/>
            <a:ext cx="8600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During pregnancy, </a:t>
            </a:r>
            <a:r>
              <a:rPr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the energy requirements of the fetus impose changes in maternal metabolism. Increasing insulin resistance in the mother maintains nutrient flow to the growing fetu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s, whereas prolactin and placental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lactogen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counterbalance this resistance and prevent maternal hyperglycemia by driving expansion of the maternal population of insulin-producing beta cells.</a:t>
            </a:r>
          </a:p>
        </p:txBody>
      </p:sp>
    </p:spTree>
    <p:extLst>
      <p:ext uri="{BB962C8B-B14F-4D97-AF65-F5344CB8AC3E}">
        <p14:creationId xmlns:p14="http://schemas.microsoft.com/office/powerpoint/2010/main" val="38671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20" y="1251387"/>
            <a:ext cx="9024079" cy="529472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40-year-old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160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20.6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She was referred from an obstetrician for the treatment of hyperglycemia during pregnancy at 14 weeks and 3 days of pregnant, after receiving AIH (artificial insemination by husband). 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endParaRPr lang="en-US" altLang="ja-JP" sz="800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&lt;Therapeutic approaches&gt;</a:t>
            </a:r>
            <a:endParaRPr lang="ja-JP" altLang="en-US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1600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kcal/day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diet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SMBG 6 times a day (before and after 2hr of each meal)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a fast-acting insulin analog  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morning 3- units, lunch 3- units, evening 3- units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7" y="1528997"/>
            <a:ext cx="6991532" cy="419724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27016" y="725987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33400">
              <a:spcBef>
                <a:spcPct val="0"/>
              </a:spcBef>
            </a:pPr>
            <a:r>
              <a:rPr lang="en-US" altLang="ja-JP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&lt;clinical course&gt;</a:t>
            </a:r>
            <a:endParaRPr lang="en-US" altLang="ja-JP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44551" y="344488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ja-JP" b="1" kern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kumimoji="1" lang="ja-JP" altLang="en-U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90795" y="2648105"/>
            <a:ext cx="2112148" cy="857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0" name="正方形/長方形 9"/>
          <p:cNvSpPr/>
          <p:nvPr/>
        </p:nvSpPr>
        <p:spPr>
          <a:xfrm>
            <a:off x="3562295" y="2610006"/>
            <a:ext cx="3647974" cy="1238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1" name="正方形/長方形 10"/>
          <p:cNvSpPr/>
          <p:nvPr/>
        </p:nvSpPr>
        <p:spPr>
          <a:xfrm>
            <a:off x="4581469" y="2552857"/>
            <a:ext cx="2076349" cy="19049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2" name="正方形/長方形 11"/>
          <p:cNvSpPr/>
          <p:nvPr/>
        </p:nvSpPr>
        <p:spPr>
          <a:xfrm>
            <a:off x="5133919" y="2495707"/>
            <a:ext cx="2076349" cy="2476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47156" y="2143593"/>
            <a:ext cx="331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 fast-acting insulin analog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4279" y="2487252"/>
            <a:ext cx="408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 u/day                        20 u/day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5842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20" y="1251387"/>
            <a:ext cx="9024079" cy="529472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40-year-old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160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53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20.6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She was referred from an obstetrician for the treatment of hyperglycemia during pregnancy at 14 weeks and 3 days of pregnant, after receiving AIH (artificial insemination by husband). </a:t>
            </a:r>
            <a:endParaRPr lang="en-US" altLang="ja-JP" sz="2400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endParaRPr lang="en-US" altLang="ja-JP" sz="800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&lt;Delivery&gt;</a:t>
            </a:r>
            <a:endParaRPr lang="ja-JP" altLang="en-US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38 weeks of pregnancy, C/S was performed.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Baby: 2774 g </a:t>
            </a:r>
            <a:r>
              <a:rPr lang="en-US" altLang="ja-JP" sz="2400" b="1" kern="12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Ap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8/9</a:t>
            </a: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After delivery, insulin use was terminated.</a:t>
            </a: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20" y="1251387"/>
            <a:ext cx="9024079" cy="529472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40-year-old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160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52.6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20.6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 She returned to the clinic during lactation </a:t>
            </a:r>
            <a:r>
              <a:rPr lang="en-US" altLang="ja-JP" sz="2400" u="sng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 months after the delivery</a:t>
            </a:r>
            <a:r>
              <a:rPr lang="en-US" altLang="ja-JP" sz="2400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endParaRPr lang="en-US" altLang="ja-JP" sz="800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1200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BP 122/54mmHg, PR 72/min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 5.9%, PPG 98mg/dL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</a:t>
            </a: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Cr 0.50mg/dL, UA 4.3mg/dL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449263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75350"/>
              </p:ext>
            </p:extLst>
          </p:nvPr>
        </p:nvGraphicFramePr>
        <p:xfrm>
          <a:off x="844551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タイトル 1"/>
          <p:cNvSpPr txBox="1">
            <a:spLocks/>
          </p:cNvSpPr>
          <p:nvPr/>
        </p:nvSpPr>
        <p:spPr>
          <a:xfrm>
            <a:off x="844551" y="344488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C </a:t>
            </a:r>
            <a:endParaRPr lang="ja-JP" altLang="en-U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75878"/>
              </p:ext>
            </p:extLst>
          </p:nvPr>
        </p:nvGraphicFramePr>
        <p:xfrm>
          <a:off x="5720543" y="3958159"/>
          <a:ext cx="24098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Worksheet" r:id="rId4" imgW="2409857" imgH="2676457" progId="Excel.Sheet.8">
                  <p:embed/>
                </p:oleObj>
              </mc:Choice>
              <mc:Fallback>
                <p:oleObj name="Worksheet" r:id="rId4" imgW="2409857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0543" y="3958159"/>
                        <a:ext cx="24098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64348"/>
              </p:ext>
            </p:extLst>
          </p:nvPr>
        </p:nvGraphicFramePr>
        <p:xfrm>
          <a:off x="844551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Worksheet" r:id="rId7" imgW="3526463" imgH="2750859" progId="Excel.Sheet.8">
                  <p:embed/>
                </p:oleObj>
              </mc:Choice>
              <mc:Fallback>
                <p:oleObj name="Worksheet" r:id="rId7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4551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805250"/>
              </p:ext>
            </p:extLst>
          </p:nvPr>
        </p:nvGraphicFramePr>
        <p:xfrm>
          <a:off x="4370388" y="1207022"/>
          <a:ext cx="3525837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Worksheet" r:id="rId10" imgW="3526463" imgH="2750859" progId="Excel.Sheet.8">
                  <p:embed/>
                </p:oleObj>
              </mc:Choice>
              <mc:Fallback>
                <p:oleObj name="Worksheet" r:id="rId10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70388" y="1207022"/>
                        <a:ext cx="3525837" cy="275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44551" y="6309186"/>
            <a:ext cx="382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Six months </a:t>
            </a:r>
            <a:r>
              <a:rPr kumimoji="1" lang="en-US" altLang="ja-JP" sz="2000" b="1" dirty="0"/>
              <a:t>a</a:t>
            </a:r>
            <a:r>
              <a:rPr kumimoji="1" lang="en-US" altLang="ja-JP" sz="2000" b="1" dirty="0" smtClean="0"/>
              <a:t>fter delivery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8072" y="1509178"/>
            <a:ext cx="6205928" cy="499301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For the detection of vascular stiffness, that indicate advanced atherosclerosis, we have a useful machine in Japan.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Addendum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97" y="2819445"/>
            <a:ext cx="2847055" cy="3949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0470" y="1639261"/>
            <a:ext cx="2817340" cy="4862936"/>
          </a:xfrm>
          <a:prstGeom prst="rect">
            <a:avLst/>
          </a:prstGeom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817548" y="2819445"/>
            <a:ext cx="3383980" cy="3949835"/>
          </a:xfrm>
          <a:prstGeom prst="rect">
            <a:avLst/>
          </a:prstGeom>
          <a:ln>
            <a:solidFill>
              <a:schemeClr val="accent6">
                <a:lumMod val="25000"/>
                <a:lumOff val="7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0471" y="6487207"/>
            <a:ext cx="2757078" cy="307866"/>
          </a:xfrm>
          <a:prstGeom prst="rect">
            <a:avLst/>
          </a:prstGeom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877810" y="2948278"/>
            <a:ext cx="97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Pasesa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9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テキスト ボックス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srgbClr val="000000"/>
                </a:solidFill>
              </a:rPr>
              <a:t>Conclusion</a:t>
            </a:r>
            <a:endParaRPr lang="ja-JP" alt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613379" name="テキスト ボックス 2"/>
          <p:cNvSpPr txBox="1">
            <a:spLocks noChangeArrowheads="1"/>
          </p:cNvSpPr>
          <p:nvPr/>
        </p:nvSpPr>
        <p:spPr bwMode="auto">
          <a:xfrm>
            <a:off x="238125" y="871538"/>
            <a:ext cx="89058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0" dirty="0" smtClean="0">
                <a:solidFill>
                  <a:srgbClr val="000000"/>
                </a:solidFill>
              </a:rPr>
              <a:t>Insulin resistance is the important feature (or cause) for the development of metabolic syndrome, eventually CVD and T2D.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b="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0" dirty="0" smtClean="0">
                <a:solidFill>
                  <a:srgbClr val="000000"/>
                </a:solidFill>
              </a:rPr>
              <a:t>Intervention using medication to reduce insulin resistance has been proven to be effective on both preventing CVD and T2D, and more (dementia, liver adiposity, etc.)!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8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388"/>
            <a:ext cx="3519488" cy="263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03" name="テキスト ボックス 3"/>
          <p:cNvSpPr txBox="1">
            <a:spLocks noChangeArrowheads="1"/>
          </p:cNvSpPr>
          <p:nvPr/>
        </p:nvSpPr>
        <p:spPr bwMode="auto">
          <a:xfrm>
            <a:off x="1390650" y="2984500"/>
            <a:ext cx="2128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400" b="1" dirty="0" smtClean="0">
                <a:solidFill>
                  <a:srgbClr val="D1D1F0"/>
                </a:solidFill>
              </a:rPr>
              <a:t>2015</a:t>
            </a:r>
            <a:r>
              <a:rPr lang="ja-JP" altLang="en-US" sz="1400" b="1" dirty="0" smtClean="0">
                <a:solidFill>
                  <a:srgbClr val="D1D1F0"/>
                </a:solidFill>
              </a:rPr>
              <a:t>年</a:t>
            </a:r>
            <a:r>
              <a:rPr lang="en-US" altLang="ja-JP" sz="1400" b="1" dirty="0" smtClean="0">
                <a:solidFill>
                  <a:srgbClr val="D1D1F0"/>
                </a:solidFill>
              </a:rPr>
              <a:t>11</a:t>
            </a:r>
            <a:r>
              <a:rPr lang="ja-JP" altLang="en-US" sz="1400" b="1" dirty="0" smtClean="0">
                <a:solidFill>
                  <a:srgbClr val="D1D1F0"/>
                </a:solidFill>
              </a:rPr>
              <a:t>月</a:t>
            </a:r>
            <a:r>
              <a:rPr lang="en-US" altLang="ja-JP" sz="1400" b="1" dirty="0" smtClean="0">
                <a:solidFill>
                  <a:srgbClr val="D1D1F0"/>
                </a:solidFill>
              </a:rPr>
              <a:t>14</a:t>
            </a:r>
            <a:r>
              <a:rPr lang="ja-JP" altLang="en-US" sz="1400" b="1" dirty="0" smtClean="0">
                <a:solidFill>
                  <a:srgbClr val="D1D1F0"/>
                </a:solidFill>
              </a:rPr>
              <a:t>日</a:t>
            </a:r>
            <a:endParaRPr lang="en-US" altLang="ja-JP" sz="1400" b="1" dirty="0" smtClean="0">
              <a:solidFill>
                <a:srgbClr val="D1D1F0"/>
              </a:solidFill>
            </a:endParaRPr>
          </a:p>
        </p:txBody>
      </p:sp>
      <p:sp>
        <p:nvSpPr>
          <p:cNvPr id="614404" name="正方形/長方形 12"/>
          <p:cNvSpPr>
            <a:spLocks noChangeArrowheads="1"/>
          </p:cNvSpPr>
          <p:nvPr/>
        </p:nvSpPr>
        <p:spPr bwMode="auto">
          <a:xfrm>
            <a:off x="0" y="3275013"/>
            <a:ext cx="3519488" cy="29511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600" b="1" dirty="0" smtClean="0">
              <a:solidFill>
                <a:srgbClr val="000000"/>
              </a:solidFill>
            </a:endParaRPr>
          </a:p>
        </p:txBody>
      </p:sp>
      <p:pic>
        <p:nvPicPr>
          <p:cNvPr id="61440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90913"/>
            <a:ext cx="3367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6" name="正方形/長方形 5"/>
          <p:cNvSpPr>
            <a:spLocks noChangeArrowheads="1"/>
          </p:cNvSpPr>
          <p:nvPr/>
        </p:nvSpPr>
        <p:spPr bwMode="auto">
          <a:xfrm>
            <a:off x="0" y="6229350"/>
            <a:ext cx="28971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900" dirty="0" smtClean="0">
                <a:solidFill>
                  <a:srgbClr val="D1D1F0"/>
                </a:solidFill>
              </a:rPr>
              <a:t>http://www.diabetesatlas.org/key-messages.html</a:t>
            </a:r>
          </a:p>
        </p:txBody>
      </p:sp>
      <p:pic>
        <p:nvPicPr>
          <p:cNvPr id="61440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472113"/>
            <a:ext cx="2835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0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537075"/>
            <a:ext cx="2671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9" name="正方形/長方形 5"/>
          <p:cNvSpPr>
            <a:spLocks noChangeArrowheads="1"/>
          </p:cNvSpPr>
          <p:nvPr/>
        </p:nvSpPr>
        <p:spPr bwMode="auto">
          <a:xfrm>
            <a:off x="5221288" y="6259513"/>
            <a:ext cx="39227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900" dirty="0" smtClean="0">
                <a:solidFill>
                  <a:srgbClr val="D1D1F0"/>
                </a:solidFill>
              </a:rPr>
              <a:t>http://tokinokane-blue-lightup.diabetes-smc.jp/forpc.html</a:t>
            </a:r>
            <a:endParaRPr lang="ja-JP" altLang="en-US" sz="900" dirty="0" smtClean="0">
              <a:solidFill>
                <a:srgbClr val="D1D1F0"/>
              </a:solidFill>
            </a:endParaRPr>
          </a:p>
        </p:txBody>
      </p:sp>
      <p:pic>
        <p:nvPicPr>
          <p:cNvPr id="614410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687388"/>
            <a:ext cx="5603875" cy="5540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11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044825"/>
            <a:ext cx="19764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28783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56-year-old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51.6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22.6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with her daughter, because her result of health check revealed increased HbA1c and fasting PG.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BP 106/72mmHg,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81/min,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waist 76cm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6.3%,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111mg/dL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0.53mg/dL,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4.6mg/dL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169mg/dL, TG 149mg/dL,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&lt;Diagnostic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OGTT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(75g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oral glucose tolerance test)</a:t>
            </a:r>
            <a:endParaRPr lang="en-US" altLang="ja-JP" sz="2400" b="1" kern="12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14" y="1386513"/>
            <a:ext cx="2732084" cy="22598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02" y="1282348"/>
            <a:ext cx="2547166" cy="2364037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44551" y="344488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</a:t>
            </a:r>
            <a:endParaRPr lang="ja-JP" altLang="en-U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88141"/>
              </p:ext>
            </p:extLst>
          </p:nvPr>
        </p:nvGraphicFramePr>
        <p:xfrm>
          <a:off x="844551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6574184" y="2626725"/>
            <a:ext cx="182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</a:rPr>
              <a:t>Green</a:t>
            </a:r>
            <a:r>
              <a:rPr lang="en-US" altLang="ja-JP" dirty="0" smtClean="0"/>
              <a:t>-Normal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Red</a:t>
            </a:r>
            <a:r>
              <a:rPr lang="en-US" altLang="ja-JP" dirty="0" smtClean="0"/>
              <a:t>-Patient 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51004" y="3516137"/>
            <a:ext cx="6492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(powered by </a:t>
            </a:r>
            <a:r>
              <a:rPr kumimoji="1" lang="en-US" altLang="ja-JP" sz="1400" dirty="0" smtClean="0">
                <a:hlinkClick r:id="rId4"/>
              </a:rPr>
              <a:t>http://www.ogttplus.com</a:t>
            </a:r>
            <a:r>
              <a:rPr kumimoji="1" lang="en-US" altLang="ja-JP" sz="1400" dirty="0"/>
              <a:t> ©2016 Dr.Suresh Shinde,MD.)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674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647339"/>
              </p:ext>
            </p:extLst>
          </p:nvPr>
        </p:nvGraphicFramePr>
        <p:xfrm>
          <a:off x="844551" y="1207299"/>
          <a:ext cx="3525023" cy="275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Worksheet" r:id="rId4" imgW="3525023" imgH="2750859" progId="Excel.Sheet.8">
                  <p:embed/>
                </p:oleObj>
              </mc:Choice>
              <mc:Fallback>
                <p:oleObj name="Worksheet" r:id="rId4" imgW="352502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4551" y="1207299"/>
                        <a:ext cx="3525023" cy="275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057974"/>
              </p:ext>
            </p:extLst>
          </p:nvPr>
        </p:nvGraphicFramePr>
        <p:xfrm>
          <a:off x="4645755" y="1207300"/>
          <a:ext cx="3526463" cy="275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Worksheet" r:id="rId7" imgW="3526463" imgH="2750859" progId="Excel.Sheet.8">
                  <p:embed/>
                </p:oleObj>
              </mc:Choice>
              <mc:Fallback>
                <p:oleObj name="Worksheet" r:id="rId7" imgW="3526463" imgH="27508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5755" y="1207300"/>
                        <a:ext cx="3526463" cy="275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タイトル 1"/>
          <p:cNvSpPr txBox="1">
            <a:spLocks/>
          </p:cNvSpPr>
          <p:nvPr/>
        </p:nvSpPr>
        <p:spPr>
          <a:xfrm>
            <a:off x="844551" y="344488"/>
            <a:ext cx="7624763" cy="730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</a:t>
            </a:r>
            <a:endParaRPr lang="ja-JP" altLang="en-US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22964"/>
              </p:ext>
            </p:extLst>
          </p:nvPr>
        </p:nvGraphicFramePr>
        <p:xfrm>
          <a:off x="5760953" y="3958159"/>
          <a:ext cx="24098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Worksheet" r:id="rId10" imgW="2409857" imgH="2676457" progId="Excel.Sheet.8">
                  <p:embed/>
                </p:oleObj>
              </mc:Choice>
              <mc:Fallback>
                <p:oleObj name="Worksheet" r:id="rId10" imgW="2409857" imgH="26764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60953" y="3958159"/>
                        <a:ext cx="24098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61755"/>
              </p:ext>
            </p:extLst>
          </p:nvPr>
        </p:nvGraphicFramePr>
        <p:xfrm>
          <a:off x="844551" y="3958159"/>
          <a:ext cx="46561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39"/>
                <a:gridCol w="1536439"/>
                <a:gridCol w="188060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</a:t>
                      </a:r>
                      <a:r>
                        <a:rPr kumimoji="1" lang="en-US" altLang="ja-JP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(mg/dL)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 (mU/L)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min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5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1915" y="840259"/>
            <a:ext cx="8662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Diagnosis:</a:t>
            </a:r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impaired glucose tolerance</a:t>
            </a:r>
          </a:p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(increased FPG </a:t>
            </a:r>
          </a:p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postprandial hyperglycemia)</a:t>
            </a:r>
          </a:p>
          <a:p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Pathophysiology: decreased insulin secretion</a:t>
            </a:r>
          </a:p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(beta-cell damages)</a:t>
            </a:r>
          </a:p>
          <a:p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we do to prevent further damage to pancreatic beta-cells? </a:t>
            </a:r>
          </a:p>
          <a:p>
            <a:endParaRPr kumimoji="1"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4714" y="1425389"/>
            <a:ext cx="9168714" cy="456393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56-year-old women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151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cm,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51.6 </a:t>
            </a:r>
            <a:r>
              <a:rPr lang="en-US" altLang="ja-JP" sz="2600" b="1" kern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kg: BMI  </a:t>
            </a:r>
            <a:r>
              <a:rPr lang="en-US" altLang="ja-JP" sz="2600" b="1" kern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22.6 kg/m</a:t>
            </a:r>
            <a:r>
              <a:rPr lang="en-US" altLang="ja-JP" sz="2600" b="1" kern="1200" baseline="300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</a:t>
            </a:r>
            <a:endParaRPr lang="en-US" altLang="ja-JP" sz="2600" b="1" kern="1200" dirty="0" smtClean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8163" algn="l"/>
              </a:tabLst>
            </a:pPr>
            <a:r>
              <a:rPr lang="en-US" altLang="ja-JP" sz="2400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She visited the clinic with her daughter, because her result of health check revealed increased HbA1c and fasting PG.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BP 106/72mmHg, PR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81/min, 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waist 76cm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HbA1c</a:t>
            </a:r>
            <a:r>
              <a:rPr lang="ja-JP" altLang="en-US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6.3%,</a:t>
            </a:r>
            <a:r>
              <a:rPr lang="ja-JP" altLang="en-US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PG 111mg/dL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, Cr 0.53mg/dL, UA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4.6mg/dL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LDL-C 169mg/dL, TG 149mg/dL, HDL-C 69mg/dL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533400" algn="l"/>
              </a:tabLst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Urine: Protein(-), Glucose(-), Ketone(-)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lv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&lt;Therapeutic procedure&gt;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	1400 kcal/day diet, moderate 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exercise</a:t>
            </a: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r>
              <a:rPr lang="en-US" altLang="ja-JP" sz="2400" b="1" kern="12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</a:t>
            </a:r>
            <a:r>
              <a:rPr lang="en-US" altLang="ja-JP" sz="2400" b="1" kern="1200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	?</a:t>
            </a:r>
            <a:endParaRPr lang="ja-JP" altLang="en-US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  <a:p>
            <a:pPr marL="0" indent="0" defTabSz="533400" eaLnBrk="1" hangingPunct="1">
              <a:spcBef>
                <a:spcPct val="0"/>
              </a:spcBef>
              <a:buClrTx/>
              <a:buNone/>
            </a:pPr>
            <a:endParaRPr lang="en-US" altLang="ja-JP" sz="2400" b="1" kern="12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44551" y="344488"/>
            <a:ext cx="7624763" cy="730251"/>
          </a:xfrm>
        </p:spPr>
        <p:txBody>
          <a:bodyPr/>
          <a:lstStyle/>
          <a:p>
            <a:pPr algn="ctr"/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A </a:t>
            </a:r>
            <a:endParaRPr kumimoji="1" lang="ja-JP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626" y="6546116"/>
            <a:ext cx="83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Department </a:t>
            </a:r>
            <a:r>
              <a:rPr kumimoji="1" lang="en-US" sz="14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Endocrinology and Diabetology, </a:t>
            </a:r>
            <a:r>
              <a:rPr kumimoji="1" lang="en-US" sz="14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Saitama Medical University International Medical Center</a:t>
            </a:r>
            <a:endParaRPr kumimoji="1" lang="ja-JP" altLang="en-US" sz="14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Liraglutide Clinical template">
  <a:themeElements>
    <a:clrScheme name="3_Liraglutide Clinical template 1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B7FF"/>
      </a:hlink>
      <a:folHlink>
        <a:srgbClr val="8DA2CC"/>
      </a:folHlink>
    </a:clrScheme>
    <a:fontScheme name="3_Liraglutide Clinical templat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3_Liraglutide Clinical template 1">
        <a:dk1>
          <a:srgbClr val="001965"/>
        </a:dk1>
        <a:lt1>
          <a:srgbClr val="FFFFFF"/>
        </a:lt1>
        <a:dk2>
          <a:srgbClr val="FFFFFF"/>
        </a:dk2>
        <a:lt2>
          <a:srgbClr val="ECCCDA"/>
        </a:lt2>
        <a:accent1>
          <a:srgbClr val="880038"/>
        </a:accent1>
        <a:accent2>
          <a:srgbClr val="001965"/>
        </a:accent2>
        <a:accent3>
          <a:srgbClr val="FFFFFF"/>
        </a:accent3>
        <a:accent4>
          <a:srgbClr val="001455"/>
        </a:accent4>
        <a:accent5>
          <a:srgbClr val="C3AAAE"/>
        </a:accent5>
        <a:accent6>
          <a:srgbClr val="00165B"/>
        </a:accent6>
        <a:hlink>
          <a:srgbClr val="00B7FF"/>
        </a:hlink>
        <a:folHlink>
          <a:srgbClr val="8DA2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新しいプレゼンテーショ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新しいプレゼンテーショ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Liraglutide Clinical template">
  <a:themeElements>
    <a:clrScheme name="20_Liraglutide Clinical template 1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B7FF"/>
      </a:hlink>
      <a:folHlink>
        <a:srgbClr val="8DA2CC"/>
      </a:folHlink>
    </a:clrScheme>
    <a:fontScheme name="20_Liraglutide Clinical templat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Liraglutide Clinical template 1">
        <a:dk1>
          <a:srgbClr val="001965"/>
        </a:dk1>
        <a:lt1>
          <a:srgbClr val="FFFFFF"/>
        </a:lt1>
        <a:dk2>
          <a:srgbClr val="FFFFFF"/>
        </a:dk2>
        <a:lt2>
          <a:srgbClr val="ECCCDA"/>
        </a:lt2>
        <a:accent1>
          <a:srgbClr val="880038"/>
        </a:accent1>
        <a:accent2>
          <a:srgbClr val="001965"/>
        </a:accent2>
        <a:accent3>
          <a:srgbClr val="FFFFFF"/>
        </a:accent3>
        <a:accent4>
          <a:srgbClr val="001455"/>
        </a:accent4>
        <a:accent5>
          <a:srgbClr val="C3AAAE"/>
        </a:accent5>
        <a:accent6>
          <a:srgbClr val="00165B"/>
        </a:accent6>
        <a:hlink>
          <a:srgbClr val="00B7FF"/>
        </a:hlink>
        <a:folHlink>
          <a:srgbClr val="8DA2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ueSlide">
  <a:themeElements>
    <a:clrScheme name="Blue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ue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Office Theme">
  <a:themeElements>
    <a:clrScheme name="Custom 2">
      <a:dk1>
        <a:sysClr val="windowText" lastClr="000000"/>
      </a:dk1>
      <a:lt1>
        <a:sysClr val="window" lastClr="FFFFFF"/>
      </a:lt1>
      <a:dk2>
        <a:srgbClr val="00008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Office Theme">
  <a:themeElements>
    <a:clrScheme name="Custom 2">
      <a:dk1>
        <a:sysClr val="windowText" lastClr="000000"/>
      </a:dk1>
      <a:lt1>
        <a:sysClr val="window" lastClr="FFFFFF"/>
      </a:lt1>
      <a:dk2>
        <a:srgbClr val="00008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ueSlide">
  <a:themeElements>
    <a:clrScheme name="Blue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BlueSlide">
  <a:themeElements>
    <a:clrScheme name="Blue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lue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Liraglutide Clinical template">
  <a:themeElements>
    <a:clrScheme name="Liraglutide Clinical template 1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B7FF"/>
      </a:hlink>
      <a:folHlink>
        <a:srgbClr val="8DA2CC"/>
      </a:folHlink>
    </a:clrScheme>
    <a:fontScheme name="Liraglutide Clinical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raglutide Clinical template 1">
        <a:dk1>
          <a:srgbClr val="001965"/>
        </a:dk1>
        <a:lt1>
          <a:srgbClr val="FFFFFF"/>
        </a:lt1>
        <a:dk2>
          <a:srgbClr val="FFFFFF"/>
        </a:dk2>
        <a:lt2>
          <a:srgbClr val="ECCCDA"/>
        </a:lt2>
        <a:accent1>
          <a:srgbClr val="880038"/>
        </a:accent1>
        <a:accent2>
          <a:srgbClr val="001965"/>
        </a:accent2>
        <a:accent3>
          <a:srgbClr val="FFFFFF"/>
        </a:accent3>
        <a:accent4>
          <a:srgbClr val="001455"/>
        </a:accent4>
        <a:accent5>
          <a:srgbClr val="C3AAAE"/>
        </a:accent5>
        <a:accent6>
          <a:srgbClr val="00165B"/>
        </a:accent6>
        <a:hlink>
          <a:srgbClr val="00B7FF"/>
        </a:hlink>
        <a:folHlink>
          <a:srgbClr val="8DA2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_Liraglutide Clinical template">
  <a:themeElements>
    <a:clrScheme name="20_Liraglutide Clinical template 1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B7FF"/>
      </a:hlink>
      <a:folHlink>
        <a:srgbClr val="8DA2CC"/>
      </a:folHlink>
    </a:clrScheme>
    <a:fontScheme name="20_Liraglutide Clinical templat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Liraglutide Clinical template 1">
        <a:dk1>
          <a:srgbClr val="001965"/>
        </a:dk1>
        <a:lt1>
          <a:srgbClr val="FFFFFF"/>
        </a:lt1>
        <a:dk2>
          <a:srgbClr val="FFFFFF"/>
        </a:dk2>
        <a:lt2>
          <a:srgbClr val="ECCCDA"/>
        </a:lt2>
        <a:accent1>
          <a:srgbClr val="880038"/>
        </a:accent1>
        <a:accent2>
          <a:srgbClr val="001965"/>
        </a:accent2>
        <a:accent3>
          <a:srgbClr val="FFFFFF"/>
        </a:accent3>
        <a:accent4>
          <a:srgbClr val="001455"/>
        </a:accent4>
        <a:accent5>
          <a:srgbClr val="C3AAAE"/>
        </a:accent5>
        <a:accent6>
          <a:srgbClr val="00165B"/>
        </a:accent6>
        <a:hlink>
          <a:srgbClr val="00B7FF"/>
        </a:hlink>
        <a:folHlink>
          <a:srgbClr val="8DA2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Liraglutide Clinical template">
  <a:themeElements>
    <a:clrScheme name="">
      <a:dk1>
        <a:srgbClr val="001965"/>
      </a:dk1>
      <a:lt1>
        <a:srgbClr val="FFFFFF"/>
      </a:lt1>
      <a:dk2>
        <a:srgbClr val="FFFFFF"/>
      </a:dk2>
      <a:lt2>
        <a:srgbClr val="ECCCDA"/>
      </a:lt2>
      <a:accent1>
        <a:srgbClr val="880038"/>
      </a:accent1>
      <a:accent2>
        <a:srgbClr val="001965"/>
      </a:accent2>
      <a:accent3>
        <a:srgbClr val="FFFFFF"/>
      </a:accent3>
      <a:accent4>
        <a:srgbClr val="001455"/>
      </a:accent4>
      <a:accent5>
        <a:srgbClr val="C3AAAE"/>
      </a:accent5>
      <a:accent6>
        <a:srgbClr val="00165B"/>
      </a:accent6>
      <a:hlink>
        <a:srgbClr val="00B7FF"/>
      </a:hlink>
      <a:folHlink>
        <a:srgbClr val="8DA2CC"/>
      </a:folHlink>
    </a:clrScheme>
    <a:fontScheme name="20_Liraglutide Clinical templat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BlueSlide">
  <a:themeElements>
    <a:clrScheme name="Blue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Blue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ueSlide">
  <a:themeElements>
    <a:clrScheme name="Blue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ue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lue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明朝" pitchFamily="17" charset="-128"/>
            <a:cs typeface="Times New Roman" pitchFamily="18" charset="0"/>
          </a:defRPr>
        </a:defPPr>
      </a:lst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669</TotalTime>
  <Words>2346</Words>
  <Application>Microsoft Office PowerPoint</Application>
  <PresentationFormat>画面に合わせる (4:3)</PresentationFormat>
  <Paragraphs>965</Paragraphs>
  <Slides>49</Slides>
  <Notes>14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22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90" baseType="lpstr">
      <vt:lpstr>HG丸ｺﾞｼｯｸM-PRO</vt:lpstr>
      <vt:lpstr>ＭＳ Ｐゴシック</vt:lpstr>
      <vt:lpstr>ＭＳ Ｐゴシック</vt:lpstr>
      <vt:lpstr>ＭＳ ゴシック</vt:lpstr>
      <vt:lpstr>ＭＳ 明朝</vt:lpstr>
      <vt:lpstr>StarSymbol</vt:lpstr>
      <vt:lpstr>ヒラギノ角ゴ Pro W3</vt:lpstr>
      <vt:lpstr>Arial</vt:lpstr>
      <vt:lpstr>Calibri</vt:lpstr>
      <vt:lpstr>Century</vt:lpstr>
      <vt:lpstr>Helvetica</vt:lpstr>
      <vt:lpstr>Lucida Sans Unicode</vt:lpstr>
      <vt:lpstr>Symbol</vt:lpstr>
      <vt:lpstr>Times</vt:lpstr>
      <vt:lpstr>Times New Roman</vt:lpstr>
      <vt:lpstr>Verdana</vt:lpstr>
      <vt:lpstr>Wingdings</vt:lpstr>
      <vt:lpstr>6_Liraglutide Clinical template</vt:lpstr>
      <vt:lpstr>4_Liraglutide Clinical template</vt:lpstr>
      <vt:lpstr>20_Liraglutide Clinical template</vt:lpstr>
      <vt:lpstr>21_Liraglutide Clinical template</vt:lpstr>
      <vt:lpstr>9_BlueSlide</vt:lpstr>
      <vt:lpstr>4_BlueSlide</vt:lpstr>
      <vt:lpstr>Office ​​テーマ</vt:lpstr>
      <vt:lpstr>Office テーマ</vt:lpstr>
      <vt:lpstr>6_標準デザイン</vt:lpstr>
      <vt:lpstr>3_新しいプレゼンテーション</vt:lpstr>
      <vt:lpstr>4_新しいプレゼンテーション</vt:lpstr>
      <vt:lpstr>22_Liraglutide Clinical template</vt:lpstr>
      <vt:lpstr>1_BlueSlide</vt:lpstr>
      <vt:lpstr>2_Office テーマ</vt:lpstr>
      <vt:lpstr>22_Office Theme</vt:lpstr>
      <vt:lpstr>20_Office Theme</vt:lpstr>
      <vt:lpstr>3_Office テーマ</vt:lpstr>
      <vt:lpstr>16_BlueSlide</vt:lpstr>
      <vt:lpstr>3_BlueSlide</vt:lpstr>
      <vt:lpstr>1_Office ​​テーマ</vt:lpstr>
      <vt:lpstr>1_Blank Presentation</vt:lpstr>
      <vt:lpstr>4_Office テーマ</vt:lpstr>
      <vt:lpstr>Image</vt:lpstr>
      <vt:lpstr>Worksheet</vt:lpstr>
      <vt:lpstr>Clinical implications of insulin resistance  in Pre-diabetic stage</vt:lpstr>
      <vt:lpstr>PowerPoint プレゼンテーション</vt:lpstr>
      <vt:lpstr>PowerPoint プレゼンテーション</vt:lpstr>
      <vt:lpstr>Case A </vt:lpstr>
      <vt:lpstr>Case A </vt:lpstr>
      <vt:lpstr>PowerPoint プレゼンテーション</vt:lpstr>
      <vt:lpstr>PowerPoint プレゼンテーション</vt:lpstr>
      <vt:lpstr>PowerPoint プレゼンテーション</vt:lpstr>
      <vt:lpstr>Case A </vt:lpstr>
      <vt:lpstr>Case A </vt:lpstr>
      <vt:lpstr>PowerPoint プレゼンテーション</vt:lpstr>
      <vt:lpstr>PowerPoint プレゼンテーション</vt:lpstr>
      <vt:lpstr>PowerPoint プレゼンテーション</vt:lpstr>
      <vt:lpstr>Lifestyle Modification Intervention</vt:lpstr>
      <vt:lpstr>Intervention Studies to Prevent T2D</vt:lpstr>
      <vt:lpstr>Prevention of Diabetes Mellitus</vt:lpstr>
      <vt:lpstr>VICTORY trial</vt:lpstr>
      <vt:lpstr>PowerPoint プレゼンテーション</vt:lpstr>
      <vt:lpstr>EFFECT OF PIOGLITAZONE AND PLACEBO ON MATSUDA INDEX OF INSULIN SENSITIVITY</vt:lpstr>
      <vt:lpstr>EFFECT OF PIOGLITAZONE AND PLACEBO ON INSULIN SECRETION / INSULIN RESISTANCE INDEX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Case B </vt:lpstr>
      <vt:lpstr>PowerPoint プレゼンテーション</vt:lpstr>
      <vt:lpstr>PowerPoint プレゼンテーション</vt:lpstr>
      <vt:lpstr>Case B </vt:lpstr>
      <vt:lpstr>Case B </vt:lpstr>
      <vt:lpstr>Case C </vt:lpstr>
      <vt:lpstr>PowerPoint プレゼンテーション</vt:lpstr>
      <vt:lpstr>PowerPoint プレゼンテーション</vt:lpstr>
      <vt:lpstr>Case C </vt:lpstr>
      <vt:lpstr>PowerPoint プレゼンテーション</vt:lpstr>
      <vt:lpstr>Case C </vt:lpstr>
      <vt:lpstr>Case C </vt:lpstr>
      <vt:lpstr>PowerPoint プレゼンテーション</vt:lpstr>
      <vt:lpstr>Addendum</vt:lpstr>
      <vt:lpstr>PowerPoint プレゼンテーション</vt:lpstr>
      <vt:lpstr>PowerPoint プレゼンテーション</vt:lpstr>
      <vt:lpstr>PowerPoint プレゼンテーション</vt:lpstr>
    </vt:vector>
  </TitlesOfParts>
  <Company>NNIT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with Degludec, case 1</dc:title>
  <dc:creator>AINU (Ai Nakamura)</dc:creator>
  <cp:lastModifiedBy>Masafumi Matsuda</cp:lastModifiedBy>
  <cp:revision>70</cp:revision>
  <dcterms:created xsi:type="dcterms:W3CDTF">2015-10-26T23:38:02Z</dcterms:created>
  <dcterms:modified xsi:type="dcterms:W3CDTF">2016-10-20T15:39:01Z</dcterms:modified>
</cp:coreProperties>
</file>